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Lst>
  <p:notesMasterIdLst>
    <p:notesMasterId r:id="rId61"/>
  </p:notesMasterIdLst>
  <p:sldIdLst>
    <p:sldId id="1226" r:id="rId4"/>
    <p:sldId id="1265" r:id="rId5"/>
    <p:sldId id="1266" r:id="rId6"/>
    <p:sldId id="1227" r:id="rId7"/>
    <p:sldId id="1233" r:id="rId8"/>
    <p:sldId id="1229" r:id="rId9"/>
    <p:sldId id="1234" r:id="rId10"/>
    <p:sldId id="1230" r:id="rId11"/>
    <p:sldId id="1231" r:id="rId12"/>
    <p:sldId id="1232" r:id="rId13"/>
    <p:sldId id="1267" r:id="rId14"/>
    <p:sldId id="1107" r:id="rId15"/>
    <p:sldId id="1220" r:id="rId16"/>
    <p:sldId id="1219" r:id="rId17"/>
    <p:sldId id="1214" r:id="rId18"/>
    <p:sldId id="1216" r:id="rId19"/>
    <p:sldId id="1215" r:id="rId20"/>
    <p:sldId id="1217" r:id="rId21"/>
    <p:sldId id="1218" r:id="rId22"/>
    <p:sldId id="1268" r:id="rId23"/>
    <p:sldId id="1185" r:id="rId24"/>
    <p:sldId id="1208" r:id="rId25"/>
    <p:sldId id="1201" r:id="rId26"/>
    <p:sldId id="1200" r:id="rId27"/>
    <p:sldId id="1209" r:id="rId28"/>
    <p:sldId id="1222" r:id="rId29"/>
    <p:sldId id="1221" r:id="rId30"/>
    <p:sldId id="1225" r:id="rId31"/>
    <p:sldId id="1223" r:id="rId32"/>
    <p:sldId id="1242" r:id="rId33"/>
    <p:sldId id="1269" r:id="rId34"/>
    <p:sldId id="1263" r:id="rId35"/>
    <p:sldId id="1264" r:id="rId36"/>
    <p:sldId id="1243" r:id="rId37"/>
    <p:sldId id="1244" r:id="rId38"/>
    <p:sldId id="1245" r:id="rId39"/>
    <p:sldId id="1246" r:id="rId40"/>
    <p:sldId id="1247" r:id="rId41"/>
    <p:sldId id="1248" r:id="rId42"/>
    <p:sldId id="1249" r:id="rId43"/>
    <p:sldId id="1250" r:id="rId44"/>
    <p:sldId id="1251" r:id="rId45"/>
    <p:sldId id="1252" r:id="rId46"/>
    <p:sldId id="1260" r:id="rId47"/>
    <p:sldId id="1270" r:id="rId48"/>
    <p:sldId id="1141" r:id="rId49"/>
    <p:sldId id="1146" r:id="rId50"/>
    <p:sldId id="1147" r:id="rId51"/>
    <p:sldId id="1235" r:id="rId52"/>
    <p:sldId id="1236" r:id="rId53"/>
    <p:sldId id="1237" r:id="rId54"/>
    <p:sldId id="1238" r:id="rId55"/>
    <p:sldId id="1239" r:id="rId56"/>
    <p:sldId id="1240" r:id="rId57"/>
    <p:sldId id="1241" r:id="rId58"/>
    <p:sldId id="1210" r:id="rId59"/>
    <p:sldId id="1112" r:id="rId60"/>
  </p:sldIdLst>
  <p:sldSz cx="9144000" cy="6858000" type="screen4x3"/>
  <p:notesSz cx="6858000" cy="9144000"/>
  <p:defaultTextStyle>
    <a:defPPr>
      <a:defRPr lang="he-IL"/>
    </a:defPPr>
    <a:lvl1pPr algn="ctr" rtl="1" fontAlgn="base">
      <a:spcBef>
        <a:spcPct val="0"/>
      </a:spcBef>
      <a:spcAft>
        <a:spcPct val="0"/>
      </a:spcAft>
      <a:defRPr sz="1600" kern="1200">
        <a:solidFill>
          <a:schemeClr val="tx1"/>
        </a:solidFill>
        <a:latin typeface="Times New Roman" pitchFamily="18" charset="0"/>
        <a:ea typeface="+mn-ea"/>
        <a:cs typeface="+mn-cs"/>
      </a:defRPr>
    </a:lvl1pPr>
    <a:lvl2pPr marL="457200" algn="ctr" rtl="1" fontAlgn="base">
      <a:spcBef>
        <a:spcPct val="0"/>
      </a:spcBef>
      <a:spcAft>
        <a:spcPct val="0"/>
      </a:spcAft>
      <a:defRPr sz="1600" kern="1200">
        <a:solidFill>
          <a:schemeClr val="tx1"/>
        </a:solidFill>
        <a:latin typeface="Times New Roman" pitchFamily="18" charset="0"/>
        <a:ea typeface="+mn-ea"/>
        <a:cs typeface="+mn-cs"/>
      </a:defRPr>
    </a:lvl2pPr>
    <a:lvl3pPr marL="914400" algn="ctr" rtl="1" fontAlgn="base">
      <a:spcBef>
        <a:spcPct val="0"/>
      </a:spcBef>
      <a:spcAft>
        <a:spcPct val="0"/>
      </a:spcAft>
      <a:defRPr sz="1600" kern="1200">
        <a:solidFill>
          <a:schemeClr val="tx1"/>
        </a:solidFill>
        <a:latin typeface="Times New Roman" pitchFamily="18" charset="0"/>
        <a:ea typeface="+mn-ea"/>
        <a:cs typeface="+mn-cs"/>
      </a:defRPr>
    </a:lvl3pPr>
    <a:lvl4pPr marL="1371600" algn="ctr" rtl="1" fontAlgn="base">
      <a:spcBef>
        <a:spcPct val="0"/>
      </a:spcBef>
      <a:spcAft>
        <a:spcPct val="0"/>
      </a:spcAft>
      <a:defRPr sz="1600" kern="1200">
        <a:solidFill>
          <a:schemeClr val="tx1"/>
        </a:solidFill>
        <a:latin typeface="Times New Roman" pitchFamily="18" charset="0"/>
        <a:ea typeface="+mn-ea"/>
        <a:cs typeface="+mn-cs"/>
      </a:defRPr>
    </a:lvl4pPr>
    <a:lvl5pPr marL="1828800" algn="ctr" rtl="1"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00"/>
    <a:srgbClr val="DDDDDD"/>
    <a:srgbClr val="00FF00"/>
    <a:srgbClr val="000000"/>
    <a:srgbClr val="FFCCFF"/>
    <a:srgbClr val="CCFFFF"/>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743" autoAdjust="0"/>
  </p:normalViewPr>
  <p:slideViewPr>
    <p:cSldViewPr>
      <p:cViewPr>
        <p:scale>
          <a:sx n="90" d="100"/>
          <a:sy n="90" d="100"/>
        </p:scale>
        <p:origin x="-966"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146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6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6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p>
        </p:txBody>
      </p:sp>
      <p:sp>
        <p:nvSpPr>
          <p:cNvPr id="146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Times New Roman" pitchFamily="18" charset="0"/>
              </a:defRPr>
            </a:lvl1pPr>
          </a:lstStyle>
          <a:p>
            <a:pPr>
              <a:defRPr/>
            </a:pPr>
            <a:fld id="{492F8EC4-F60A-4604-9334-2B8352B8EF6D}" type="slidenum">
              <a:rPr lang="he-IL"/>
              <a:pPr>
                <a:defRPr/>
              </a:pPr>
              <a:t>‹#›</a:t>
            </a:fld>
            <a:endParaRPr 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3857B16-25E1-4F36-808D-4F829E899FA4}" type="slidenum">
              <a:rPr lang="he-IL"/>
              <a:pPr/>
              <a:t>21</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687388" y="4344988"/>
            <a:ext cx="5483225" cy="4113212"/>
          </a:xfrm>
          <a:noFill/>
          <a:ln/>
        </p:spPr>
        <p:txBody>
          <a:bodyPr/>
          <a:lstStyle/>
          <a:p>
            <a:pPr eaLnBrk="1" hangingPunct="1"/>
            <a:endParaRPr 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7114334-05B8-498F-87D9-CF122AD9381F}" type="slidenum">
              <a:rPr lang="he-IL"/>
              <a:pPr/>
              <a:t>55</a:t>
            </a:fld>
            <a:endParaRPr lang="en-US"/>
          </a:p>
        </p:txBody>
      </p:sp>
      <p:sp>
        <p:nvSpPr>
          <p:cNvPr id="1300482" name="Rectangle 7"/>
          <p:cNvSpPr txBox="1">
            <a:spLocks noGrp="1" noChangeArrowheads="1"/>
          </p:cNvSpPr>
          <p:nvPr/>
        </p:nvSpPr>
        <p:spPr bwMode="auto">
          <a:xfrm>
            <a:off x="1588" y="8685213"/>
            <a:ext cx="2971800" cy="457200"/>
          </a:xfrm>
          <a:prstGeom prst="rect">
            <a:avLst/>
          </a:prstGeom>
          <a:noFill/>
          <a:ln w="9525">
            <a:noFill/>
            <a:miter lim="800000"/>
            <a:headEnd/>
            <a:tailEnd/>
          </a:ln>
        </p:spPr>
        <p:txBody>
          <a:bodyPr anchor="b"/>
          <a:lstStyle/>
          <a:p>
            <a:pPr algn="l"/>
            <a:fld id="{8784E86F-C863-4995-9E06-B2E097D30445}" type="slidenum">
              <a:rPr lang="he-IL" sz="1200">
                <a:latin typeface="Arial" pitchFamily="34" charset="0"/>
              </a:rPr>
              <a:pPr algn="l"/>
              <a:t>55</a:t>
            </a:fld>
            <a:endParaRPr lang="en-US" sz="1200">
              <a:latin typeface="Arial" pitchFamily="34" charset="0"/>
              <a:cs typeface="Arial" pitchFamily="34" charset="0"/>
            </a:endParaRPr>
          </a:p>
        </p:txBody>
      </p:sp>
      <p:sp>
        <p:nvSpPr>
          <p:cNvPr id="1300483" name="Slide Image Placeholder 1"/>
          <p:cNvSpPr>
            <a:spLocks noGrp="1" noRot="1" noChangeAspect="1" noTextEdit="1"/>
          </p:cNvSpPr>
          <p:nvPr>
            <p:ph type="sldImg"/>
          </p:nvPr>
        </p:nvSpPr>
        <p:spPr>
          <a:ln/>
        </p:spPr>
      </p:sp>
      <p:sp>
        <p:nvSpPr>
          <p:cNvPr id="1300484" name="Notes Placeholder 2"/>
          <p:cNvSpPr>
            <a:spLocks noGrp="1"/>
          </p:cNvSpPr>
          <p:nvPr>
            <p:ph type="body" idx="1"/>
          </p:nvPr>
        </p:nvSpPr>
        <p:spPr/>
        <p:txBody>
          <a:bodyPr/>
          <a:lstStyle/>
          <a:p>
            <a:pPr>
              <a:spcBef>
                <a:spcPct val="0"/>
              </a:spcBef>
            </a:pPr>
            <a:endParaRPr lang="he-IL"/>
          </a:p>
        </p:txBody>
      </p:sp>
      <p:sp>
        <p:nvSpPr>
          <p:cNvPr id="1300485" name="Slide Number Placeholder 3"/>
          <p:cNvSpPr txBox="1">
            <a:spLocks noGrp="1"/>
          </p:cNvSpPr>
          <p:nvPr/>
        </p:nvSpPr>
        <p:spPr bwMode="auto">
          <a:xfrm>
            <a:off x="1588" y="8685213"/>
            <a:ext cx="2971800" cy="457200"/>
          </a:xfrm>
          <a:prstGeom prst="rect">
            <a:avLst/>
          </a:prstGeom>
          <a:noFill/>
          <a:ln w="9525">
            <a:noFill/>
            <a:miter lim="800000"/>
            <a:headEnd/>
            <a:tailEnd/>
          </a:ln>
        </p:spPr>
        <p:txBody>
          <a:bodyPr anchor="b"/>
          <a:lstStyle/>
          <a:p>
            <a:pPr algn="l"/>
            <a:fld id="{A27D8124-893A-4A80-A7F5-9AB8E0B4FE81}" type="slidenum">
              <a:rPr lang="he-IL" sz="1200">
                <a:latin typeface="Calibri" pitchFamily="34" charset="0"/>
              </a:rPr>
              <a:pPr algn="l"/>
              <a:t>55</a:t>
            </a:fld>
            <a:endParaRPr lang="en-US" sz="1200">
              <a:latin typeface="Calibri"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8951B82D-851A-436C-AE74-75F5D18EFDD5}" type="slidenum">
              <a:rPr lang="he-IL" smtClean="0">
                <a:latin typeface="Arial" charset="0"/>
                <a:cs typeface="Arial" charset="0"/>
              </a:rPr>
              <a:pPr/>
              <a:t>34</a:t>
            </a:fld>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D14D30F4-AC76-4BE1-A608-20A1F4D59418}" type="slidenum">
              <a:rPr lang="he-IL" smtClean="0">
                <a:latin typeface="Arial" charset="0"/>
                <a:cs typeface="Arial" charset="0"/>
              </a:rPr>
              <a:pPr/>
              <a:t>35</a:t>
            </a:fld>
            <a:endParaRPr 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ECE00DE-A62C-4A25-93AD-E52E2066D115}" type="slidenum">
              <a:rPr lang="he-IL" smtClean="0">
                <a:latin typeface="Arial" charset="0"/>
                <a:cs typeface="Arial" charset="0"/>
              </a:rPr>
              <a:pPr/>
              <a:t>36</a:t>
            </a:fld>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3C6BB6C7-2076-4D94-B25D-7003E7D978A6}" type="slidenum">
              <a:rPr lang="he-IL" smtClean="0">
                <a:latin typeface="Arial" charset="0"/>
                <a:cs typeface="Arial" charset="0"/>
              </a:rPr>
              <a:pPr/>
              <a:t>37</a:t>
            </a:fld>
            <a:endParaRPr 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761903A-7D50-4815-BC1A-58DC7BC59AF3}" type="slidenum">
              <a:rPr lang="he-IL" smtClean="0">
                <a:latin typeface="Arial" charset="0"/>
                <a:cs typeface="Arial" charset="0"/>
              </a:rPr>
              <a:pPr/>
              <a:t>38</a:t>
            </a:fld>
            <a:endParaRPr 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9469F86-42ED-4E48-8409-01DB650C5409}" type="slidenum">
              <a:rPr lang="he-IL" smtClean="0">
                <a:latin typeface="Arial" charset="0"/>
                <a:cs typeface="Arial" charset="0"/>
              </a:rPr>
              <a:pPr/>
              <a:t>39</a:t>
            </a:fld>
            <a:endParaRPr 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E207FD8-9762-4F03-8C8B-8E68108A5A1B}" type="slidenum">
              <a:rPr lang="he-IL"/>
              <a:pPr/>
              <a:t>51</a:t>
            </a:fld>
            <a:endParaRPr lang="en-US"/>
          </a:p>
        </p:txBody>
      </p:sp>
      <p:sp>
        <p:nvSpPr>
          <p:cNvPr id="1220610" name="Slide Image Placeholder 1"/>
          <p:cNvSpPr>
            <a:spLocks noGrp="1" noRot="1" noChangeAspect="1" noTextEdit="1"/>
          </p:cNvSpPr>
          <p:nvPr>
            <p:ph type="sldImg"/>
          </p:nvPr>
        </p:nvSpPr>
        <p:spPr>
          <a:ln/>
        </p:spPr>
      </p:sp>
      <p:sp>
        <p:nvSpPr>
          <p:cNvPr id="1220611" name="Notes Placeholder 2"/>
          <p:cNvSpPr>
            <a:spLocks noGrp="1"/>
          </p:cNvSpPr>
          <p:nvPr>
            <p:ph type="body" idx="1"/>
          </p:nvPr>
        </p:nvSpPr>
        <p:spPr/>
        <p:txBody>
          <a:bodyPr/>
          <a:lstStyle/>
          <a:p>
            <a:pPr algn="l" rtl="0">
              <a:spcBef>
                <a:spcPct val="0"/>
              </a:spcBef>
            </a:pPr>
            <a:endParaRPr lang="he-IL"/>
          </a:p>
        </p:txBody>
      </p:sp>
      <p:sp>
        <p:nvSpPr>
          <p:cNvPr id="15363" name="Slide Number Placeholder 3"/>
          <p:cNvSpPr txBox="1">
            <a:spLocks noGrp="1"/>
          </p:cNvSpPr>
          <p:nvPr/>
        </p:nvSpPr>
        <p:spPr bwMode="auto">
          <a:xfrm>
            <a:off x="1588" y="8685213"/>
            <a:ext cx="2971800" cy="457200"/>
          </a:xfrm>
          <a:prstGeom prst="rect">
            <a:avLst/>
          </a:prstGeom>
          <a:noFill/>
          <a:ln>
            <a:miter lim="800000"/>
            <a:headEnd/>
            <a:tailEnd/>
          </a:ln>
        </p:spPr>
        <p:txBody>
          <a:bodyPr rtlCol="1" anchor="b"/>
          <a:lstStyle/>
          <a:p>
            <a:pPr algn="l">
              <a:defRPr/>
            </a:pPr>
            <a:fld id="{EF1D2F6D-8B6E-437A-B1C6-F8E726CFD013}" type="slidenum">
              <a:rPr lang="he-IL" sz="1200">
                <a:latin typeface="+mn-lt"/>
              </a:rPr>
              <a:pPr algn="l">
                <a:defRPr/>
              </a:pPr>
              <a:t>51</a:t>
            </a:fld>
            <a:endParaRPr lang="en-US" sz="1200">
              <a:latin typeface="+mn-lt"/>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5B9BB-61FD-4CE9-8052-AC9D59691099}" type="slidenum">
              <a:rPr lang="he-IL"/>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CD747-0800-4DF6-8B8F-B56B29C3D9D0}" type="slidenum">
              <a:rPr lang="he-IL"/>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8AD99-B234-4299-B007-A0278CB8C164}" type="slidenum">
              <a:rPr lang="he-IL"/>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C0210A-17FF-4058-8D7A-5EBAFBF593AF}" type="slidenum">
              <a:rPr lang="he-IL"/>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AFA3A2-17D1-494F-BD55-03EC6CB483B8}" type="slidenum">
              <a:rPr lang="he-IL"/>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544AD-FF64-4B1F-8337-884D8C2A472D}" type="slidenum">
              <a:rPr lang="he-IL"/>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D8E23-20B8-47D5-8DE4-8EB0214751D5}" type="slidenum">
              <a:rPr lang="he-IL"/>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63A78-8DEC-4D01-B78E-D896F66DFCA3}" type="slidenum">
              <a:rPr lang="he-IL"/>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77205E-8CAD-4AE6-B8FE-B8D499920A9C}" type="slidenum">
              <a:rPr lang="he-IL"/>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9527FF-34A3-4941-B286-DC54AEFCD8C8}" type="slidenum">
              <a:rPr lang="he-IL"/>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691B1F-1E38-4499-BCC4-CC75D93C4AD5}" type="slidenum">
              <a:rPr lang="he-IL"/>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733020-72A4-46B4-A033-65822F181BBB}" type="slidenum">
              <a:rPr lang="he-IL"/>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583106-CD40-4097-A523-83546AD3EDDF}" type="slidenum">
              <a:rPr lang="he-IL"/>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18BC7C-BE06-40CA-AAF8-569FBB338E7E}" type="slidenum">
              <a:rPr lang="he-IL"/>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1EC7C-AFC1-456D-ABE1-E009FB47712B}" type="slidenum">
              <a:rPr lang="he-IL"/>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576F8F-7264-4CA9-918C-AB2ED42B8999}" type="slidenum">
              <a:rPr lang="he-IL"/>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B0F02-5EA5-4AFB-81D2-01ED6CE97B1C}" type="slidenum">
              <a:rPr lang="he-IL"/>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F834FB-43F9-4D76-BA9A-6220B48FDA18}" type="slidenum">
              <a:rPr lang="he-IL"/>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BAD44E-14D7-4DB0-ACC8-F6DCF5A17A14}" type="slidenum">
              <a:rPr lang="he-IL"/>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8C0C1D-C499-402C-B0FE-756114B09B55}" type="slidenum">
              <a:rPr lang="he-IL"/>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36952A-6358-498E-AD9A-D246F93F7CA4}" type="slidenum">
              <a:rPr lang="he-IL"/>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4CFD1A-0FA9-4A25-827F-40058A15B7FC}" type="slidenum">
              <a:rPr lang="he-IL"/>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EC8E3B-7EA8-4845-B971-4E4BF9CB4042}" type="slidenum">
              <a:rPr lang="he-IL"/>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cs typeface="Times New Roman" pitchFamily="18" charset="0"/>
              </a:defRPr>
            </a:lvl1pPr>
          </a:lstStyle>
          <a:p>
            <a:pPr>
              <a:defRPr/>
            </a:pPr>
            <a:fld id="{B8441DC3-6AE5-4FA4-926C-3C23A0BEFE0D}" type="slidenum">
              <a:rPr lang="he-IL"/>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4" r:id="rId12"/>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defRPr>
      </a:lvl5pPr>
      <a:lvl6pPr marL="457200" algn="ctr" rtl="1" fontAlgn="base">
        <a:spcBef>
          <a:spcPct val="0"/>
        </a:spcBef>
        <a:spcAft>
          <a:spcPct val="0"/>
        </a:spcAft>
        <a:defRPr sz="4400">
          <a:solidFill>
            <a:schemeClr val="tx2"/>
          </a:solidFill>
          <a:latin typeface="Times New Roman" pitchFamily="18" charset="0"/>
        </a:defRPr>
      </a:lvl6pPr>
      <a:lvl7pPr marL="914400" algn="ctr" rtl="1" fontAlgn="base">
        <a:spcBef>
          <a:spcPct val="0"/>
        </a:spcBef>
        <a:spcAft>
          <a:spcPct val="0"/>
        </a:spcAft>
        <a:defRPr sz="4400">
          <a:solidFill>
            <a:schemeClr val="tx2"/>
          </a:solidFill>
          <a:latin typeface="Times New Roman" pitchFamily="18" charset="0"/>
        </a:defRPr>
      </a:lvl7pPr>
      <a:lvl8pPr marL="1371600" algn="ctr" rtl="1" fontAlgn="base">
        <a:spcBef>
          <a:spcPct val="0"/>
        </a:spcBef>
        <a:spcAft>
          <a:spcPct val="0"/>
        </a:spcAft>
        <a:defRPr sz="4400">
          <a:solidFill>
            <a:schemeClr val="tx2"/>
          </a:solidFill>
          <a:latin typeface="Times New Roman" pitchFamily="18" charset="0"/>
        </a:defRPr>
      </a:lvl8pPr>
      <a:lvl9pPr marL="1828800" algn="ctr" rtl="1" fontAlgn="base">
        <a:spcBef>
          <a:spcPct val="0"/>
        </a:spcBef>
        <a:spcAft>
          <a:spcPct val="0"/>
        </a:spcAft>
        <a:defRPr sz="4400">
          <a:solidFill>
            <a:schemeClr val="tx2"/>
          </a:solidFill>
          <a:latin typeface="Times New Roman" pitchFamily="18"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defRPr>
      </a:lvl2pPr>
      <a:lvl3pPr marL="1143000" indent="-228600" algn="r" rtl="1" eaLnBrk="0" fontAlgn="base" hangingPunct="0">
        <a:spcBef>
          <a:spcPct val="20000"/>
        </a:spcBef>
        <a:spcAft>
          <a:spcPct val="0"/>
        </a:spcAft>
        <a:buChar char="•"/>
        <a:defRPr sz="2400">
          <a:solidFill>
            <a:schemeClr val="tx1"/>
          </a:solidFill>
          <a:latin typeface="+mn-lt"/>
        </a:defRPr>
      </a:lvl3pPr>
      <a:lvl4pPr marL="1600200" indent="-228600" algn="r" rtl="1" eaLnBrk="0" fontAlgn="base" hangingPunct="0">
        <a:spcBef>
          <a:spcPct val="20000"/>
        </a:spcBef>
        <a:spcAft>
          <a:spcPct val="0"/>
        </a:spcAft>
        <a:buChar char="–"/>
        <a:defRPr sz="2000">
          <a:solidFill>
            <a:schemeClr val="tx1"/>
          </a:solidFill>
          <a:latin typeface="+mn-lt"/>
        </a:defRPr>
      </a:lvl4pPr>
      <a:lvl5pPr marL="2057400" indent="-228600" algn="r" rtl="1" eaLnBrk="0" fontAlgn="base" hangingPunct="0">
        <a:spcBef>
          <a:spcPct val="20000"/>
        </a:spcBef>
        <a:spcAft>
          <a:spcPct val="0"/>
        </a:spcAft>
        <a:buChar char="»"/>
        <a:defRPr sz="2000">
          <a:solidFill>
            <a:schemeClr val="tx1"/>
          </a:solidFill>
          <a:latin typeface="+mn-lt"/>
        </a:defRPr>
      </a:lvl5pPr>
      <a:lvl6pPr marL="2514600" indent="-228600" algn="r" rtl="1" fontAlgn="base">
        <a:spcBef>
          <a:spcPct val="20000"/>
        </a:spcBef>
        <a:spcAft>
          <a:spcPct val="0"/>
        </a:spcAft>
        <a:buChar char="»"/>
        <a:defRPr sz="2000">
          <a:solidFill>
            <a:schemeClr val="tx1"/>
          </a:solidFill>
          <a:latin typeface="+mn-lt"/>
        </a:defRPr>
      </a:lvl6pPr>
      <a:lvl7pPr marL="2971800" indent="-228600" algn="r" rtl="1" fontAlgn="base">
        <a:spcBef>
          <a:spcPct val="20000"/>
        </a:spcBef>
        <a:spcAft>
          <a:spcPct val="0"/>
        </a:spcAft>
        <a:buChar char="»"/>
        <a:defRPr sz="2000">
          <a:solidFill>
            <a:schemeClr val="tx1"/>
          </a:solidFill>
          <a:latin typeface="+mn-lt"/>
        </a:defRPr>
      </a:lvl7pPr>
      <a:lvl8pPr marL="3429000" indent="-228600" algn="r" rtl="1" fontAlgn="base">
        <a:spcBef>
          <a:spcPct val="20000"/>
        </a:spcBef>
        <a:spcAft>
          <a:spcPct val="0"/>
        </a:spcAft>
        <a:buChar char="»"/>
        <a:defRPr sz="2000">
          <a:solidFill>
            <a:schemeClr val="tx1"/>
          </a:solidFill>
          <a:latin typeface="+mn-lt"/>
        </a:defRPr>
      </a:lvl8pPr>
      <a:lvl9pPr marL="3886200" indent="-228600" algn="r" rtl="1"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8372"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a:defRPr/>
            </a:pPr>
            <a:endParaRPr lang="en-US"/>
          </a:p>
        </p:txBody>
      </p:sp>
      <p:sp>
        <p:nvSpPr>
          <p:cNvPr id="133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cs typeface="+mn-cs"/>
              </a:defRPr>
            </a:lvl1pPr>
          </a:lstStyle>
          <a:p>
            <a:pPr>
              <a:defRPr/>
            </a:pPr>
            <a:endParaRPr lang="en-US"/>
          </a:p>
        </p:txBody>
      </p:sp>
      <p:sp>
        <p:nvSpPr>
          <p:cNvPr id="1338374"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mn-lt"/>
                <a:cs typeface="+mn-cs"/>
              </a:defRPr>
            </a:lvl1pPr>
          </a:lstStyle>
          <a:p>
            <a:pPr>
              <a:defRPr/>
            </a:pPr>
            <a:fld id="{B13F06CD-B6BC-42CD-9FF4-954D3B0E4060}" type="slidenum">
              <a:rPr lang="he-IL"/>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fontAlgn="base">
        <a:spcBef>
          <a:spcPct val="20000"/>
        </a:spcBef>
        <a:spcAft>
          <a:spcPct val="0"/>
        </a:spcAft>
        <a:buChar char="»"/>
        <a:defRPr sz="1400">
          <a:solidFill>
            <a:schemeClr val="tx1"/>
          </a:solidFill>
          <a:latin typeface="+mn-lt"/>
        </a:defRPr>
      </a:lvl6pPr>
      <a:lvl7pPr marL="2686050" indent="-228600" algn="l" rtl="0" fontAlgn="base">
        <a:spcBef>
          <a:spcPct val="20000"/>
        </a:spcBef>
        <a:spcAft>
          <a:spcPct val="0"/>
        </a:spcAft>
        <a:buChar char="»"/>
        <a:defRPr sz="1400">
          <a:solidFill>
            <a:schemeClr val="tx1"/>
          </a:solidFill>
          <a:latin typeface="+mn-lt"/>
        </a:defRPr>
      </a:lvl7pPr>
      <a:lvl8pPr marL="3143250" indent="-228600" algn="l" rtl="0" fontAlgn="base">
        <a:spcBef>
          <a:spcPct val="20000"/>
        </a:spcBef>
        <a:spcAft>
          <a:spcPct val="0"/>
        </a:spcAft>
        <a:buChar char="»"/>
        <a:defRPr sz="1400">
          <a:solidFill>
            <a:schemeClr val="tx1"/>
          </a:solidFill>
          <a:latin typeface="+mn-lt"/>
        </a:defRPr>
      </a:lvl8pPr>
      <a:lvl9pPr marL="360045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xml"/><Relationship Id="rId7"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0.xml"/><Relationship Id="rId1" Type="http://schemas.openxmlformats.org/officeDocument/2006/relationships/themeOverride" Target="../theme/themeOverride2.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0.xml"/><Relationship Id="rId1" Type="http://schemas.openxmlformats.org/officeDocument/2006/relationships/themeOverride" Target="../theme/themeOverride3.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png"/><Relationship Id="rId7"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png"/><Relationship Id="rId7" Type="http://schemas.openxmlformats.org/officeDocument/2006/relationships/image" Target="../media/image70.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3"/>
          <p:cNvSpPr>
            <a:spLocks noChangeArrowheads="1"/>
          </p:cNvSpPr>
          <p:nvPr/>
        </p:nvSpPr>
        <p:spPr bwMode="auto">
          <a:xfrm>
            <a:off x="152400" y="76200"/>
            <a:ext cx="8839200" cy="1754326"/>
          </a:xfrm>
          <a:prstGeom prst="rect">
            <a:avLst/>
          </a:prstGeom>
          <a:noFill/>
          <a:ln w="9525">
            <a:noFill/>
            <a:miter lim="800000"/>
            <a:headEnd/>
            <a:tailEnd/>
          </a:ln>
        </p:spPr>
        <p:txBody>
          <a:bodyPr wrap="square">
            <a:spAutoFit/>
          </a:bodyPr>
          <a:lstStyle/>
          <a:p>
            <a:r>
              <a:rPr lang="en-US" sz="3600" dirty="0" smtClean="0">
                <a:solidFill>
                  <a:srgbClr val="FFFF66"/>
                </a:solidFill>
                <a:latin typeface="Arial" charset="0"/>
                <a:cs typeface="Arial" charset="0"/>
              </a:rPr>
              <a:t>Satellite retrieved cloud microstructure providing insights and adds predictability to</a:t>
            </a:r>
            <a:r>
              <a:rPr lang="en-US" sz="3600" dirty="0" smtClean="0">
                <a:solidFill>
                  <a:srgbClr val="FFFF66"/>
                </a:solidFill>
                <a:latin typeface="Arial" charset="0"/>
                <a:cs typeface="Arial" charset="0"/>
              </a:rPr>
              <a:t> </a:t>
            </a:r>
            <a:r>
              <a:rPr lang="en-US" sz="3600" dirty="0" smtClean="0">
                <a:solidFill>
                  <a:srgbClr val="FFFF66"/>
                </a:solidFill>
                <a:latin typeface="Arial" charset="0"/>
                <a:cs typeface="Arial" charset="0"/>
              </a:rPr>
              <a:t>severe convective </a:t>
            </a:r>
            <a:r>
              <a:rPr lang="en-US" sz="3600" dirty="0" smtClean="0">
                <a:solidFill>
                  <a:srgbClr val="FFFF66"/>
                </a:solidFill>
                <a:latin typeface="Arial" charset="0"/>
                <a:cs typeface="Arial" charset="0"/>
              </a:rPr>
              <a:t>storms</a:t>
            </a:r>
            <a:endParaRPr lang="en-US" sz="3600" dirty="0">
              <a:solidFill>
                <a:srgbClr val="FFFF66"/>
              </a:solidFill>
              <a:latin typeface="Arial" charset="0"/>
              <a:cs typeface="Arial" charset="0"/>
            </a:endParaRPr>
          </a:p>
        </p:txBody>
      </p:sp>
      <p:sp>
        <p:nvSpPr>
          <p:cNvPr id="4" name="Rectangle 4"/>
          <p:cNvSpPr>
            <a:spLocks noChangeArrowheads="1"/>
          </p:cNvSpPr>
          <p:nvPr/>
        </p:nvSpPr>
        <p:spPr bwMode="auto">
          <a:xfrm>
            <a:off x="1676400" y="5349875"/>
            <a:ext cx="6324600" cy="1200329"/>
          </a:xfrm>
          <a:prstGeom prst="rect">
            <a:avLst/>
          </a:prstGeom>
          <a:noFill/>
          <a:ln w="9525">
            <a:noFill/>
            <a:miter lim="800000"/>
            <a:headEnd/>
            <a:tailEnd/>
          </a:ln>
        </p:spPr>
        <p:txBody>
          <a:bodyPr>
            <a:spAutoFit/>
          </a:bodyPr>
          <a:lstStyle/>
          <a:p>
            <a:pPr rtl="0"/>
            <a:r>
              <a:rPr lang="en-US" sz="2400" dirty="0" smtClean="0">
                <a:solidFill>
                  <a:srgbClr val="FFFF00"/>
                </a:solidFill>
                <a:latin typeface="Arial Unicode MS" pitchFamily="34" charset="-128"/>
                <a:ea typeface="Arial Unicode MS" pitchFamily="34" charset="-128"/>
                <a:cs typeface="Arial Unicode MS" pitchFamily="34" charset="-128"/>
              </a:rPr>
              <a:t>Daniel Rosenfeld</a:t>
            </a:r>
          </a:p>
          <a:p>
            <a:pPr rtl="0"/>
            <a:endParaRPr lang="en-US" sz="2400" dirty="0">
              <a:solidFill>
                <a:srgbClr val="FFFF00"/>
              </a:solidFill>
              <a:latin typeface="Arial Unicode MS" pitchFamily="34" charset="-128"/>
              <a:ea typeface="Arial Unicode MS" pitchFamily="34" charset="-128"/>
              <a:cs typeface="Arial Unicode MS" pitchFamily="34" charset="-128"/>
            </a:endParaRPr>
          </a:p>
          <a:p>
            <a:pPr rtl="0"/>
            <a:r>
              <a:rPr lang="en-US" sz="2400" dirty="0">
                <a:solidFill>
                  <a:srgbClr val="FFFF00"/>
                </a:solidFill>
                <a:latin typeface="Arial Unicode MS" pitchFamily="34" charset="-128"/>
                <a:ea typeface="Arial Unicode MS" pitchFamily="34" charset="-128"/>
                <a:cs typeface="Arial Unicode MS" pitchFamily="34" charset="-128"/>
              </a:rPr>
              <a:t>The Hebrew University of Jerusalem, Israel</a:t>
            </a:r>
            <a:r>
              <a:rPr lang="en-US" sz="2400" dirty="0">
                <a:latin typeface="Arial Unicode MS" pitchFamily="34" charset="-128"/>
                <a:ea typeface="Arial Unicode MS" pitchFamily="34" charset="-128"/>
                <a:cs typeface="Arial Unicode MS" pitchFamily="34" charset="-128"/>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Freeform 20"/>
          <p:cNvSpPr>
            <a:spLocks/>
          </p:cNvSpPr>
          <p:nvPr/>
        </p:nvSpPr>
        <p:spPr bwMode="auto">
          <a:xfrm>
            <a:off x="3619500" y="-38100"/>
            <a:ext cx="5638800" cy="6884988"/>
          </a:xfrm>
          <a:custGeom>
            <a:avLst/>
            <a:gdLst>
              <a:gd name="T0" fmla="*/ 1878 w 3552"/>
              <a:gd name="T1" fmla="*/ 4314 h 4337"/>
              <a:gd name="T2" fmla="*/ 840 w 3552"/>
              <a:gd name="T3" fmla="*/ 4272 h 4337"/>
              <a:gd name="T4" fmla="*/ 780 w 3552"/>
              <a:gd name="T5" fmla="*/ 4170 h 4337"/>
              <a:gd name="T6" fmla="*/ 858 w 3552"/>
              <a:gd name="T7" fmla="*/ 3978 h 4337"/>
              <a:gd name="T8" fmla="*/ 822 w 3552"/>
              <a:gd name="T9" fmla="*/ 3798 h 4337"/>
              <a:gd name="T10" fmla="*/ 636 w 3552"/>
              <a:gd name="T11" fmla="*/ 3462 h 4337"/>
              <a:gd name="T12" fmla="*/ 504 w 3552"/>
              <a:gd name="T13" fmla="*/ 3300 h 4337"/>
              <a:gd name="T14" fmla="*/ 576 w 3552"/>
              <a:gd name="T15" fmla="*/ 3138 h 4337"/>
              <a:gd name="T16" fmla="*/ 522 w 3552"/>
              <a:gd name="T17" fmla="*/ 2946 h 4337"/>
              <a:gd name="T18" fmla="*/ 300 w 3552"/>
              <a:gd name="T19" fmla="*/ 2604 h 4337"/>
              <a:gd name="T20" fmla="*/ 282 w 3552"/>
              <a:gd name="T21" fmla="*/ 2352 h 4337"/>
              <a:gd name="T22" fmla="*/ 312 w 3552"/>
              <a:gd name="T23" fmla="*/ 1980 h 4337"/>
              <a:gd name="T24" fmla="*/ 354 w 3552"/>
              <a:gd name="T25" fmla="*/ 1938 h 4337"/>
              <a:gd name="T26" fmla="*/ 342 w 3552"/>
              <a:gd name="T27" fmla="*/ 1824 h 4337"/>
              <a:gd name="T28" fmla="*/ 594 w 3552"/>
              <a:gd name="T29" fmla="*/ 1590 h 4337"/>
              <a:gd name="T30" fmla="*/ 480 w 3552"/>
              <a:gd name="T31" fmla="*/ 1302 h 4337"/>
              <a:gd name="T32" fmla="*/ 144 w 3552"/>
              <a:gd name="T33" fmla="*/ 1182 h 4337"/>
              <a:gd name="T34" fmla="*/ 0 w 3552"/>
              <a:gd name="T35" fmla="*/ 816 h 4337"/>
              <a:gd name="T36" fmla="*/ 282 w 3552"/>
              <a:gd name="T37" fmla="*/ 600 h 4337"/>
              <a:gd name="T38" fmla="*/ 378 w 3552"/>
              <a:gd name="T39" fmla="*/ 426 h 4337"/>
              <a:gd name="T40" fmla="*/ 426 w 3552"/>
              <a:gd name="T41" fmla="*/ 240 h 4337"/>
              <a:gd name="T42" fmla="*/ 366 w 3552"/>
              <a:gd name="T43" fmla="*/ 84 h 4337"/>
              <a:gd name="T44" fmla="*/ 918 w 3552"/>
              <a:gd name="T45" fmla="*/ 18 h 4337"/>
              <a:gd name="T46" fmla="*/ 2898 w 3552"/>
              <a:gd name="T47" fmla="*/ 24 h 4337"/>
              <a:gd name="T48" fmla="*/ 3390 w 3552"/>
              <a:gd name="T49" fmla="*/ 234 h 4337"/>
              <a:gd name="T50" fmla="*/ 3414 w 3552"/>
              <a:gd name="T51" fmla="*/ 438 h 4337"/>
              <a:gd name="T52" fmla="*/ 3456 w 3552"/>
              <a:gd name="T53" fmla="*/ 642 h 4337"/>
              <a:gd name="T54" fmla="*/ 3486 w 3552"/>
              <a:gd name="T55" fmla="*/ 1254 h 4337"/>
              <a:gd name="T56" fmla="*/ 3246 w 3552"/>
              <a:gd name="T57" fmla="*/ 1698 h 4337"/>
              <a:gd name="T58" fmla="*/ 3354 w 3552"/>
              <a:gd name="T59" fmla="*/ 1890 h 4337"/>
              <a:gd name="T60" fmla="*/ 3360 w 3552"/>
              <a:gd name="T61" fmla="*/ 2094 h 4337"/>
              <a:gd name="T62" fmla="*/ 3312 w 3552"/>
              <a:gd name="T63" fmla="*/ 2400 h 4337"/>
              <a:gd name="T64" fmla="*/ 3180 w 3552"/>
              <a:gd name="T65" fmla="*/ 2520 h 4337"/>
              <a:gd name="T66" fmla="*/ 3108 w 3552"/>
              <a:gd name="T67" fmla="*/ 2646 h 4337"/>
              <a:gd name="T68" fmla="*/ 3096 w 3552"/>
              <a:gd name="T69" fmla="*/ 2928 h 4337"/>
              <a:gd name="T70" fmla="*/ 3048 w 3552"/>
              <a:gd name="T71" fmla="*/ 3168 h 4337"/>
              <a:gd name="T72" fmla="*/ 3018 w 3552"/>
              <a:gd name="T73" fmla="*/ 3282 h 4337"/>
              <a:gd name="T74" fmla="*/ 3072 w 3552"/>
              <a:gd name="T75" fmla="*/ 3420 h 4337"/>
              <a:gd name="T76" fmla="*/ 3072 w 3552"/>
              <a:gd name="T77" fmla="*/ 3660 h 4337"/>
              <a:gd name="T78" fmla="*/ 3072 w 3552"/>
              <a:gd name="T79" fmla="*/ 3876 h 4337"/>
              <a:gd name="T80" fmla="*/ 3120 w 3552"/>
              <a:gd name="T81" fmla="*/ 4134 h 4337"/>
              <a:gd name="T82" fmla="*/ 3126 w 3552"/>
              <a:gd name="T83" fmla="*/ 4266 h 4337"/>
              <a:gd name="T84" fmla="*/ 3006 w 3552"/>
              <a:gd name="T85" fmla="*/ 4302 h 43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52"/>
              <a:gd name="T130" fmla="*/ 0 h 4337"/>
              <a:gd name="T131" fmla="*/ 3552 w 3552"/>
              <a:gd name="T132" fmla="*/ 4337 h 43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52" h="4337">
                <a:moveTo>
                  <a:pt x="3078" y="4296"/>
                </a:moveTo>
                <a:cubicBezTo>
                  <a:pt x="2933" y="4299"/>
                  <a:pt x="2832" y="4307"/>
                  <a:pt x="2700" y="4320"/>
                </a:cubicBezTo>
                <a:cubicBezTo>
                  <a:pt x="2406" y="4302"/>
                  <a:pt x="2271" y="4311"/>
                  <a:pt x="1878" y="4314"/>
                </a:cubicBezTo>
                <a:cubicBezTo>
                  <a:pt x="1769" y="4332"/>
                  <a:pt x="1654" y="4337"/>
                  <a:pt x="1548" y="4302"/>
                </a:cubicBezTo>
                <a:cubicBezTo>
                  <a:pt x="1373" y="4244"/>
                  <a:pt x="1180" y="4298"/>
                  <a:pt x="996" y="4296"/>
                </a:cubicBezTo>
                <a:cubicBezTo>
                  <a:pt x="949" y="4265"/>
                  <a:pt x="892" y="4289"/>
                  <a:pt x="840" y="4272"/>
                </a:cubicBezTo>
                <a:cubicBezTo>
                  <a:pt x="831" y="4246"/>
                  <a:pt x="818" y="4249"/>
                  <a:pt x="792" y="4242"/>
                </a:cubicBezTo>
                <a:cubicBezTo>
                  <a:pt x="784" y="4244"/>
                  <a:pt x="776" y="4251"/>
                  <a:pt x="768" y="4248"/>
                </a:cubicBezTo>
                <a:cubicBezTo>
                  <a:pt x="754" y="4242"/>
                  <a:pt x="765" y="4182"/>
                  <a:pt x="780" y="4170"/>
                </a:cubicBezTo>
                <a:cubicBezTo>
                  <a:pt x="802" y="4152"/>
                  <a:pt x="843" y="4147"/>
                  <a:pt x="870" y="4140"/>
                </a:cubicBezTo>
                <a:cubicBezTo>
                  <a:pt x="824" y="4117"/>
                  <a:pt x="786" y="4110"/>
                  <a:pt x="768" y="4056"/>
                </a:cubicBezTo>
                <a:cubicBezTo>
                  <a:pt x="781" y="4003"/>
                  <a:pt x="807" y="3987"/>
                  <a:pt x="858" y="3978"/>
                </a:cubicBezTo>
                <a:cubicBezTo>
                  <a:pt x="891" y="3956"/>
                  <a:pt x="875" y="3947"/>
                  <a:pt x="852" y="3924"/>
                </a:cubicBezTo>
                <a:cubicBezTo>
                  <a:pt x="842" y="3894"/>
                  <a:pt x="824" y="3871"/>
                  <a:pt x="816" y="3840"/>
                </a:cubicBezTo>
                <a:cubicBezTo>
                  <a:pt x="818" y="3826"/>
                  <a:pt x="816" y="3811"/>
                  <a:pt x="822" y="3798"/>
                </a:cubicBezTo>
                <a:cubicBezTo>
                  <a:pt x="826" y="3789"/>
                  <a:pt x="850" y="3782"/>
                  <a:pt x="858" y="3780"/>
                </a:cubicBezTo>
                <a:cubicBezTo>
                  <a:pt x="886" y="3772"/>
                  <a:pt x="914" y="3763"/>
                  <a:pt x="942" y="3756"/>
                </a:cubicBezTo>
                <a:cubicBezTo>
                  <a:pt x="902" y="3635"/>
                  <a:pt x="738" y="3532"/>
                  <a:pt x="636" y="3462"/>
                </a:cubicBezTo>
                <a:cubicBezTo>
                  <a:pt x="602" y="3439"/>
                  <a:pt x="559" y="3405"/>
                  <a:pt x="534" y="3372"/>
                </a:cubicBezTo>
                <a:cubicBezTo>
                  <a:pt x="522" y="3356"/>
                  <a:pt x="498" y="3324"/>
                  <a:pt x="498" y="3324"/>
                </a:cubicBezTo>
                <a:cubicBezTo>
                  <a:pt x="500" y="3316"/>
                  <a:pt x="498" y="3305"/>
                  <a:pt x="504" y="3300"/>
                </a:cubicBezTo>
                <a:cubicBezTo>
                  <a:pt x="512" y="3293"/>
                  <a:pt x="524" y="3296"/>
                  <a:pt x="534" y="3294"/>
                </a:cubicBezTo>
                <a:cubicBezTo>
                  <a:pt x="562" y="3288"/>
                  <a:pt x="591" y="3279"/>
                  <a:pt x="618" y="3270"/>
                </a:cubicBezTo>
                <a:cubicBezTo>
                  <a:pt x="650" y="3222"/>
                  <a:pt x="604" y="3175"/>
                  <a:pt x="576" y="3138"/>
                </a:cubicBezTo>
                <a:cubicBezTo>
                  <a:pt x="556" y="3111"/>
                  <a:pt x="542" y="3083"/>
                  <a:pt x="510" y="3072"/>
                </a:cubicBezTo>
                <a:cubicBezTo>
                  <a:pt x="488" y="3038"/>
                  <a:pt x="461" y="3035"/>
                  <a:pt x="486" y="2982"/>
                </a:cubicBezTo>
                <a:cubicBezTo>
                  <a:pt x="493" y="2967"/>
                  <a:pt x="522" y="2946"/>
                  <a:pt x="522" y="2946"/>
                </a:cubicBezTo>
                <a:cubicBezTo>
                  <a:pt x="517" y="2920"/>
                  <a:pt x="518" y="2891"/>
                  <a:pt x="504" y="2868"/>
                </a:cubicBezTo>
                <a:cubicBezTo>
                  <a:pt x="464" y="2804"/>
                  <a:pt x="409" y="2755"/>
                  <a:pt x="366" y="2694"/>
                </a:cubicBezTo>
                <a:cubicBezTo>
                  <a:pt x="347" y="2667"/>
                  <a:pt x="328" y="2623"/>
                  <a:pt x="300" y="2604"/>
                </a:cubicBezTo>
                <a:cubicBezTo>
                  <a:pt x="292" y="2573"/>
                  <a:pt x="273" y="2551"/>
                  <a:pt x="312" y="2538"/>
                </a:cubicBezTo>
                <a:cubicBezTo>
                  <a:pt x="324" y="2526"/>
                  <a:pt x="349" y="2519"/>
                  <a:pt x="348" y="2502"/>
                </a:cubicBezTo>
                <a:cubicBezTo>
                  <a:pt x="340" y="2397"/>
                  <a:pt x="350" y="2420"/>
                  <a:pt x="282" y="2352"/>
                </a:cubicBezTo>
                <a:cubicBezTo>
                  <a:pt x="263" y="2333"/>
                  <a:pt x="258" y="2293"/>
                  <a:pt x="246" y="2268"/>
                </a:cubicBezTo>
                <a:cubicBezTo>
                  <a:pt x="235" y="2172"/>
                  <a:pt x="224" y="2169"/>
                  <a:pt x="246" y="2040"/>
                </a:cubicBezTo>
                <a:cubicBezTo>
                  <a:pt x="249" y="2021"/>
                  <a:pt x="302" y="1987"/>
                  <a:pt x="312" y="1980"/>
                </a:cubicBezTo>
                <a:cubicBezTo>
                  <a:pt x="318" y="1976"/>
                  <a:pt x="330" y="1968"/>
                  <a:pt x="330" y="1968"/>
                </a:cubicBezTo>
                <a:cubicBezTo>
                  <a:pt x="332" y="1962"/>
                  <a:pt x="332" y="1955"/>
                  <a:pt x="336" y="1950"/>
                </a:cubicBezTo>
                <a:cubicBezTo>
                  <a:pt x="341" y="1944"/>
                  <a:pt x="353" y="1945"/>
                  <a:pt x="354" y="1938"/>
                </a:cubicBezTo>
                <a:cubicBezTo>
                  <a:pt x="363" y="1883"/>
                  <a:pt x="354" y="1880"/>
                  <a:pt x="330" y="1848"/>
                </a:cubicBezTo>
                <a:cubicBezTo>
                  <a:pt x="328" y="1842"/>
                  <a:pt x="321" y="1836"/>
                  <a:pt x="324" y="1830"/>
                </a:cubicBezTo>
                <a:cubicBezTo>
                  <a:pt x="327" y="1824"/>
                  <a:pt x="336" y="1827"/>
                  <a:pt x="342" y="1824"/>
                </a:cubicBezTo>
                <a:cubicBezTo>
                  <a:pt x="348" y="1821"/>
                  <a:pt x="354" y="1816"/>
                  <a:pt x="360" y="1812"/>
                </a:cubicBezTo>
                <a:cubicBezTo>
                  <a:pt x="392" y="1793"/>
                  <a:pt x="433" y="1782"/>
                  <a:pt x="462" y="1758"/>
                </a:cubicBezTo>
                <a:cubicBezTo>
                  <a:pt x="515" y="1715"/>
                  <a:pt x="556" y="1646"/>
                  <a:pt x="594" y="1590"/>
                </a:cubicBezTo>
                <a:cubicBezTo>
                  <a:pt x="588" y="1559"/>
                  <a:pt x="575" y="1547"/>
                  <a:pt x="564" y="1518"/>
                </a:cubicBezTo>
                <a:cubicBezTo>
                  <a:pt x="554" y="1491"/>
                  <a:pt x="547" y="1462"/>
                  <a:pt x="540" y="1434"/>
                </a:cubicBezTo>
                <a:cubicBezTo>
                  <a:pt x="537" y="1410"/>
                  <a:pt x="518" y="1309"/>
                  <a:pt x="480" y="1302"/>
                </a:cubicBezTo>
                <a:cubicBezTo>
                  <a:pt x="392" y="1286"/>
                  <a:pt x="288" y="1290"/>
                  <a:pt x="198" y="1284"/>
                </a:cubicBezTo>
                <a:cubicBezTo>
                  <a:pt x="173" y="1267"/>
                  <a:pt x="166" y="1247"/>
                  <a:pt x="156" y="1218"/>
                </a:cubicBezTo>
                <a:cubicBezTo>
                  <a:pt x="152" y="1206"/>
                  <a:pt x="144" y="1182"/>
                  <a:pt x="144" y="1182"/>
                </a:cubicBezTo>
                <a:cubicBezTo>
                  <a:pt x="142" y="1132"/>
                  <a:pt x="143" y="1082"/>
                  <a:pt x="138" y="1032"/>
                </a:cubicBezTo>
                <a:cubicBezTo>
                  <a:pt x="137" y="1019"/>
                  <a:pt x="120" y="1002"/>
                  <a:pt x="114" y="990"/>
                </a:cubicBezTo>
                <a:cubicBezTo>
                  <a:pt x="84" y="929"/>
                  <a:pt x="36" y="875"/>
                  <a:pt x="0" y="816"/>
                </a:cubicBezTo>
                <a:cubicBezTo>
                  <a:pt x="4" y="788"/>
                  <a:pt x="4" y="759"/>
                  <a:pt x="12" y="732"/>
                </a:cubicBezTo>
                <a:cubicBezTo>
                  <a:pt x="15" y="722"/>
                  <a:pt x="98" y="677"/>
                  <a:pt x="108" y="672"/>
                </a:cubicBezTo>
                <a:cubicBezTo>
                  <a:pt x="170" y="589"/>
                  <a:pt x="152" y="607"/>
                  <a:pt x="282" y="600"/>
                </a:cubicBezTo>
                <a:cubicBezTo>
                  <a:pt x="284" y="576"/>
                  <a:pt x="282" y="551"/>
                  <a:pt x="288" y="528"/>
                </a:cubicBezTo>
                <a:cubicBezTo>
                  <a:pt x="300" y="484"/>
                  <a:pt x="309" y="499"/>
                  <a:pt x="336" y="480"/>
                </a:cubicBezTo>
                <a:cubicBezTo>
                  <a:pt x="354" y="467"/>
                  <a:pt x="367" y="443"/>
                  <a:pt x="378" y="426"/>
                </a:cubicBezTo>
                <a:cubicBezTo>
                  <a:pt x="390" y="407"/>
                  <a:pt x="411" y="392"/>
                  <a:pt x="420" y="372"/>
                </a:cubicBezTo>
                <a:cubicBezTo>
                  <a:pt x="425" y="360"/>
                  <a:pt x="432" y="336"/>
                  <a:pt x="432" y="336"/>
                </a:cubicBezTo>
                <a:cubicBezTo>
                  <a:pt x="430" y="304"/>
                  <a:pt x="433" y="271"/>
                  <a:pt x="426" y="240"/>
                </a:cubicBezTo>
                <a:cubicBezTo>
                  <a:pt x="414" y="187"/>
                  <a:pt x="342" y="170"/>
                  <a:pt x="300" y="156"/>
                </a:cubicBezTo>
                <a:cubicBezTo>
                  <a:pt x="292" y="144"/>
                  <a:pt x="268" y="132"/>
                  <a:pt x="276" y="120"/>
                </a:cubicBezTo>
                <a:cubicBezTo>
                  <a:pt x="297" y="88"/>
                  <a:pt x="331" y="89"/>
                  <a:pt x="366" y="84"/>
                </a:cubicBezTo>
                <a:cubicBezTo>
                  <a:pt x="393" y="3"/>
                  <a:pt x="547" y="37"/>
                  <a:pt x="588" y="36"/>
                </a:cubicBezTo>
                <a:cubicBezTo>
                  <a:pt x="660" y="12"/>
                  <a:pt x="611" y="25"/>
                  <a:pt x="738" y="18"/>
                </a:cubicBezTo>
                <a:cubicBezTo>
                  <a:pt x="818" y="2"/>
                  <a:pt x="755" y="12"/>
                  <a:pt x="918" y="18"/>
                </a:cubicBezTo>
                <a:cubicBezTo>
                  <a:pt x="1161" y="27"/>
                  <a:pt x="1147" y="25"/>
                  <a:pt x="1446" y="30"/>
                </a:cubicBezTo>
                <a:cubicBezTo>
                  <a:pt x="1617" y="49"/>
                  <a:pt x="1788" y="54"/>
                  <a:pt x="1950" y="0"/>
                </a:cubicBezTo>
                <a:cubicBezTo>
                  <a:pt x="2272" y="8"/>
                  <a:pt x="2568" y="21"/>
                  <a:pt x="2898" y="24"/>
                </a:cubicBezTo>
                <a:cubicBezTo>
                  <a:pt x="3001" y="50"/>
                  <a:pt x="3177" y="40"/>
                  <a:pt x="3270" y="42"/>
                </a:cubicBezTo>
                <a:cubicBezTo>
                  <a:pt x="3349" y="47"/>
                  <a:pt x="3378" y="39"/>
                  <a:pt x="3420" y="96"/>
                </a:cubicBezTo>
                <a:cubicBezTo>
                  <a:pt x="3438" y="150"/>
                  <a:pt x="3404" y="186"/>
                  <a:pt x="3390" y="234"/>
                </a:cubicBezTo>
                <a:cubicBezTo>
                  <a:pt x="3384" y="256"/>
                  <a:pt x="3372" y="300"/>
                  <a:pt x="3372" y="300"/>
                </a:cubicBezTo>
                <a:cubicBezTo>
                  <a:pt x="3373" y="311"/>
                  <a:pt x="3376" y="360"/>
                  <a:pt x="3384" y="378"/>
                </a:cubicBezTo>
                <a:cubicBezTo>
                  <a:pt x="3393" y="399"/>
                  <a:pt x="3407" y="416"/>
                  <a:pt x="3414" y="438"/>
                </a:cubicBezTo>
                <a:cubicBezTo>
                  <a:pt x="3416" y="462"/>
                  <a:pt x="3414" y="487"/>
                  <a:pt x="3420" y="510"/>
                </a:cubicBezTo>
                <a:cubicBezTo>
                  <a:pt x="3424" y="524"/>
                  <a:pt x="3444" y="546"/>
                  <a:pt x="3444" y="546"/>
                </a:cubicBezTo>
                <a:cubicBezTo>
                  <a:pt x="3444" y="548"/>
                  <a:pt x="3443" y="619"/>
                  <a:pt x="3456" y="642"/>
                </a:cubicBezTo>
                <a:cubicBezTo>
                  <a:pt x="3474" y="675"/>
                  <a:pt x="3504" y="696"/>
                  <a:pt x="3516" y="732"/>
                </a:cubicBezTo>
                <a:cubicBezTo>
                  <a:pt x="3508" y="800"/>
                  <a:pt x="3508" y="868"/>
                  <a:pt x="3498" y="936"/>
                </a:cubicBezTo>
                <a:cubicBezTo>
                  <a:pt x="3496" y="1042"/>
                  <a:pt x="3552" y="1171"/>
                  <a:pt x="3486" y="1254"/>
                </a:cubicBezTo>
                <a:cubicBezTo>
                  <a:pt x="3463" y="1283"/>
                  <a:pt x="3404" y="1298"/>
                  <a:pt x="3372" y="1314"/>
                </a:cubicBezTo>
                <a:cubicBezTo>
                  <a:pt x="3300" y="1350"/>
                  <a:pt x="3249" y="1443"/>
                  <a:pt x="3234" y="1518"/>
                </a:cubicBezTo>
                <a:cubicBezTo>
                  <a:pt x="3237" y="1578"/>
                  <a:pt x="3224" y="1642"/>
                  <a:pt x="3246" y="1698"/>
                </a:cubicBezTo>
                <a:cubicBezTo>
                  <a:pt x="3255" y="1720"/>
                  <a:pt x="3280" y="1749"/>
                  <a:pt x="3294" y="1770"/>
                </a:cubicBezTo>
                <a:cubicBezTo>
                  <a:pt x="3301" y="1781"/>
                  <a:pt x="3306" y="1806"/>
                  <a:pt x="3306" y="1806"/>
                </a:cubicBezTo>
                <a:cubicBezTo>
                  <a:pt x="3313" y="1887"/>
                  <a:pt x="3301" y="1864"/>
                  <a:pt x="3354" y="1890"/>
                </a:cubicBezTo>
                <a:cubicBezTo>
                  <a:pt x="3376" y="1934"/>
                  <a:pt x="3386" y="1945"/>
                  <a:pt x="3360" y="2016"/>
                </a:cubicBezTo>
                <a:cubicBezTo>
                  <a:pt x="3356" y="2028"/>
                  <a:pt x="3324" y="2028"/>
                  <a:pt x="3324" y="2028"/>
                </a:cubicBezTo>
                <a:cubicBezTo>
                  <a:pt x="3336" y="2051"/>
                  <a:pt x="3352" y="2070"/>
                  <a:pt x="3360" y="2094"/>
                </a:cubicBezTo>
                <a:cubicBezTo>
                  <a:pt x="3360" y="2100"/>
                  <a:pt x="3388" y="2296"/>
                  <a:pt x="3348" y="2328"/>
                </a:cubicBezTo>
                <a:cubicBezTo>
                  <a:pt x="3338" y="2336"/>
                  <a:pt x="3323" y="2339"/>
                  <a:pt x="3312" y="2346"/>
                </a:cubicBezTo>
                <a:cubicBezTo>
                  <a:pt x="3282" y="2390"/>
                  <a:pt x="3276" y="2373"/>
                  <a:pt x="3312" y="2400"/>
                </a:cubicBezTo>
                <a:cubicBezTo>
                  <a:pt x="3310" y="2414"/>
                  <a:pt x="3311" y="2429"/>
                  <a:pt x="3306" y="2442"/>
                </a:cubicBezTo>
                <a:cubicBezTo>
                  <a:pt x="3300" y="2457"/>
                  <a:pt x="3268" y="2471"/>
                  <a:pt x="3258" y="2478"/>
                </a:cubicBezTo>
                <a:cubicBezTo>
                  <a:pt x="3230" y="2499"/>
                  <a:pt x="3216" y="2513"/>
                  <a:pt x="3180" y="2520"/>
                </a:cubicBezTo>
                <a:cubicBezTo>
                  <a:pt x="3173" y="2534"/>
                  <a:pt x="3162" y="2547"/>
                  <a:pt x="3156" y="2562"/>
                </a:cubicBezTo>
                <a:cubicBezTo>
                  <a:pt x="3152" y="2572"/>
                  <a:pt x="3154" y="2582"/>
                  <a:pt x="3150" y="2592"/>
                </a:cubicBezTo>
                <a:cubicBezTo>
                  <a:pt x="3142" y="2612"/>
                  <a:pt x="3120" y="2628"/>
                  <a:pt x="3108" y="2646"/>
                </a:cubicBezTo>
                <a:cubicBezTo>
                  <a:pt x="3127" y="2723"/>
                  <a:pt x="3170" y="2798"/>
                  <a:pt x="3084" y="2856"/>
                </a:cubicBezTo>
                <a:cubicBezTo>
                  <a:pt x="3078" y="2865"/>
                  <a:pt x="3066" y="2880"/>
                  <a:pt x="3066" y="2892"/>
                </a:cubicBezTo>
                <a:cubicBezTo>
                  <a:pt x="3066" y="2915"/>
                  <a:pt x="3081" y="2913"/>
                  <a:pt x="3096" y="2928"/>
                </a:cubicBezTo>
                <a:cubicBezTo>
                  <a:pt x="3112" y="2944"/>
                  <a:pt x="3128" y="2960"/>
                  <a:pt x="3144" y="2976"/>
                </a:cubicBezTo>
                <a:cubicBezTo>
                  <a:pt x="3142" y="2998"/>
                  <a:pt x="3145" y="3021"/>
                  <a:pt x="3138" y="3042"/>
                </a:cubicBezTo>
                <a:cubicBezTo>
                  <a:pt x="3123" y="3086"/>
                  <a:pt x="3072" y="3128"/>
                  <a:pt x="3048" y="3168"/>
                </a:cubicBezTo>
                <a:cubicBezTo>
                  <a:pt x="3042" y="3178"/>
                  <a:pt x="3035" y="3187"/>
                  <a:pt x="3030" y="3198"/>
                </a:cubicBezTo>
                <a:cubicBezTo>
                  <a:pt x="3023" y="3215"/>
                  <a:pt x="3012" y="3252"/>
                  <a:pt x="3012" y="3252"/>
                </a:cubicBezTo>
                <a:cubicBezTo>
                  <a:pt x="3014" y="3262"/>
                  <a:pt x="3013" y="3273"/>
                  <a:pt x="3018" y="3282"/>
                </a:cubicBezTo>
                <a:cubicBezTo>
                  <a:pt x="3020" y="3286"/>
                  <a:pt x="3065" y="3325"/>
                  <a:pt x="3072" y="3330"/>
                </a:cubicBezTo>
                <a:cubicBezTo>
                  <a:pt x="3076" y="3342"/>
                  <a:pt x="3080" y="3354"/>
                  <a:pt x="3084" y="3366"/>
                </a:cubicBezTo>
                <a:cubicBezTo>
                  <a:pt x="3088" y="3378"/>
                  <a:pt x="3076" y="3406"/>
                  <a:pt x="3072" y="3420"/>
                </a:cubicBezTo>
                <a:cubicBezTo>
                  <a:pt x="3063" y="3452"/>
                  <a:pt x="3059" y="3484"/>
                  <a:pt x="3054" y="3516"/>
                </a:cubicBezTo>
                <a:cubicBezTo>
                  <a:pt x="3056" y="3558"/>
                  <a:pt x="3055" y="3600"/>
                  <a:pt x="3060" y="3642"/>
                </a:cubicBezTo>
                <a:cubicBezTo>
                  <a:pt x="3061" y="3649"/>
                  <a:pt x="3072" y="3653"/>
                  <a:pt x="3072" y="3660"/>
                </a:cubicBezTo>
                <a:cubicBezTo>
                  <a:pt x="3072" y="3710"/>
                  <a:pt x="3042" y="3751"/>
                  <a:pt x="3030" y="3798"/>
                </a:cubicBezTo>
                <a:cubicBezTo>
                  <a:pt x="3032" y="3808"/>
                  <a:pt x="3031" y="3819"/>
                  <a:pt x="3036" y="3828"/>
                </a:cubicBezTo>
                <a:cubicBezTo>
                  <a:pt x="3046" y="3846"/>
                  <a:pt x="3064" y="3842"/>
                  <a:pt x="3072" y="3876"/>
                </a:cubicBezTo>
                <a:cubicBezTo>
                  <a:pt x="3077" y="3896"/>
                  <a:pt x="3079" y="3916"/>
                  <a:pt x="3084" y="3936"/>
                </a:cubicBezTo>
                <a:cubicBezTo>
                  <a:pt x="3088" y="3952"/>
                  <a:pt x="3096" y="3984"/>
                  <a:pt x="3096" y="3984"/>
                </a:cubicBezTo>
                <a:cubicBezTo>
                  <a:pt x="3099" y="4039"/>
                  <a:pt x="3090" y="4089"/>
                  <a:pt x="3120" y="4134"/>
                </a:cubicBezTo>
                <a:cubicBezTo>
                  <a:pt x="3133" y="4153"/>
                  <a:pt x="3174" y="4176"/>
                  <a:pt x="3174" y="4176"/>
                </a:cubicBezTo>
                <a:cubicBezTo>
                  <a:pt x="3185" y="4192"/>
                  <a:pt x="3232" y="4239"/>
                  <a:pt x="3198" y="4260"/>
                </a:cubicBezTo>
                <a:cubicBezTo>
                  <a:pt x="3177" y="4273"/>
                  <a:pt x="3150" y="4264"/>
                  <a:pt x="3126" y="4266"/>
                </a:cubicBezTo>
                <a:cubicBezTo>
                  <a:pt x="3121" y="4282"/>
                  <a:pt x="3129" y="4307"/>
                  <a:pt x="3114" y="4314"/>
                </a:cubicBezTo>
                <a:cubicBezTo>
                  <a:pt x="3099" y="4321"/>
                  <a:pt x="3082" y="4310"/>
                  <a:pt x="3066" y="4308"/>
                </a:cubicBezTo>
                <a:cubicBezTo>
                  <a:pt x="3046" y="4306"/>
                  <a:pt x="3026" y="4304"/>
                  <a:pt x="3006" y="4302"/>
                </a:cubicBezTo>
                <a:cubicBezTo>
                  <a:pt x="2986" y="4289"/>
                  <a:pt x="2988" y="4283"/>
                  <a:pt x="2988" y="4296"/>
                </a:cubicBezTo>
              </a:path>
            </a:pathLst>
          </a:custGeom>
          <a:solidFill>
            <a:schemeClr val="hlink">
              <a:alpha val="67058"/>
            </a:schemeClr>
          </a:solidFill>
          <a:ln w="9525" cap="flat" cmpd="sng">
            <a:noFill/>
            <a:prstDash val="solid"/>
            <a:round/>
            <a:headEnd/>
            <a:tailEnd/>
          </a:ln>
        </p:spPr>
        <p:txBody>
          <a:bodyPr wrap="none">
            <a:spAutoFit/>
          </a:bodyPr>
          <a:lstStyle/>
          <a:p>
            <a:endParaRPr lang="en-US"/>
          </a:p>
        </p:txBody>
      </p:sp>
      <p:sp>
        <p:nvSpPr>
          <p:cNvPr id="278531" name="Text Box -1022"/>
          <p:cNvSpPr txBox="1">
            <a:spLocks noChangeArrowheads="1"/>
          </p:cNvSpPr>
          <p:nvPr/>
        </p:nvSpPr>
        <p:spPr bwMode="auto">
          <a:xfrm>
            <a:off x="228600" y="6130925"/>
            <a:ext cx="4060825" cy="641350"/>
          </a:xfrm>
          <a:prstGeom prst="rect">
            <a:avLst/>
          </a:prstGeom>
          <a:noFill/>
          <a:ln w="9525">
            <a:noFill/>
            <a:miter lim="800000"/>
            <a:headEnd/>
            <a:tailEnd/>
          </a:ln>
        </p:spPr>
        <p:txBody>
          <a:bodyPr wrap="none">
            <a:spAutoFit/>
          </a:bodyPr>
          <a:lstStyle/>
          <a:p>
            <a:r>
              <a:rPr lang="en-US"/>
              <a:t>4700 m, </a:t>
            </a:r>
            <a:r>
              <a:rPr lang="en-US" b="1">
                <a:solidFill>
                  <a:srgbClr val="0000CC"/>
                </a:solidFill>
              </a:rPr>
              <a:t>+3.2ºC</a:t>
            </a:r>
            <a:r>
              <a:rPr lang="en-US"/>
              <a:t>. Max LWC=2.45 gm</a:t>
            </a:r>
            <a:r>
              <a:rPr lang="en-US" baseline="30000"/>
              <a:t>-3</a:t>
            </a:r>
            <a:r>
              <a:rPr lang="en-US"/>
              <a:t>.</a:t>
            </a:r>
          </a:p>
          <a:p>
            <a:r>
              <a:rPr lang="en-US"/>
              <a:t>No rain.</a:t>
            </a:r>
          </a:p>
        </p:txBody>
      </p:sp>
      <p:pic>
        <p:nvPicPr>
          <p:cNvPr id="4" name="Picture -1020"/>
          <p:cNvPicPr>
            <a:picLocks noChangeAspect="1" noChangeArrowheads="1"/>
          </p:cNvPicPr>
          <p:nvPr/>
        </p:nvPicPr>
        <p:blipFill>
          <a:blip r:embed="rId2" cstate="print"/>
          <a:srcRect/>
          <a:stretch>
            <a:fillRect/>
          </a:stretch>
        </p:blipFill>
        <p:spPr bwMode="auto">
          <a:xfrm>
            <a:off x="5334000" y="5826125"/>
            <a:ext cx="3014663" cy="955675"/>
          </a:xfrm>
          <a:prstGeom prst="rect">
            <a:avLst/>
          </a:prstGeom>
          <a:noFill/>
          <a:ln w="9525">
            <a:noFill/>
            <a:miter lim="800000"/>
            <a:headEnd/>
            <a:tailEnd/>
          </a:ln>
        </p:spPr>
      </p:pic>
      <p:sp>
        <p:nvSpPr>
          <p:cNvPr id="278533" name="Text Box -1023"/>
          <p:cNvSpPr txBox="1">
            <a:spLocks noChangeArrowheads="1"/>
          </p:cNvSpPr>
          <p:nvPr/>
        </p:nvSpPr>
        <p:spPr bwMode="auto">
          <a:xfrm>
            <a:off x="228600" y="5216525"/>
            <a:ext cx="4046538" cy="641350"/>
          </a:xfrm>
          <a:prstGeom prst="rect">
            <a:avLst/>
          </a:prstGeom>
          <a:noFill/>
          <a:ln w="9525">
            <a:noFill/>
            <a:miter lim="800000"/>
            <a:headEnd/>
            <a:tailEnd/>
          </a:ln>
        </p:spPr>
        <p:txBody>
          <a:bodyPr wrap="none">
            <a:spAutoFit/>
          </a:bodyPr>
          <a:lstStyle/>
          <a:p>
            <a:r>
              <a:rPr lang="en-US"/>
              <a:t>5530 m, </a:t>
            </a:r>
            <a:r>
              <a:rPr lang="en-US" b="1">
                <a:solidFill>
                  <a:srgbClr val="FF0000"/>
                </a:solidFill>
              </a:rPr>
              <a:t>-1.6ºC</a:t>
            </a:r>
            <a:r>
              <a:rPr lang="en-US"/>
              <a:t>. Max LWC=2.91 gm</a:t>
            </a:r>
            <a:r>
              <a:rPr lang="en-US" baseline="30000"/>
              <a:t>-</a:t>
            </a:r>
            <a:r>
              <a:rPr lang="en-US"/>
              <a:t>3.</a:t>
            </a:r>
          </a:p>
          <a:p>
            <a:r>
              <a:rPr lang="en-US"/>
              <a:t>No rain. </a:t>
            </a:r>
          </a:p>
        </p:txBody>
      </p:sp>
      <p:pic>
        <p:nvPicPr>
          <p:cNvPr id="2" name="Picture -1020"/>
          <p:cNvPicPr>
            <a:picLocks noChangeAspect="1" noChangeArrowheads="1"/>
          </p:cNvPicPr>
          <p:nvPr/>
        </p:nvPicPr>
        <p:blipFill>
          <a:blip r:embed="rId3" cstate="print"/>
          <a:srcRect/>
          <a:stretch>
            <a:fillRect/>
          </a:stretch>
        </p:blipFill>
        <p:spPr bwMode="auto">
          <a:xfrm>
            <a:off x="5334000" y="4911725"/>
            <a:ext cx="2995613" cy="955675"/>
          </a:xfrm>
          <a:prstGeom prst="rect">
            <a:avLst/>
          </a:prstGeom>
          <a:noFill/>
          <a:ln w="9525">
            <a:noFill/>
            <a:miter lim="800000"/>
            <a:headEnd/>
            <a:tailEnd/>
          </a:ln>
        </p:spPr>
      </p:pic>
      <p:sp>
        <p:nvSpPr>
          <p:cNvPr id="278535" name="Text Box -1023"/>
          <p:cNvSpPr txBox="1">
            <a:spLocks noChangeArrowheads="1"/>
          </p:cNvSpPr>
          <p:nvPr/>
        </p:nvSpPr>
        <p:spPr bwMode="auto">
          <a:xfrm>
            <a:off x="304800" y="4225925"/>
            <a:ext cx="4003675" cy="641350"/>
          </a:xfrm>
          <a:prstGeom prst="rect">
            <a:avLst/>
          </a:prstGeom>
          <a:noFill/>
          <a:ln w="9525">
            <a:noFill/>
            <a:miter lim="800000"/>
            <a:headEnd/>
            <a:tailEnd/>
          </a:ln>
        </p:spPr>
        <p:txBody>
          <a:bodyPr wrap="none">
            <a:spAutoFit/>
          </a:bodyPr>
          <a:lstStyle/>
          <a:p>
            <a:r>
              <a:rPr lang="en-US"/>
              <a:t>6270 m, </a:t>
            </a:r>
            <a:r>
              <a:rPr lang="en-US" b="1">
                <a:solidFill>
                  <a:srgbClr val="FF0000"/>
                </a:solidFill>
              </a:rPr>
              <a:t>-4.8ºC</a:t>
            </a:r>
            <a:r>
              <a:rPr lang="en-US"/>
              <a:t>. Max LWC=1.05 gm</a:t>
            </a:r>
            <a:r>
              <a:rPr lang="en-US" baseline="30000"/>
              <a:t>-3</a:t>
            </a:r>
            <a:r>
              <a:rPr lang="en-US"/>
              <a:t>.</a:t>
            </a:r>
          </a:p>
          <a:p>
            <a:r>
              <a:rPr lang="en-US"/>
              <a:t>Isolated supercooled rain drops </a:t>
            </a:r>
          </a:p>
        </p:txBody>
      </p:sp>
      <p:pic>
        <p:nvPicPr>
          <p:cNvPr id="5" name="Picture -1019"/>
          <p:cNvPicPr>
            <a:picLocks noChangeAspect="1" noChangeArrowheads="1"/>
          </p:cNvPicPr>
          <p:nvPr/>
        </p:nvPicPr>
        <p:blipFill>
          <a:blip r:embed="rId4" cstate="print"/>
          <a:srcRect/>
          <a:stretch>
            <a:fillRect/>
          </a:stretch>
        </p:blipFill>
        <p:spPr bwMode="auto">
          <a:xfrm>
            <a:off x="5181600" y="3997325"/>
            <a:ext cx="3228975" cy="955675"/>
          </a:xfrm>
          <a:prstGeom prst="rect">
            <a:avLst/>
          </a:prstGeom>
          <a:noFill/>
          <a:ln w="9525">
            <a:noFill/>
            <a:miter lim="800000"/>
            <a:headEnd/>
            <a:tailEnd/>
          </a:ln>
        </p:spPr>
      </p:pic>
      <p:sp>
        <p:nvSpPr>
          <p:cNvPr id="278537" name="Text Box -1022"/>
          <p:cNvSpPr txBox="1">
            <a:spLocks noChangeArrowheads="1"/>
          </p:cNvSpPr>
          <p:nvPr/>
        </p:nvSpPr>
        <p:spPr bwMode="auto">
          <a:xfrm>
            <a:off x="152400" y="3235325"/>
            <a:ext cx="4003675" cy="641350"/>
          </a:xfrm>
          <a:prstGeom prst="rect">
            <a:avLst/>
          </a:prstGeom>
          <a:noFill/>
          <a:ln w="9525">
            <a:noFill/>
            <a:miter lim="800000"/>
            <a:headEnd/>
            <a:tailEnd/>
          </a:ln>
        </p:spPr>
        <p:txBody>
          <a:bodyPr wrap="none">
            <a:spAutoFit/>
          </a:bodyPr>
          <a:lstStyle/>
          <a:p>
            <a:r>
              <a:rPr lang="en-US"/>
              <a:t>6720 m, </a:t>
            </a:r>
            <a:r>
              <a:rPr lang="en-US" b="1">
                <a:solidFill>
                  <a:srgbClr val="FF0000"/>
                </a:solidFill>
              </a:rPr>
              <a:t>-8.1ºC</a:t>
            </a:r>
            <a:r>
              <a:rPr lang="en-US"/>
              <a:t>. Max LWC=1.66 gm</a:t>
            </a:r>
            <a:r>
              <a:rPr lang="en-US" baseline="30000"/>
              <a:t>-3</a:t>
            </a:r>
            <a:r>
              <a:rPr lang="en-US"/>
              <a:t>.</a:t>
            </a:r>
          </a:p>
          <a:p>
            <a:r>
              <a:rPr lang="en-US"/>
              <a:t>Supercooled rain drops </a:t>
            </a:r>
          </a:p>
        </p:txBody>
      </p:sp>
      <p:pic>
        <p:nvPicPr>
          <p:cNvPr id="3" name="Picture -1021"/>
          <p:cNvPicPr>
            <a:picLocks noChangeAspect="1" noChangeArrowheads="1"/>
          </p:cNvPicPr>
          <p:nvPr/>
        </p:nvPicPr>
        <p:blipFill>
          <a:blip r:embed="rId5" cstate="print"/>
          <a:srcRect/>
          <a:stretch>
            <a:fillRect/>
          </a:stretch>
        </p:blipFill>
        <p:spPr bwMode="auto">
          <a:xfrm>
            <a:off x="4343400" y="3082925"/>
            <a:ext cx="4419600" cy="955675"/>
          </a:xfrm>
          <a:prstGeom prst="rect">
            <a:avLst/>
          </a:prstGeom>
          <a:noFill/>
          <a:ln w="9525">
            <a:noFill/>
            <a:miter lim="800000"/>
            <a:headEnd/>
            <a:tailEnd/>
          </a:ln>
        </p:spPr>
      </p:pic>
      <p:sp>
        <p:nvSpPr>
          <p:cNvPr id="278539" name="Text Box -1022"/>
          <p:cNvSpPr txBox="1">
            <a:spLocks noChangeArrowheads="1"/>
          </p:cNvSpPr>
          <p:nvPr/>
        </p:nvSpPr>
        <p:spPr bwMode="auto">
          <a:xfrm>
            <a:off x="0" y="2133600"/>
            <a:ext cx="4575175" cy="915988"/>
          </a:xfrm>
          <a:prstGeom prst="rect">
            <a:avLst/>
          </a:prstGeom>
          <a:noFill/>
          <a:ln w="9525">
            <a:noFill/>
            <a:miter lim="800000"/>
            <a:headEnd/>
            <a:tailEnd/>
          </a:ln>
        </p:spPr>
        <p:txBody>
          <a:bodyPr wrap="none">
            <a:spAutoFit/>
          </a:bodyPr>
          <a:lstStyle/>
          <a:p>
            <a:r>
              <a:rPr lang="en-US"/>
              <a:t>7350 m, </a:t>
            </a:r>
            <a:r>
              <a:rPr lang="en-US" b="1">
                <a:solidFill>
                  <a:srgbClr val="FF0000"/>
                </a:solidFill>
              </a:rPr>
              <a:t>-11.8ºC</a:t>
            </a:r>
            <a:r>
              <a:rPr lang="en-US"/>
              <a:t>. Max HWLWC=0.87 gm</a:t>
            </a:r>
            <a:r>
              <a:rPr lang="en-US" baseline="30000"/>
              <a:t>-3</a:t>
            </a:r>
            <a:r>
              <a:rPr lang="en-US"/>
              <a:t>. </a:t>
            </a:r>
          </a:p>
          <a:p>
            <a:r>
              <a:rPr lang="en-US"/>
              <a:t>Rain drops and large freezing rain drops. </a:t>
            </a:r>
          </a:p>
          <a:p>
            <a:endParaRPr lang="en-US"/>
          </a:p>
        </p:txBody>
      </p:sp>
      <p:pic>
        <p:nvPicPr>
          <p:cNvPr id="10" name="Picture -1014"/>
          <p:cNvPicPr>
            <a:picLocks noChangeAspect="1" noChangeArrowheads="1"/>
          </p:cNvPicPr>
          <p:nvPr/>
        </p:nvPicPr>
        <p:blipFill>
          <a:blip r:embed="rId6" cstate="print"/>
          <a:srcRect/>
          <a:stretch>
            <a:fillRect/>
          </a:stretch>
        </p:blipFill>
        <p:spPr bwMode="auto">
          <a:xfrm>
            <a:off x="4648200" y="2133600"/>
            <a:ext cx="4010025" cy="946150"/>
          </a:xfrm>
          <a:prstGeom prst="rect">
            <a:avLst/>
          </a:prstGeom>
          <a:noFill/>
          <a:ln w="9525">
            <a:noFill/>
            <a:miter lim="800000"/>
            <a:headEnd/>
            <a:tailEnd/>
          </a:ln>
        </p:spPr>
      </p:pic>
      <p:sp>
        <p:nvSpPr>
          <p:cNvPr id="278541" name="Text Box -1022"/>
          <p:cNvSpPr txBox="1">
            <a:spLocks noChangeArrowheads="1"/>
          </p:cNvSpPr>
          <p:nvPr/>
        </p:nvSpPr>
        <p:spPr bwMode="auto">
          <a:xfrm>
            <a:off x="0" y="1143000"/>
            <a:ext cx="4191000" cy="1190625"/>
          </a:xfrm>
          <a:prstGeom prst="rect">
            <a:avLst/>
          </a:prstGeom>
          <a:noFill/>
          <a:ln w="9525">
            <a:noFill/>
            <a:miter lim="800000"/>
            <a:headEnd/>
            <a:tailEnd/>
          </a:ln>
        </p:spPr>
        <p:txBody>
          <a:bodyPr>
            <a:spAutoFit/>
          </a:bodyPr>
          <a:lstStyle/>
          <a:p>
            <a:r>
              <a:rPr lang="en-US"/>
              <a:t>7700 m, </a:t>
            </a:r>
            <a:r>
              <a:rPr lang="en-US" b="1">
                <a:solidFill>
                  <a:srgbClr val="FF0000"/>
                </a:solidFill>
              </a:rPr>
              <a:t>-14.7ºC</a:t>
            </a:r>
            <a:r>
              <a:rPr lang="en-US"/>
              <a:t>. Max LWC=1.45 gm</a:t>
            </a:r>
            <a:r>
              <a:rPr lang="en-US" baseline="30000"/>
              <a:t>-3</a:t>
            </a:r>
            <a:r>
              <a:rPr lang="en-US"/>
              <a:t>. Small rain drops, large freezing rain drops  and small graupel.</a:t>
            </a:r>
          </a:p>
          <a:p>
            <a:endParaRPr lang="en-US"/>
          </a:p>
        </p:txBody>
      </p:sp>
      <p:pic>
        <p:nvPicPr>
          <p:cNvPr id="6" name="Picture -1020"/>
          <p:cNvPicPr>
            <a:picLocks noChangeAspect="1" noChangeArrowheads="1"/>
          </p:cNvPicPr>
          <p:nvPr/>
        </p:nvPicPr>
        <p:blipFill>
          <a:blip r:embed="rId7" cstate="print"/>
          <a:srcRect/>
          <a:stretch>
            <a:fillRect/>
          </a:stretch>
        </p:blipFill>
        <p:spPr bwMode="auto">
          <a:xfrm>
            <a:off x="3992563" y="1143000"/>
            <a:ext cx="5151437" cy="955675"/>
          </a:xfrm>
          <a:prstGeom prst="rect">
            <a:avLst/>
          </a:prstGeom>
          <a:noFill/>
          <a:ln w="9525">
            <a:noFill/>
            <a:miter lim="800000"/>
            <a:headEnd/>
            <a:tailEnd/>
          </a:ln>
        </p:spPr>
      </p:pic>
      <p:sp>
        <p:nvSpPr>
          <p:cNvPr id="278543" name="Text Box -1022"/>
          <p:cNvSpPr txBox="1">
            <a:spLocks noChangeArrowheads="1"/>
          </p:cNvSpPr>
          <p:nvPr/>
        </p:nvSpPr>
        <p:spPr bwMode="auto">
          <a:xfrm>
            <a:off x="0" y="150813"/>
            <a:ext cx="4425950" cy="915987"/>
          </a:xfrm>
          <a:prstGeom prst="rect">
            <a:avLst/>
          </a:prstGeom>
          <a:noFill/>
          <a:ln w="9525">
            <a:noFill/>
            <a:miter lim="800000"/>
            <a:headEnd/>
            <a:tailEnd/>
          </a:ln>
        </p:spPr>
        <p:txBody>
          <a:bodyPr wrap="none">
            <a:spAutoFit/>
          </a:bodyPr>
          <a:lstStyle/>
          <a:p>
            <a:r>
              <a:rPr lang="en-US"/>
              <a:t>8130 m, </a:t>
            </a:r>
            <a:r>
              <a:rPr lang="en-US" b="1">
                <a:solidFill>
                  <a:srgbClr val="FF0000"/>
                </a:solidFill>
              </a:rPr>
              <a:t>-17.1ºC</a:t>
            </a:r>
            <a:r>
              <a:rPr lang="en-US"/>
              <a:t>. Max LWC=0.49 gm</a:t>
            </a:r>
            <a:r>
              <a:rPr lang="en-US" baseline="30000"/>
              <a:t>-3</a:t>
            </a:r>
            <a:r>
              <a:rPr lang="en-US"/>
              <a:t>. </a:t>
            </a:r>
          </a:p>
          <a:p>
            <a:r>
              <a:rPr lang="en-US"/>
              <a:t>Frozen drops, small graupel and crystals. </a:t>
            </a:r>
          </a:p>
          <a:p>
            <a:endParaRPr lang="en-US"/>
          </a:p>
        </p:txBody>
      </p:sp>
      <p:pic>
        <p:nvPicPr>
          <p:cNvPr id="7" name="Picture -1019"/>
          <p:cNvPicPr>
            <a:picLocks noChangeAspect="1" noChangeArrowheads="1"/>
          </p:cNvPicPr>
          <p:nvPr/>
        </p:nvPicPr>
        <p:blipFill>
          <a:blip r:embed="rId8" cstate="print"/>
          <a:srcRect/>
          <a:stretch>
            <a:fillRect/>
          </a:stretch>
        </p:blipFill>
        <p:spPr bwMode="auto">
          <a:xfrm>
            <a:off x="4419600" y="152400"/>
            <a:ext cx="4487863" cy="94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447087" cy="5632311"/>
          </a:xfrm>
          <a:prstGeom prst="rect">
            <a:avLst/>
          </a:prstGeom>
          <a:noFill/>
        </p:spPr>
        <p:txBody>
          <a:bodyPr wrap="square">
            <a:spAutoFit/>
          </a:bodyPr>
          <a:lstStyle/>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 can retrieved T-Re reveal cloud properties</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t>
            </a:r>
          </a:p>
          <a:p>
            <a:pPr marL="342900" indent="-342900" algn="just" rtl="0">
              <a:buFont typeface="Arial" pitchFamily="34" charset="0"/>
              <a:buChar char="•"/>
              <a:defRPr/>
            </a:pPr>
            <a:r>
              <a:rPr lang="en-US" sz="3600" dirty="0" smtClean="0">
                <a:effectLst>
                  <a:outerShdw blurRad="38100" dist="38100" dir="2700000" algn="tl">
                    <a:srgbClr val="000000"/>
                  </a:outerShdw>
                </a:effectLst>
                <a:latin typeface="Comic Sans MS" pitchFamily="66" charset="0"/>
                <a:cs typeface="Arial" pitchFamily="34" charset="0"/>
              </a:rPr>
              <a:t>Aerosol-induced cloud invigoration and electrification.</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severe storms</a:t>
            </a:r>
            <a:endPar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 can the retrieved T-Re be </a:t>
            </a:r>
            <a:r>
              <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indicative of the storm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severity?</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satellite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T-Re reveals aerosol impacts on intensity of tropical cyclones.</a:t>
            </a:r>
            <a:endPar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p:txBody>
      </p:sp>
      <p:sp>
        <p:nvSpPr>
          <p:cNvPr id="3" name="Text Box 37"/>
          <p:cNvSpPr txBox="1">
            <a:spLocks noChangeArrowheads="1"/>
          </p:cNvSpPr>
          <p:nvPr/>
        </p:nvSpPr>
        <p:spPr bwMode="auto">
          <a:xfrm>
            <a:off x="0" y="188913"/>
            <a:ext cx="9144000" cy="701675"/>
          </a:xfrm>
          <a:prstGeom prst="rect">
            <a:avLst/>
          </a:prstGeom>
          <a:noFill/>
          <a:ln w="9525">
            <a:noFill/>
            <a:miter lim="800000"/>
            <a:headEnd/>
            <a:tailEnd/>
          </a:ln>
          <a:effectLst/>
        </p:spPr>
        <p:txBody>
          <a:bodyPr>
            <a:spAutoFit/>
          </a:bodyPr>
          <a:lstStyle/>
          <a:p>
            <a:pPr algn="ctr" rtl="0">
              <a:spcBef>
                <a:spcPct val="50000"/>
              </a:spcBef>
              <a:defRPr/>
            </a:pPr>
            <a:r>
              <a:rPr lang="en-US" sz="4000" b="1" dirty="0" smtClean="0">
                <a:solidFill>
                  <a:srgbClr val="960000"/>
                </a:solidFill>
                <a:effectLst>
                  <a:outerShdw blurRad="38100" dist="38100" dir="2700000" algn="tl">
                    <a:srgbClr val="000000"/>
                  </a:outerShdw>
                </a:effectLst>
                <a:latin typeface="Comic Sans MS" pitchFamily="66" charset="0"/>
                <a:cs typeface="Arial" pitchFamily="34" charset="0"/>
              </a:rPr>
              <a:t>Outline</a:t>
            </a:r>
            <a:endParaRPr lang="en-US" sz="4000" b="1" dirty="0">
              <a:solidFill>
                <a:srgbClr val="960000"/>
              </a:solidFill>
              <a:effectLst>
                <a:outerShdw blurRad="38100" dist="38100" dir="2700000" algn="tl">
                  <a:srgbClr val="000000"/>
                </a:outerShdw>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6513" y="-26988"/>
            <a:ext cx="9217026" cy="6891338"/>
          </a:xfrm>
          <a:prstGeom prst="rect">
            <a:avLst/>
          </a:prstGeom>
          <a:noFill/>
          <a:ln w="9525">
            <a:noFill/>
            <a:miter lim="800000"/>
            <a:headEnd/>
            <a:tailEnd/>
          </a:ln>
        </p:spPr>
      </p:pic>
      <p:pic>
        <p:nvPicPr>
          <p:cNvPr id="1236995" name="Picture 3"/>
          <p:cNvPicPr>
            <a:picLocks noChangeAspect="1" noChangeArrowheads="1"/>
          </p:cNvPicPr>
          <p:nvPr/>
        </p:nvPicPr>
        <p:blipFill>
          <a:blip r:embed="rId3" cstate="print"/>
          <a:srcRect/>
          <a:stretch>
            <a:fillRect/>
          </a:stretch>
        </p:blipFill>
        <p:spPr bwMode="auto">
          <a:xfrm>
            <a:off x="5961063" y="4006850"/>
            <a:ext cx="771525" cy="790575"/>
          </a:xfrm>
          <a:prstGeom prst="rect">
            <a:avLst/>
          </a:prstGeom>
          <a:noFill/>
          <a:ln w="9525">
            <a:noFill/>
            <a:miter lim="800000"/>
            <a:headEnd/>
            <a:tailEnd/>
          </a:ln>
        </p:spPr>
      </p:pic>
      <p:sp>
        <p:nvSpPr>
          <p:cNvPr id="7172" name="Rectangle 4"/>
          <p:cNvSpPr>
            <a:spLocks noChangeArrowheads="1"/>
          </p:cNvSpPr>
          <p:nvPr/>
        </p:nvSpPr>
        <p:spPr bwMode="auto">
          <a:xfrm>
            <a:off x="539750" y="6623050"/>
            <a:ext cx="7632700" cy="188913"/>
          </a:xfrm>
          <a:prstGeom prst="rect">
            <a:avLst/>
          </a:prstGeom>
          <a:solidFill>
            <a:schemeClr val="bg1"/>
          </a:solidFill>
          <a:ln w="9525">
            <a:noFill/>
            <a:miter lim="800000"/>
            <a:headEnd/>
            <a:tailEnd/>
          </a:ln>
        </p:spPr>
        <p:txBody>
          <a:bodyPr wrap="none" anchor="ctr"/>
          <a:lstStyle/>
          <a:p>
            <a:endParaRPr lang="en-US"/>
          </a:p>
        </p:txBody>
      </p:sp>
      <p:sp>
        <p:nvSpPr>
          <p:cNvPr id="7173" name="Text Box 5"/>
          <p:cNvSpPr txBox="1">
            <a:spLocks noChangeArrowheads="1"/>
          </p:cNvSpPr>
          <p:nvPr/>
        </p:nvSpPr>
        <p:spPr bwMode="auto">
          <a:xfrm>
            <a:off x="755650" y="6524625"/>
            <a:ext cx="7054850" cy="366713"/>
          </a:xfrm>
          <a:prstGeom prst="rect">
            <a:avLst/>
          </a:prstGeom>
          <a:noFill/>
          <a:ln w="9525">
            <a:noFill/>
            <a:miter lim="800000"/>
            <a:headEnd/>
            <a:tailEnd/>
          </a:ln>
        </p:spPr>
        <p:txBody>
          <a:bodyPr wrap="none">
            <a:spAutoFit/>
          </a:bodyPr>
          <a:lstStyle/>
          <a:p>
            <a:pPr algn="l"/>
            <a:r>
              <a:rPr lang="en-US" sz="1800">
                <a:latin typeface="Arial" charset="0"/>
                <a:cs typeface="Arial" charset="0"/>
              </a:rPr>
              <a:t>Growing                         Mature                                         Dissipating</a:t>
            </a:r>
          </a:p>
        </p:txBody>
      </p:sp>
      <p:sp>
        <p:nvSpPr>
          <p:cNvPr id="7174" name="Text Box 6"/>
          <p:cNvSpPr txBox="1">
            <a:spLocks noChangeArrowheads="1"/>
          </p:cNvSpPr>
          <p:nvPr/>
        </p:nvSpPr>
        <p:spPr bwMode="auto">
          <a:xfrm>
            <a:off x="5694363" y="6564313"/>
            <a:ext cx="577850" cy="366712"/>
          </a:xfrm>
          <a:prstGeom prst="rect">
            <a:avLst/>
          </a:prstGeom>
          <a:noFill/>
          <a:ln w="9525">
            <a:noFill/>
            <a:miter lim="800000"/>
            <a:headEnd/>
            <a:tailEnd/>
          </a:ln>
        </p:spPr>
        <p:txBody>
          <a:bodyPr wrap="none">
            <a:spAutoFit/>
          </a:bodyPr>
          <a:lstStyle/>
          <a:p>
            <a:pPr algn="r"/>
            <a:r>
              <a:rPr lang="en-US" sz="1800">
                <a:solidFill>
                  <a:srgbClr val="FF0000"/>
                </a:solidFill>
                <a:latin typeface="Arial" charset="0"/>
                <a:cs typeface="Arial" charset="0"/>
              </a:rPr>
              <a:t>Hail</a:t>
            </a:r>
          </a:p>
        </p:txBody>
      </p:sp>
      <p:sp>
        <p:nvSpPr>
          <p:cNvPr id="7" name="Rectangle 7"/>
          <p:cNvSpPr>
            <a:spLocks noChangeArrowheads="1"/>
          </p:cNvSpPr>
          <p:nvPr/>
        </p:nvSpPr>
        <p:spPr bwMode="auto">
          <a:xfrm>
            <a:off x="34925" y="19050"/>
            <a:ext cx="3960813" cy="457200"/>
          </a:xfrm>
          <a:prstGeom prst="rect">
            <a:avLst/>
          </a:prstGeom>
          <a:noFill/>
          <a:ln w="9525">
            <a:noFill/>
            <a:miter lim="800000"/>
            <a:headEnd/>
            <a:tailEnd/>
          </a:ln>
        </p:spPr>
        <p:txBody>
          <a:bodyPr>
            <a:spAutoFit/>
          </a:bodyPr>
          <a:lstStyle/>
          <a:p>
            <a:r>
              <a:rPr lang="en-US" sz="2400" i="1" dirty="0">
                <a:latin typeface="Times New Roman" pitchFamily="18" charset="0"/>
                <a:cs typeface="Times New Roman" pitchFamily="18" charset="0"/>
              </a:rPr>
              <a:t>Rosenfeld et al., Science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6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76200"/>
            <a:ext cx="7772400" cy="1143000"/>
          </a:xfrm>
        </p:spPr>
        <p:txBody>
          <a:bodyPr/>
          <a:lstStyle/>
          <a:p>
            <a:pPr rtl="0" eaLnBrk="1" hangingPunct="1"/>
            <a:r>
              <a:rPr lang="en-US" dirty="0" smtClean="0">
                <a:latin typeface="Arial" charset="0"/>
                <a:cs typeface="Arial" charset="0"/>
              </a:rPr>
              <a:t>References</a:t>
            </a:r>
          </a:p>
        </p:txBody>
      </p:sp>
      <p:sp>
        <p:nvSpPr>
          <p:cNvPr id="11267" name="Rectangle 3"/>
          <p:cNvSpPr>
            <a:spLocks noGrp="1" noChangeArrowheads="1"/>
          </p:cNvSpPr>
          <p:nvPr>
            <p:ph type="body" idx="1"/>
          </p:nvPr>
        </p:nvSpPr>
        <p:spPr>
          <a:xfrm>
            <a:off x="76200" y="990600"/>
            <a:ext cx="9296400" cy="685800"/>
          </a:xfrm>
        </p:spPr>
        <p:txBody>
          <a:bodyPr/>
          <a:lstStyle/>
          <a:p>
            <a:pPr algn="l" rtl="0" eaLnBrk="1" hangingPunct="1">
              <a:buNone/>
            </a:pPr>
            <a:r>
              <a:rPr lang="en-US" dirty="0" smtClean="0">
                <a:latin typeface="Arial" charset="0"/>
                <a:cs typeface="Arial" charset="0"/>
              </a:rPr>
              <a:t>Aerosols Invigorate warm base convective clouds</a:t>
            </a:r>
          </a:p>
        </p:txBody>
      </p:sp>
      <p:sp>
        <p:nvSpPr>
          <p:cNvPr id="11268" name="Rectangle 4"/>
          <p:cNvSpPr>
            <a:spLocks noChangeArrowheads="1"/>
          </p:cNvSpPr>
          <p:nvPr/>
        </p:nvSpPr>
        <p:spPr bwMode="auto">
          <a:xfrm>
            <a:off x="228600" y="1524000"/>
            <a:ext cx="8458200" cy="5715000"/>
          </a:xfrm>
          <a:prstGeom prst="rect">
            <a:avLst/>
          </a:prstGeom>
          <a:noFill/>
          <a:ln w="9525" algn="ctr">
            <a:noFill/>
            <a:miter lim="800000"/>
            <a:headEnd/>
            <a:tailEnd/>
          </a:ln>
        </p:spPr>
        <p:txBody>
          <a:bodyPr anchor="ctr">
            <a:spAutoFit/>
          </a:bodyPr>
          <a:lstStyle/>
          <a:p>
            <a:pPr marL="457200" indent="-457200" algn="l" rtl="0"/>
            <a:r>
              <a:rPr lang="en-US" dirty="0" err="1"/>
              <a:t>Andreae</a:t>
            </a:r>
            <a:r>
              <a:rPr lang="en-US" dirty="0"/>
              <a:t>, M. O., D. Rosenfeld, P. </a:t>
            </a:r>
            <a:r>
              <a:rPr lang="en-US" dirty="0" err="1"/>
              <a:t>Artaxo</a:t>
            </a:r>
            <a:r>
              <a:rPr lang="en-US" dirty="0"/>
              <a:t>, A. A. Costa, G. P. Frank, K. M. Longo, and M. A. F. Silva-Dias, 2004: Smoking rain clouds over the Amazon. </a:t>
            </a:r>
            <a:r>
              <a:rPr lang="en-US" i="1" dirty="0"/>
              <a:t>Science</a:t>
            </a:r>
            <a:r>
              <a:rPr lang="en-US" dirty="0"/>
              <a:t>, </a:t>
            </a:r>
            <a:r>
              <a:rPr lang="en-US" b="1" dirty="0"/>
              <a:t>303</a:t>
            </a:r>
            <a:r>
              <a:rPr lang="en-US" dirty="0"/>
              <a:t>, 1337-1342.</a:t>
            </a:r>
          </a:p>
          <a:p>
            <a:pPr marL="457200" indent="-457200" algn="l" rtl="0"/>
            <a:r>
              <a:rPr lang="en-US" dirty="0"/>
              <a:t>Bell, T. L., D. Rosenfeld, K.-M. Kim, J.-M. </a:t>
            </a:r>
            <a:r>
              <a:rPr lang="en-US" dirty="0" err="1"/>
              <a:t>Yoo</a:t>
            </a:r>
            <a:r>
              <a:rPr lang="en-US" dirty="0"/>
              <a:t>, M.-I. Lee, and M. </a:t>
            </a:r>
            <a:r>
              <a:rPr lang="en-US" dirty="0" err="1"/>
              <a:t>Hahnenberger</a:t>
            </a:r>
            <a:r>
              <a:rPr lang="en-US" dirty="0"/>
              <a:t>, 2008: Midweek increase in U.S. summer rain and storm heights suggests air pollution invigorates rainstorms,</a:t>
            </a:r>
            <a:r>
              <a:rPr lang="en-US" i="1" dirty="0"/>
              <a:t> J. </a:t>
            </a:r>
            <a:r>
              <a:rPr lang="en-US" i="1" dirty="0" err="1"/>
              <a:t>Geophys</a:t>
            </a:r>
            <a:r>
              <a:rPr lang="en-US" i="1" dirty="0"/>
              <a:t>. Res.</a:t>
            </a:r>
            <a:r>
              <a:rPr lang="en-US" dirty="0"/>
              <a:t>, 113, D02209, doi:10.1029/2007JD008623.</a:t>
            </a:r>
          </a:p>
          <a:p>
            <a:pPr marL="457200" indent="-457200" algn="l" rtl="0"/>
            <a:r>
              <a:rPr lang="en-US" dirty="0"/>
              <a:t>Fan, J., T. Yuan, J. M. Comstock, S. </a:t>
            </a:r>
            <a:r>
              <a:rPr lang="en-US" dirty="0" err="1"/>
              <a:t>Ghan</a:t>
            </a:r>
            <a:r>
              <a:rPr lang="en-US" dirty="0"/>
              <a:t>, A. </a:t>
            </a:r>
            <a:r>
              <a:rPr lang="en-US" dirty="0" err="1"/>
              <a:t>Khain</a:t>
            </a:r>
            <a:r>
              <a:rPr lang="en-US" dirty="0"/>
              <a:t>, L. R. Leung, Z. Li, V. J. Martins, and M. </a:t>
            </a:r>
            <a:r>
              <a:rPr lang="en-US" dirty="0" err="1"/>
              <a:t>Ovchinnikov</a:t>
            </a:r>
            <a:r>
              <a:rPr lang="en-US" dirty="0"/>
              <a:t> (2009), Dominant role by vertical wind shear in regulating aerosol effects on deep convective clouds, J. </a:t>
            </a:r>
            <a:r>
              <a:rPr lang="en-US" dirty="0" err="1"/>
              <a:t>Geophys</a:t>
            </a:r>
            <a:r>
              <a:rPr lang="en-US" dirty="0"/>
              <a:t>. Res., 114, D22206, doi:10.1029/2009JD012352.</a:t>
            </a:r>
          </a:p>
          <a:p>
            <a:pPr marL="457200" indent="-457200" algn="l" rtl="0"/>
            <a:r>
              <a:rPr lang="en-US" dirty="0" err="1"/>
              <a:t>Khain</a:t>
            </a:r>
            <a:r>
              <a:rPr lang="en-US" dirty="0"/>
              <a:t> A., D. Rosenfeld and A. </a:t>
            </a:r>
            <a:r>
              <a:rPr lang="en-US" dirty="0" err="1"/>
              <a:t>Pokrovsky</a:t>
            </a:r>
            <a:r>
              <a:rPr lang="en-US" dirty="0"/>
              <a:t>, 2005:  Aerosol impact on the dynamics and microphysics of convective clouds. </a:t>
            </a:r>
            <a:r>
              <a:rPr lang="en-US" i="1" dirty="0"/>
              <a:t>The Quarterly Journal of the Royal Meteorological </a:t>
            </a:r>
            <a:r>
              <a:rPr lang="en-US" i="1" dirty="0" err="1"/>
              <a:t>Societ</a:t>
            </a:r>
            <a:r>
              <a:rPr lang="en-US" i="1" dirty="0"/>
              <a:t>, </a:t>
            </a:r>
            <a:r>
              <a:rPr lang="en-US" b="1" dirty="0"/>
              <a:t>131</a:t>
            </a:r>
            <a:r>
              <a:rPr lang="en-US" dirty="0"/>
              <a:t>, 1-25.</a:t>
            </a:r>
          </a:p>
          <a:p>
            <a:pPr marL="457200" indent="-457200" algn="l" rtl="0"/>
            <a:r>
              <a:rPr lang="en-US" dirty="0" err="1"/>
              <a:t>Koren</a:t>
            </a:r>
            <a:r>
              <a:rPr lang="en-US" dirty="0"/>
              <a:t> I., Y. J. Kaufman, D. Rosenfeld, L. A. Remer1, Y. </a:t>
            </a:r>
            <a:r>
              <a:rPr lang="en-US" dirty="0" err="1"/>
              <a:t>Rudich</a:t>
            </a:r>
            <a:r>
              <a:rPr lang="en-US" dirty="0"/>
              <a:t>, 2005: Aerosol invigoration and restructuring of Atlantic convective clouds. </a:t>
            </a:r>
            <a:r>
              <a:rPr lang="de-DE" i="1" dirty="0"/>
              <a:t>Geophys. Res. Lett</a:t>
            </a:r>
            <a:r>
              <a:rPr lang="de-DE" dirty="0"/>
              <a:t>., </a:t>
            </a:r>
            <a:r>
              <a:rPr lang="de-DE" b="1" dirty="0"/>
              <a:t>32</a:t>
            </a:r>
            <a:r>
              <a:rPr lang="de-DE" dirty="0"/>
              <a:t>, L14828, doi:10.1029/2005GL023187.</a:t>
            </a:r>
          </a:p>
          <a:p>
            <a:pPr marL="457200" indent="-457200" algn="l" rtl="0"/>
            <a:r>
              <a:rPr lang="en-US" dirty="0" err="1"/>
              <a:t>Koren</a:t>
            </a:r>
            <a:r>
              <a:rPr lang="en-US" dirty="0"/>
              <a:t>, I., J. V. Martins, L.A. Remer, H. </a:t>
            </a:r>
            <a:r>
              <a:rPr lang="en-US" dirty="0" err="1"/>
              <a:t>Afargan</a:t>
            </a:r>
            <a:r>
              <a:rPr lang="en-US" dirty="0"/>
              <a:t> (2008), Smoke invigoration versus inhibition of clouds over the Amazon. Science, 321, no. 5891, 946–949.</a:t>
            </a:r>
          </a:p>
          <a:p>
            <a:pPr marL="457200" indent="-457200" algn="l" rtl="0"/>
            <a:r>
              <a:rPr lang="en-US" dirty="0"/>
              <a:t>Lee, S. S., L. J. Donner, V. T. J. Phillips, and Y. Ming (2008b), The dependence of aerosol effects on clouds and precipitation on cloud system organization, shear and stability, J. </a:t>
            </a:r>
            <a:r>
              <a:rPr lang="en-US" dirty="0" err="1"/>
              <a:t>Geophys</a:t>
            </a:r>
            <a:r>
              <a:rPr lang="en-US" dirty="0"/>
              <a:t>. Res., 113, D16202, doi:10.1029/2007JD009224.</a:t>
            </a:r>
          </a:p>
          <a:p>
            <a:pPr marL="457200" indent="-457200" algn="l" rtl="0"/>
            <a:r>
              <a:rPr lang="en-US" dirty="0"/>
              <a:t>Rosenfeld D., U. </a:t>
            </a:r>
            <a:r>
              <a:rPr lang="en-US" dirty="0" err="1"/>
              <a:t>Lohmann</a:t>
            </a:r>
            <a:r>
              <a:rPr lang="en-US" dirty="0"/>
              <a:t>, G.B. Raga, C.D. O’Dowd, M. </a:t>
            </a:r>
            <a:r>
              <a:rPr lang="en-US" dirty="0" err="1"/>
              <a:t>Kulmala</a:t>
            </a:r>
            <a:r>
              <a:rPr lang="en-US" dirty="0"/>
              <a:t>, S. </a:t>
            </a:r>
            <a:r>
              <a:rPr lang="en-US" dirty="0" err="1"/>
              <a:t>Fuzzi</a:t>
            </a:r>
            <a:r>
              <a:rPr lang="en-US" dirty="0"/>
              <a:t>, A. </a:t>
            </a:r>
            <a:r>
              <a:rPr lang="en-US" dirty="0" err="1"/>
              <a:t>Reissell</a:t>
            </a:r>
            <a:r>
              <a:rPr lang="en-US" dirty="0"/>
              <a:t>, M.O. </a:t>
            </a:r>
            <a:r>
              <a:rPr lang="en-US" dirty="0" err="1"/>
              <a:t>Andreae</a:t>
            </a:r>
            <a:r>
              <a:rPr lang="en-US" dirty="0"/>
              <a:t>, 2008: Flood or Drought: How Do Aerosols Affect Precipitation? Science, 321, 1309-1313.</a:t>
            </a:r>
          </a:p>
          <a:p>
            <a:pPr marL="457200" indent="-457200" algn="l" rtl="0"/>
            <a:endParaRPr lang="en-US" dirty="0"/>
          </a:p>
          <a:p>
            <a:pPr marL="457200" indent="-457200" algn="l" rtl="0"/>
            <a:r>
              <a:rPr lang="en-US" dirty="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7772400" cy="1143000"/>
          </a:xfrm>
        </p:spPr>
        <p:txBody>
          <a:bodyPr/>
          <a:lstStyle/>
          <a:p>
            <a:pPr rtl="0" eaLnBrk="1" hangingPunct="1"/>
            <a:r>
              <a:rPr lang="en-US" smtClean="0">
                <a:latin typeface="Arial" charset="0"/>
                <a:cs typeface="Arial" charset="0"/>
              </a:rPr>
              <a:t>References</a:t>
            </a:r>
          </a:p>
        </p:txBody>
      </p:sp>
      <p:sp>
        <p:nvSpPr>
          <p:cNvPr id="13315" name="Rectangle 3"/>
          <p:cNvSpPr>
            <a:spLocks noGrp="1" noChangeArrowheads="1"/>
          </p:cNvSpPr>
          <p:nvPr>
            <p:ph type="body" idx="1"/>
          </p:nvPr>
        </p:nvSpPr>
        <p:spPr>
          <a:xfrm>
            <a:off x="685800" y="1066800"/>
            <a:ext cx="7772400" cy="685800"/>
          </a:xfrm>
        </p:spPr>
        <p:txBody>
          <a:bodyPr/>
          <a:lstStyle/>
          <a:p>
            <a:pPr algn="l" rtl="0" eaLnBrk="1" hangingPunct="1">
              <a:buNone/>
            </a:pPr>
            <a:r>
              <a:rPr lang="en-US" dirty="0" smtClean="0">
                <a:latin typeface="Arial" charset="0"/>
                <a:cs typeface="Arial" charset="0"/>
              </a:rPr>
              <a:t>Aerosols enhance cloud electrification</a:t>
            </a:r>
          </a:p>
        </p:txBody>
      </p:sp>
      <p:sp>
        <p:nvSpPr>
          <p:cNvPr id="13316" name="Rectangle 4"/>
          <p:cNvSpPr>
            <a:spLocks noChangeArrowheads="1"/>
          </p:cNvSpPr>
          <p:nvPr/>
        </p:nvSpPr>
        <p:spPr bwMode="auto">
          <a:xfrm>
            <a:off x="304800" y="2103438"/>
            <a:ext cx="8458200" cy="3270250"/>
          </a:xfrm>
          <a:prstGeom prst="rect">
            <a:avLst/>
          </a:prstGeom>
          <a:noFill/>
          <a:ln w="9525" algn="ctr">
            <a:noFill/>
            <a:miter lim="800000"/>
            <a:headEnd/>
            <a:tailEnd/>
          </a:ln>
        </p:spPr>
        <p:txBody>
          <a:bodyPr anchor="ctr">
            <a:spAutoFit/>
          </a:bodyPr>
          <a:lstStyle/>
          <a:p>
            <a:pPr marL="457200" indent="-457200" algn="l" rtl="0"/>
            <a:r>
              <a:rPr lang="en-US" dirty="0" err="1"/>
              <a:t>Andreae</a:t>
            </a:r>
            <a:r>
              <a:rPr lang="en-US" dirty="0"/>
              <a:t> M. O., D. Rosenfeld, P. </a:t>
            </a:r>
            <a:r>
              <a:rPr lang="en-US" dirty="0" err="1"/>
              <a:t>Artaxo</a:t>
            </a:r>
            <a:r>
              <a:rPr lang="en-US" dirty="0"/>
              <a:t>, A. A. Costa, G. P. Frank, K. M. Longo, and M. A. F. Silva-Dias, 2004: Smoking rain clouds over the Amazon. </a:t>
            </a:r>
            <a:r>
              <a:rPr lang="en-US" i="1" dirty="0"/>
              <a:t>Science</a:t>
            </a:r>
            <a:r>
              <a:rPr lang="en-US" dirty="0"/>
              <a:t>, </a:t>
            </a:r>
            <a:r>
              <a:rPr lang="en-US" b="1" dirty="0"/>
              <a:t>303</a:t>
            </a:r>
            <a:r>
              <a:rPr lang="en-US" dirty="0"/>
              <a:t>, 1337-1342.</a:t>
            </a:r>
          </a:p>
          <a:p>
            <a:pPr marL="457200" indent="-457200" algn="l" rtl="0"/>
            <a:r>
              <a:rPr lang="en-US" dirty="0"/>
              <a:t>Bell, T. L., D. Rosenfeld, and K.-M. Kim, 2009: Weekly cycle of lightning: Evidence of storm invigoration by pollution. </a:t>
            </a:r>
            <a:r>
              <a:rPr lang="en-US" dirty="0" err="1"/>
              <a:t>Geophys</a:t>
            </a:r>
            <a:r>
              <a:rPr lang="en-US" dirty="0"/>
              <a:t>. Res. </a:t>
            </a:r>
            <a:r>
              <a:rPr lang="en-US" dirty="0" err="1"/>
              <a:t>Lett</a:t>
            </a:r>
            <a:r>
              <a:rPr lang="en-US" dirty="0"/>
              <a:t>., 36, L23805, doi:10.1029/2009GL040915.</a:t>
            </a:r>
          </a:p>
          <a:p>
            <a:pPr marL="457200" indent="-457200" algn="l" rtl="0"/>
            <a:r>
              <a:rPr lang="en-US" dirty="0" err="1"/>
              <a:t>Khain</a:t>
            </a:r>
            <a:r>
              <a:rPr lang="en-US" dirty="0"/>
              <a:t>, A., N. Cohen, B. Lynn, and A. </a:t>
            </a:r>
            <a:r>
              <a:rPr lang="en-US" dirty="0" err="1"/>
              <a:t>Pokrovsky</a:t>
            </a:r>
            <a:r>
              <a:rPr lang="en-US" dirty="0"/>
              <a:t>, 2008a: Possible aerosol effects on lightning activity and structure of hurricanes. </a:t>
            </a:r>
            <a:r>
              <a:rPr lang="en-US" i="1" dirty="0"/>
              <a:t>J. Atmos. Sci</a:t>
            </a:r>
            <a:r>
              <a:rPr lang="en-US" dirty="0"/>
              <a:t>., </a:t>
            </a:r>
            <a:r>
              <a:rPr lang="en-US" b="1" dirty="0"/>
              <a:t>65</a:t>
            </a:r>
            <a:r>
              <a:rPr lang="en-US" dirty="0"/>
              <a:t>, 3652–3667.</a:t>
            </a:r>
          </a:p>
          <a:p>
            <a:pPr marL="457200" indent="-457200" algn="l" rtl="0"/>
            <a:r>
              <a:rPr lang="en-US" dirty="0"/>
              <a:t>Williams, E., D. Rosenfeld, M. Madden et al., 2002: Contrasting convective regimes over the Amazon:  Implications for cloud electrification. </a:t>
            </a:r>
            <a:r>
              <a:rPr lang="en-US" i="1" dirty="0"/>
              <a:t>J. </a:t>
            </a:r>
            <a:r>
              <a:rPr lang="en-US" i="1" dirty="0" err="1"/>
              <a:t>Geophys</a:t>
            </a:r>
            <a:r>
              <a:rPr lang="en-US" i="1" dirty="0"/>
              <a:t>. Res</a:t>
            </a:r>
            <a:r>
              <a:rPr lang="en-US" dirty="0"/>
              <a:t>., </a:t>
            </a:r>
            <a:r>
              <a:rPr lang="en-US" b="1" dirty="0"/>
              <a:t>107</a:t>
            </a:r>
            <a:r>
              <a:rPr lang="en-US" dirty="0"/>
              <a:t> (D20), 8082, doi:10.1029/2001JD000380.Andreae, </a:t>
            </a:r>
          </a:p>
          <a:p>
            <a:pPr marL="457200" indent="-457200" algn="l" rtl="0"/>
            <a:r>
              <a:rPr lang="en-US" dirty="0"/>
              <a:t>Yuan, T., L. A. Remer, K. E. Pickering, and H. Yu (2011), Observational evidence of aerosol enhancement of lightning activity and convective invigoration. </a:t>
            </a:r>
            <a:r>
              <a:rPr lang="en-US" dirty="0" err="1"/>
              <a:t>Geophys</a:t>
            </a:r>
            <a:r>
              <a:rPr lang="en-US" dirty="0"/>
              <a:t>. Res. </a:t>
            </a:r>
            <a:r>
              <a:rPr lang="en-US" dirty="0" err="1"/>
              <a:t>Lett</a:t>
            </a:r>
            <a:r>
              <a:rPr lang="en-US" dirty="0"/>
              <a:t>., 38, L04701, doi:10.1029/2010GL046052.</a:t>
            </a:r>
          </a:p>
          <a:p>
            <a:pPr marL="457200" indent="-457200" algn="l" rtl="0"/>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a:ln/>
        </p:spPr>
        <p:txBody>
          <a:bodyPr/>
          <a:lstStyle/>
          <a:p>
            <a:pPr>
              <a:defRPr/>
            </a:pPr>
            <a:fld id="{E5A1529E-8180-4804-A424-8FEA215E6C19}" type="slidenum">
              <a:rPr lang="he-IL"/>
              <a:pPr>
                <a:defRPr/>
              </a:pPr>
              <a:t>15</a:t>
            </a:fld>
            <a:endParaRPr lang="en-US"/>
          </a:p>
        </p:txBody>
      </p:sp>
      <p:sp>
        <p:nvSpPr>
          <p:cNvPr id="75778" name="Rectangle 2"/>
          <p:cNvSpPr>
            <a:spLocks noChangeArrowheads="1"/>
          </p:cNvSpPr>
          <p:nvPr/>
        </p:nvSpPr>
        <p:spPr bwMode="auto">
          <a:xfrm>
            <a:off x="1509713" y="1947863"/>
            <a:ext cx="9144000" cy="0"/>
          </a:xfrm>
          <a:prstGeom prst="rect">
            <a:avLst/>
          </a:prstGeom>
          <a:noFill/>
          <a:ln w="9525">
            <a:noFill/>
            <a:miter lim="800000"/>
            <a:headEnd/>
            <a:tailEnd/>
          </a:ln>
          <a:effectLst/>
        </p:spPr>
        <p:txBody>
          <a:bodyPr>
            <a:spAutoFit/>
          </a:bodyPr>
          <a:lstStyle/>
          <a:p>
            <a:endParaRPr lang="en-US"/>
          </a:p>
        </p:txBody>
      </p:sp>
      <p:sp>
        <p:nvSpPr>
          <p:cNvPr id="75779" name="Text Box 3"/>
          <p:cNvSpPr txBox="1">
            <a:spLocks noChangeArrowheads="1"/>
          </p:cNvSpPr>
          <p:nvPr/>
        </p:nvSpPr>
        <p:spPr bwMode="auto">
          <a:xfrm>
            <a:off x="76200" y="152400"/>
            <a:ext cx="8991600" cy="519113"/>
          </a:xfrm>
          <a:prstGeom prst="rect">
            <a:avLst/>
          </a:prstGeom>
          <a:noFill/>
          <a:ln w="9525">
            <a:noFill/>
            <a:miter lim="800000"/>
            <a:headEnd/>
            <a:tailEnd/>
          </a:ln>
          <a:effectLst/>
        </p:spPr>
        <p:txBody>
          <a:bodyPr>
            <a:spAutoFit/>
          </a:bodyPr>
          <a:lstStyle/>
          <a:p>
            <a:pPr algn="l" rtl="0"/>
            <a:r>
              <a:rPr lang="en-US" sz="2800" i="1">
                <a:latin typeface="Times New Roman" pitchFamily="18" charset="0"/>
                <a:cs typeface="Times New Roman" pitchFamily="18" charset="0"/>
              </a:rPr>
              <a:t>Why is </a:t>
            </a:r>
            <a:r>
              <a:rPr lang="en-US" sz="2800" i="1">
                <a:solidFill>
                  <a:srgbClr val="FF3300"/>
                </a:solidFill>
                <a:latin typeface="Times New Roman" pitchFamily="18" charset="0"/>
                <a:cs typeface="Times New Roman" pitchFamily="18" charset="0"/>
              </a:rPr>
              <a:t>Continental</a:t>
            </a:r>
            <a:r>
              <a:rPr lang="en-US" sz="2800" i="1">
                <a:latin typeface="Times New Roman" pitchFamily="18" charset="0"/>
                <a:cs typeface="Times New Roman" pitchFamily="18" charset="0"/>
              </a:rPr>
              <a:t> - </a:t>
            </a:r>
            <a:r>
              <a:rPr lang="en-US" sz="2800" i="1">
                <a:solidFill>
                  <a:schemeClr val="accent2"/>
                </a:solidFill>
                <a:latin typeface="Times New Roman" pitchFamily="18" charset="0"/>
                <a:cs typeface="Times New Roman" pitchFamily="18" charset="0"/>
              </a:rPr>
              <a:t>Maritime</a:t>
            </a:r>
            <a:r>
              <a:rPr lang="en-US" sz="2800" i="1">
                <a:latin typeface="Times New Roman" pitchFamily="18" charset="0"/>
                <a:cs typeface="Times New Roman" pitchFamily="18" charset="0"/>
              </a:rPr>
              <a:t> classification so fundamental?</a:t>
            </a:r>
          </a:p>
        </p:txBody>
      </p:sp>
      <p:pic>
        <p:nvPicPr>
          <p:cNvPr id="75780" name="Picture 4"/>
          <p:cNvPicPr>
            <a:picLocks noChangeAspect="1" noChangeArrowheads="1"/>
          </p:cNvPicPr>
          <p:nvPr/>
        </p:nvPicPr>
        <p:blipFill>
          <a:blip r:embed="rId2" cstate="print"/>
          <a:srcRect/>
          <a:stretch>
            <a:fillRect/>
          </a:stretch>
        </p:blipFill>
        <p:spPr bwMode="auto">
          <a:xfrm>
            <a:off x="0" y="-838200"/>
            <a:ext cx="9144000" cy="4448175"/>
          </a:xfrm>
          <a:prstGeom prst="rect">
            <a:avLst/>
          </a:prstGeom>
          <a:noFill/>
          <a:ln w="9525">
            <a:noFill/>
            <a:miter lim="800000"/>
            <a:headEnd/>
            <a:tailEnd/>
          </a:ln>
          <a:effectLst/>
        </p:spPr>
      </p:pic>
      <p:sp>
        <p:nvSpPr>
          <p:cNvPr id="75781" name="Rectangle 5"/>
          <p:cNvSpPr>
            <a:spLocks noChangeArrowheads="1"/>
          </p:cNvSpPr>
          <p:nvPr/>
        </p:nvSpPr>
        <p:spPr bwMode="auto">
          <a:xfrm>
            <a:off x="0" y="-733425"/>
            <a:ext cx="8534400" cy="838200"/>
          </a:xfrm>
          <a:prstGeom prst="rect">
            <a:avLst/>
          </a:prstGeom>
          <a:solidFill>
            <a:schemeClr val="bg1"/>
          </a:solidFill>
          <a:ln w="9525">
            <a:noFill/>
            <a:miter lim="800000"/>
            <a:headEnd/>
            <a:tailEnd/>
          </a:ln>
          <a:effectLst/>
        </p:spPr>
        <p:txBody>
          <a:bodyPr wrap="none" anchor="ctr"/>
          <a:lstStyle/>
          <a:p>
            <a:endParaRPr lang="en-US"/>
          </a:p>
        </p:txBody>
      </p:sp>
      <p:sp>
        <p:nvSpPr>
          <p:cNvPr id="75782" name="Rectangle 6"/>
          <p:cNvSpPr>
            <a:spLocks noChangeArrowheads="1"/>
          </p:cNvSpPr>
          <p:nvPr/>
        </p:nvSpPr>
        <p:spPr bwMode="auto">
          <a:xfrm>
            <a:off x="76200" y="2743200"/>
            <a:ext cx="8534400" cy="838200"/>
          </a:xfrm>
          <a:prstGeom prst="rect">
            <a:avLst/>
          </a:prstGeom>
          <a:solidFill>
            <a:schemeClr val="bg1"/>
          </a:solidFill>
          <a:ln w="9525">
            <a:noFill/>
            <a:miter lim="800000"/>
            <a:headEnd/>
            <a:tailEnd/>
          </a:ln>
          <a:effectLst/>
        </p:spPr>
        <p:txBody>
          <a:bodyPr wrap="none" anchor="ctr"/>
          <a:lstStyle/>
          <a:p>
            <a:endParaRPr lang="en-US"/>
          </a:p>
        </p:txBody>
      </p:sp>
      <p:pic>
        <p:nvPicPr>
          <p:cNvPr id="75783" name="Picture 7"/>
          <p:cNvPicPr>
            <a:picLocks noChangeAspect="1" noChangeArrowheads="1"/>
          </p:cNvPicPr>
          <p:nvPr/>
        </p:nvPicPr>
        <p:blipFill>
          <a:blip r:embed="rId3" cstate="print"/>
          <a:srcRect/>
          <a:stretch>
            <a:fillRect/>
          </a:stretch>
        </p:blipFill>
        <p:spPr bwMode="auto">
          <a:xfrm>
            <a:off x="228600" y="2895600"/>
            <a:ext cx="8153400" cy="2400300"/>
          </a:xfrm>
          <a:prstGeom prst="rect">
            <a:avLst/>
          </a:prstGeom>
          <a:noFill/>
          <a:ln w="9525">
            <a:noFill/>
            <a:miter lim="800000"/>
            <a:headEnd/>
            <a:tailEnd/>
          </a:ln>
          <a:effectLst/>
        </p:spPr>
      </p:pic>
      <p:sp>
        <p:nvSpPr>
          <p:cNvPr id="75784" name="Text Box 8"/>
          <p:cNvSpPr txBox="1">
            <a:spLocks noChangeArrowheads="1"/>
          </p:cNvSpPr>
          <p:nvPr/>
        </p:nvSpPr>
        <p:spPr bwMode="auto">
          <a:xfrm>
            <a:off x="457200" y="-609600"/>
            <a:ext cx="7315200" cy="457200"/>
          </a:xfrm>
          <a:prstGeom prst="rect">
            <a:avLst/>
          </a:prstGeom>
          <a:noFill/>
          <a:ln w="9525">
            <a:noFill/>
            <a:miter lim="800000"/>
            <a:headEnd/>
            <a:tailEnd/>
          </a:ln>
          <a:effectLst/>
        </p:spPr>
        <p:txBody>
          <a:bodyPr>
            <a:spAutoFit/>
          </a:bodyPr>
          <a:lstStyle/>
          <a:p>
            <a:pPr algn="l" rtl="0"/>
            <a:r>
              <a:rPr lang="en-US" sz="2400">
                <a:latin typeface="Times New Roman" pitchFamily="18" charset="0"/>
                <a:cs typeface="Times New Roman" pitchFamily="18" charset="0"/>
              </a:rPr>
              <a:t>Annual average lightning density [flashes km</a:t>
            </a:r>
            <a:r>
              <a:rPr lang="en-US" sz="2400" baseline="30000">
                <a:latin typeface="Times New Roman" pitchFamily="18" charset="0"/>
                <a:cs typeface="Times New Roman" pitchFamily="18" charset="0"/>
              </a:rPr>
              <a:t>-2</a:t>
            </a:r>
            <a:r>
              <a:rPr lang="en-US" sz="2400">
                <a:latin typeface="Times New Roman" pitchFamily="18" charset="0"/>
                <a:cs typeface="Times New Roman" pitchFamily="18" charset="0"/>
              </a:rPr>
              <a:t>]</a:t>
            </a:r>
          </a:p>
        </p:txBody>
      </p:sp>
      <p:sp>
        <p:nvSpPr>
          <p:cNvPr id="75785" name="Text Box 9"/>
          <p:cNvSpPr txBox="1">
            <a:spLocks noChangeArrowheads="1"/>
          </p:cNvSpPr>
          <p:nvPr/>
        </p:nvSpPr>
        <p:spPr bwMode="auto">
          <a:xfrm>
            <a:off x="457200" y="5638800"/>
            <a:ext cx="7315200" cy="457200"/>
          </a:xfrm>
          <a:prstGeom prst="rect">
            <a:avLst/>
          </a:prstGeom>
          <a:noFill/>
          <a:ln w="9525">
            <a:noFill/>
            <a:miter lim="800000"/>
            <a:headEnd/>
            <a:tailEnd/>
          </a:ln>
          <a:effectLst/>
        </p:spPr>
        <p:txBody>
          <a:bodyPr>
            <a:spAutoFit/>
          </a:bodyPr>
          <a:lstStyle/>
          <a:p>
            <a:pPr algn="l" rtl="0"/>
            <a:r>
              <a:rPr lang="en-US" sz="2400">
                <a:latin typeface="Times New Roman" pitchFamily="18" charset="0"/>
                <a:cs typeface="Times New Roman" pitchFamily="18" charset="0"/>
              </a:rPr>
              <a:t>TRMM annual average rainfall amount [mm / day]</a:t>
            </a:r>
          </a:p>
        </p:txBody>
      </p:sp>
      <p:pic>
        <p:nvPicPr>
          <p:cNvPr id="75786" name="Picture 10"/>
          <p:cNvPicPr>
            <a:picLocks noChangeAspect="1" noChangeArrowheads="1"/>
          </p:cNvPicPr>
          <p:nvPr/>
        </p:nvPicPr>
        <p:blipFill>
          <a:blip r:embed="rId4" cstate="print"/>
          <a:srcRect/>
          <a:stretch>
            <a:fillRect/>
          </a:stretch>
        </p:blipFill>
        <p:spPr bwMode="auto">
          <a:xfrm>
            <a:off x="5791200" y="5105400"/>
            <a:ext cx="3276600" cy="296863"/>
          </a:xfrm>
          <a:prstGeom prst="rect">
            <a:avLst/>
          </a:prstGeom>
          <a:noFill/>
          <a:ln w="9525">
            <a:noFill/>
            <a:miter lim="800000"/>
            <a:headEnd/>
            <a:tailEnd/>
          </a:ln>
          <a:effectLst/>
        </p:spPr>
      </p:pic>
      <p:sp>
        <p:nvSpPr>
          <p:cNvPr id="75787" name="Text Box 11"/>
          <p:cNvSpPr txBox="1">
            <a:spLocks noChangeArrowheads="1"/>
          </p:cNvSpPr>
          <p:nvPr/>
        </p:nvSpPr>
        <p:spPr bwMode="auto">
          <a:xfrm>
            <a:off x="457200" y="6172200"/>
            <a:ext cx="8534400" cy="457200"/>
          </a:xfrm>
          <a:prstGeom prst="rect">
            <a:avLst/>
          </a:prstGeom>
          <a:noFill/>
          <a:ln w="9525">
            <a:noFill/>
            <a:miter lim="800000"/>
            <a:headEnd/>
            <a:tailEnd/>
          </a:ln>
          <a:effectLst/>
        </p:spPr>
        <p:txBody>
          <a:bodyPr>
            <a:spAutoFit/>
          </a:bodyPr>
          <a:lstStyle/>
          <a:p>
            <a:pPr algn="l" rtl="0"/>
            <a:r>
              <a:rPr lang="en-US" sz="2400" b="1">
                <a:latin typeface="Times New Roman" pitchFamily="18" charset="0"/>
                <a:cs typeface="Times New Roman" pitchFamily="18" charset="0"/>
              </a:rPr>
              <a:t>There is little relation between lightning and rainfall amount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6" name="Picture 4"/>
          <p:cNvPicPr>
            <a:picLocks noChangeAspect="1" noChangeArrowheads="1"/>
          </p:cNvPicPr>
          <p:nvPr/>
        </p:nvPicPr>
        <p:blipFill>
          <a:blip r:embed="rId2" cstate="print"/>
          <a:srcRect/>
          <a:stretch>
            <a:fillRect/>
          </a:stretch>
        </p:blipFill>
        <p:spPr bwMode="auto">
          <a:xfrm>
            <a:off x="0" y="-152400"/>
            <a:ext cx="9144000" cy="5156200"/>
          </a:xfrm>
          <a:prstGeom prst="rect">
            <a:avLst/>
          </a:prstGeom>
          <a:noFill/>
          <a:ln w="9525">
            <a:noFill/>
            <a:miter lim="800000"/>
            <a:headEnd/>
            <a:tailEnd/>
          </a:ln>
          <a:effectLst/>
        </p:spPr>
      </p:pic>
      <p:pic>
        <p:nvPicPr>
          <p:cNvPr id="392197" name="Picture 5"/>
          <p:cNvPicPr>
            <a:picLocks noChangeAspect="1" noChangeArrowheads="1"/>
          </p:cNvPicPr>
          <p:nvPr/>
        </p:nvPicPr>
        <p:blipFill>
          <a:blip r:embed="rId3" cstate="print"/>
          <a:srcRect/>
          <a:stretch>
            <a:fillRect/>
          </a:stretch>
        </p:blipFill>
        <p:spPr bwMode="auto">
          <a:xfrm>
            <a:off x="685800" y="4876800"/>
            <a:ext cx="7924800" cy="1212850"/>
          </a:xfrm>
          <a:prstGeom prst="rect">
            <a:avLst/>
          </a:prstGeom>
          <a:noFill/>
          <a:ln w="9525">
            <a:noFill/>
            <a:miter lim="800000"/>
            <a:headEnd/>
            <a:tailEnd/>
          </a:ln>
          <a:effectLst/>
        </p:spPr>
      </p:pic>
      <p:sp>
        <p:nvSpPr>
          <p:cNvPr id="392198" name="Rectangle 6"/>
          <p:cNvSpPr>
            <a:spLocks noChangeArrowheads="1"/>
          </p:cNvSpPr>
          <p:nvPr/>
        </p:nvSpPr>
        <p:spPr bwMode="auto">
          <a:xfrm>
            <a:off x="76200" y="5915025"/>
            <a:ext cx="9067800" cy="942975"/>
          </a:xfrm>
          <a:prstGeom prst="rect">
            <a:avLst/>
          </a:prstGeom>
          <a:noFill/>
          <a:ln w="9525">
            <a:noFill/>
            <a:miter lim="800000"/>
            <a:headEnd/>
            <a:tailEnd/>
          </a:ln>
          <a:effectLst/>
        </p:spPr>
        <p:txBody>
          <a:bodyPr>
            <a:spAutoFit/>
          </a:bodyPr>
          <a:lstStyle/>
          <a:p>
            <a:pPr algn="l" rtl="0"/>
            <a:r>
              <a:rPr lang="en-US" sz="1400" dirty="0" err="1"/>
              <a:t>Climatological</a:t>
            </a:r>
            <a:r>
              <a:rPr lang="en-US" sz="1400" dirty="0"/>
              <a:t> annual means of simulated accumulation mode aerosol particle concentration obtained from a 10-year integration. The geographical distribution of the lowermost model layer (upper panel), which is about 60 m thick, and the </a:t>
            </a:r>
            <a:r>
              <a:rPr lang="en-US" sz="1400" dirty="0" err="1"/>
              <a:t>zonally</a:t>
            </a:r>
            <a:r>
              <a:rPr lang="en-US" sz="1400" dirty="0"/>
              <a:t> averaged vertical cross section (lower panel) are shown. The concentrations are given at STP conditions (from Lauer and Hendricks, 2006).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cstate="print"/>
          <a:srcRect/>
          <a:stretch>
            <a:fillRect/>
          </a:stretch>
        </p:blipFill>
        <p:spPr bwMode="auto">
          <a:xfrm>
            <a:off x="1295400" y="9525"/>
            <a:ext cx="6705600" cy="3781425"/>
          </a:xfrm>
          <a:prstGeom prst="rect">
            <a:avLst/>
          </a:prstGeom>
          <a:noFill/>
          <a:ln w="9525">
            <a:noFill/>
            <a:miter lim="800000"/>
            <a:headEnd/>
            <a:tailEnd/>
          </a:ln>
          <a:effectLst/>
        </p:spPr>
      </p:pic>
      <p:pic>
        <p:nvPicPr>
          <p:cNvPr id="405509" name="Picture 5"/>
          <p:cNvPicPr>
            <a:picLocks noChangeAspect="1" noChangeArrowheads="1"/>
          </p:cNvPicPr>
          <p:nvPr/>
        </p:nvPicPr>
        <p:blipFill>
          <a:blip r:embed="rId3" cstate="print"/>
          <a:srcRect/>
          <a:stretch>
            <a:fillRect/>
          </a:stretch>
        </p:blipFill>
        <p:spPr bwMode="auto">
          <a:xfrm>
            <a:off x="1676400" y="3708400"/>
            <a:ext cx="6477000" cy="3149600"/>
          </a:xfrm>
          <a:prstGeom prst="rect">
            <a:avLst/>
          </a:prstGeom>
          <a:noFill/>
          <a:ln w="9525">
            <a:noFill/>
            <a:miter lim="800000"/>
            <a:headEnd/>
            <a:tailEnd/>
          </a:ln>
          <a:effectLst/>
        </p:spPr>
      </p:pic>
      <p:sp>
        <p:nvSpPr>
          <p:cNvPr id="405510" name="Text Box 6"/>
          <p:cNvSpPr txBox="1">
            <a:spLocks noChangeArrowheads="1"/>
          </p:cNvSpPr>
          <p:nvPr/>
        </p:nvSpPr>
        <p:spPr bwMode="auto">
          <a:xfrm>
            <a:off x="0" y="2514600"/>
            <a:ext cx="9144000" cy="1077218"/>
          </a:xfrm>
          <a:prstGeom prst="rect">
            <a:avLst/>
          </a:prstGeom>
          <a:solidFill>
            <a:srgbClr val="FFCC99"/>
          </a:solidFill>
          <a:ln w="9525">
            <a:noFill/>
            <a:miter lim="800000"/>
            <a:headEnd/>
            <a:tailEnd/>
          </a:ln>
          <a:effectLst/>
        </p:spPr>
        <p:txBody>
          <a:bodyPr>
            <a:spAutoFit/>
          </a:bodyPr>
          <a:lstStyle/>
          <a:p>
            <a:pPr algn="l" rtl="0"/>
            <a:r>
              <a:rPr lang="en-US" dirty="0">
                <a:latin typeface="Arial" pitchFamily="34" charset="0"/>
                <a:cs typeface="Arial" pitchFamily="34" charset="0"/>
              </a:rPr>
              <a:t>Do lightning abound over land due to:</a:t>
            </a:r>
          </a:p>
          <a:p>
            <a:pPr algn="l" rtl="0"/>
            <a:r>
              <a:rPr lang="en-US" dirty="0">
                <a:latin typeface="Arial" pitchFamily="34" charset="0"/>
                <a:cs typeface="Arial" pitchFamily="34" charset="0"/>
              </a:rPr>
              <a:t>	suppression of warm rain?</a:t>
            </a:r>
          </a:p>
          <a:p>
            <a:pPr algn="l" rtl="0"/>
            <a:r>
              <a:rPr lang="en-US" dirty="0" smtClean="0">
                <a:latin typeface="Arial" pitchFamily="34" charset="0"/>
                <a:cs typeface="Arial" pitchFamily="34" charset="0"/>
              </a:rPr>
              <a:t>and/or 	greater </a:t>
            </a:r>
            <a:r>
              <a:rPr lang="en-US" dirty="0">
                <a:latin typeface="Arial" pitchFamily="34" charset="0"/>
                <a:cs typeface="Arial" pitchFamily="34" charset="0"/>
              </a:rPr>
              <a:t>sensible heat fluxes?</a:t>
            </a:r>
          </a:p>
          <a:p>
            <a:pPr algn="l" rtl="0"/>
            <a:r>
              <a:rPr lang="en-US" dirty="0">
                <a:latin typeface="Arial" pitchFamily="34" charset="0"/>
                <a:cs typeface="Arial" pitchFamily="34" charset="0"/>
              </a:rPr>
              <a:t>Are there less lightning over ocean due to sea salt giant CCN that promote warm rain?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5510"/>
                                        </p:tgtEl>
                                        <p:attrNameLst>
                                          <p:attrName>style.visibility</p:attrName>
                                        </p:attrNameLst>
                                      </p:cBhvr>
                                      <p:to>
                                        <p:strVal val="visible"/>
                                      </p:to>
                                    </p:set>
                                    <p:anim calcmode="lin" valueType="num">
                                      <p:cBhvr additive="base">
                                        <p:cTn id="7" dur="500" fill="hold"/>
                                        <p:tgtEl>
                                          <p:spTgt spid="405510"/>
                                        </p:tgtEl>
                                        <p:attrNameLst>
                                          <p:attrName>ppt_x</p:attrName>
                                        </p:attrNameLst>
                                      </p:cBhvr>
                                      <p:tavLst>
                                        <p:tav tm="0">
                                          <p:val>
                                            <p:strVal val="#ppt_x"/>
                                          </p:val>
                                        </p:tav>
                                        <p:tav tm="100000">
                                          <p:val>
                                            <p:strVal val="#ppt_x"/>
                                          </p:val>
                                        </p:tav>
                                      </p:tavLst>
                                    </p:anim>
                                    <p:anim calcmode="lin" valueType="num">
                                      <p:cBhvr additive="base">
                                        <p:cTn id="8" dur="500" fill="hold"/>
                                        <p:tgtEl>
                                          <p:spTgt spid="405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cstate="print"/>
          <a:srcRect/>
          <a:stretch>
            <a:fillRect/>
          </a:stretch>
        </p:blipFill>
        <p:spPr bwMode="auto">
          <a:xfrm>
            <a:off x="4724400" y="540043"/>
            <a:ext cx="4295775" cy="4184357"/>
          </a:xfrm>
          <a:prstGeom prst="rect">
            <a:avLst/>
          </a:prstGeom>
          <a:noFill/>
          <a:ln w="9525" cap="flat" cmpd="sng" algn="ctr">
            <a:noFill/>
            <a:prstDash val="solid"/>
            <a:miter lim="800000"/>
            <a:headEnd/>
            <a:tailEnd/>
          </a:ln>
        </p:spPr>
      </p:pic>
      <p:pic>
        <p:nvPicPr>
          <p:cNvPr id="62468" name="Picture 4"/>
          <p:cNvPicPr>
            <a:picLocks noChangeAspect="1" noChangeArrowheads="1"/>
          </p:cNvPicPr>
          <p:nvPr/>
        </p:nvPicPr>
        <p:blipFill>
          <a:blip r:embed="rId3" cstate="print"/>
          <a:srcRect/>
          <a:stretch>
            <a:fillRect/>
          </a:stretch>
        </p:blipFill>
        <p:spPr bwMode="auto">
          <a:xfrm>
            <a:off x="152400" y="228600"/>
            <a:ext cx="4715463" cy="3810000"/>
          </a:xfrm>
          <a:prstGeom prst="rect">
            <a:avLst/>
          </a:prstGeom>
          <a:noFill/>
          <a:ln w="9525" cap="flat" cmpd="sng" algn="ctr">
            <a:noFill/>
            <a:prstDash val="solid"/>
            <a:miter lim="800000"/>
            <a:headEnd/>
            <a:tailEnd/>
          </a:ln>
        </p:spPr>
      </p:pic>
      <p:sp>
        <p:nvSpPr>
          <p:cNvPr id="5" name="Isosceles Triangle 4"/>
          <p:cNvSpPr/>
          <p:nvPr/>
        </p:nvSpPr>
        <p:spPr bwMode="auto">
          <a:xfrm>
            <a:off x="1524000" y="2667000"/>
            <a:ext cx="152400" cy="152400"/>
          </a:xfrm>
          <a:prstGeom prs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6" name="Isosceles Triangle 5"/>
          <p:cNvSpPr/>
          <p:nvPr/>
        </p:nvSpPr>
        <p:spPr bwMode="auto">
          <a:xfrm>
            <a:off x="1524000" y="2590800"/>
            <a:ext cx="152400" cy="152400"/>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7" name="Isosceles Triangle 6"/>
          <p:cNvSpPr/>
          <p:nvPr/>
        </p:nvSpPr>
        <p:spPr bwMode="auto">
          <a:xfrm>
            <a:off x="1600200" y="2638425"/>
            <a:ext cx="152400" cy="152400"/>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8" name="Isosceles Triangle 7"/>
          <p:cNvSpPr/>
          <p:nvPr/>
        </p:nvSpPr>
        <p:spPr bwMode="auto">
          <a:xfrm>
            <a:off x="1981200" y="2390775"/>
            <a:ext cx="152400" cy="152400"/>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9" name="Isosceles Triangle 8"/>
          <p:cNvSpPr/>
          <p:nvPr/>
        </p:nvSpPr>
        <p:spPr bwMode="auto">
          <a:xfrm>
            <a:off x="1933575" y="2324100"/>
            <a:ext cx="152400" cy="152400"/>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10" name="Isosceles Triangle 9"/>
          <p:cNvSpPr/>
          <p:nvPr/>
        </p:nvSpPr>
        <p:spPr bwMode="auto">
          <a:xfrm>
            <a:off x="2371725" y="2362200"/>
            <a:ext cx="152400" cy="152400"/>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11" name="Isosceles Triangle 10"/>
          <p:cNvSpPr/>
          <p:nvPr/>
        </p:nvSpPr>
        <p:spPr bwMode="auto">
          <a:xfrm>
            <a:off x="2438400" y="2400300"/>
            <a:ext cx="152400" cy="152400"/>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12" name="Isosceles Triangle 11"/>
          <p:cNvSpPr/>
          <p:nvPr/>
        </p:nvSpPr>
        <p:spPr bwMode="auto">
          <a:xfrm>
            <a:off x="2847975" y="2095500"/>
            <a:ext cx="152400" cy="152400"/>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13" name="Isosceles Triangle 12"/>
          <p:cNvSpPr/>
          <p:nvPr/>
        </p:nvSpPr>
        <p:spPr bwMode="auto">
          <a:xfrm>
            <a:off x="4019550" y="952500"/>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2282219" y="609600"/>
            <a:ext cx="2137381" cy="400110"/>
          </a:xfrm>
          <a:prstGeom prst="rect">
            <a:avLst/>
          </a:prstGeom>
          <a:noFill/>
        </p:spPr>
        <p:txBody>
          <a:bodyPr wrap="none" rtlCol="0">
            <a:spAutoFit/>
          </a:bodyPr>
          <a:lstStyle/>
          <a:p>
            <a:pPr rtl="0"/>
            <a:r>
              <a:rPr lang="en-US" sz="2000" dirty="0" smtClean="0">
                <a:solidFill>
                  <a:srgbClr val="FF0000"/>
                </a:solidFill>
                <a:latin typeface="Arial" pitchFamily="34" charset="0"/>
                <a:cs typeface="Arial" pitchFamily="34" charset="0"/>
              </a:rPr>
              <a:t>Volcanic summer</a:t>
            </a:r>
            <a:endParaRPr lang="en-US" sz="2000" dirty="0">
              <a:solidFill>
                <a:srgbClr val="FF0000"/>
              </a:solidFill>
              <a:latin typeface="Arial" pitchFamily="34" charset="0"/>
              <a:cs typeface="Arial" pitchFamily="34" charset="0"/>
            </a:endParaRPr>
          </a:p>
        </p:txBody>
      </p:sp>
      <p:sp>
        <p:nvSpPr>
          <p:cNvPr id="16" name="TextBox 15"/>
          <p:cNvSpPr txBox="1"/>
          <p:nvPr/>
        </p:nvSpPr>
        <p:spPr>
          <a:xfrm>
            <a:off x="1002565" y="1752600"/>
            <a:ext cx="2807435" cy="400110"/>
          </a:xfrm>
          <a:prstGeom prst="rect">
            <a:avLst/>
          </a:prstGeom>
          <a:noFill/>
        </p:spPr>
        <p:txBody>
          <a:bodyPr wrap="none" rtlCol="0">
            <a:spAutoFit/>
          </a:bodyPr>
          <a:lstStyle/>
          <a:p>
            <a:pPr rtl="0"/>
            <a:r>
              <a:rPr lang="en-US" sz="2000" dirty="0" smtClean="0">
                <a:latin typeface="Arial" pitchFamily="34" charset="0"/>
                <a:cs typeface="Arial" pitchFamily="34" charset="0"/>
              </a:rPr>
              <a:t>Non Volcanic summers</a:t>
            </a:r>
            <a:endParaRPr lang="en-US" sz="2000" dirty="0">
              <a:latin typeface="Arial" pitchFamily="34" charset="0"/>
              <a:cs typeface="Arial" pitchFamily="34" charset="0"/>
            </a:endParaRPr>
          </a:p>
        </p:txBody>
      </p:sp>
      <p:sp>
        <p:nvSpPr>
          <p:cNvPr id="17" name="TextBox 16"/>
          <p:cNvSpPr txBox="1"/>
          <p:nvPr/>
        </p:nvSpPr>
        <p:spPr>
          <a:xfrm rot="16200000">
            <a:off x="-511083" y="1791151"/>
            <a:ext cx="1696298" cy="400110"/>
          </a:xfrm>
          <a:prstGeom prst="rect">
            <a:avLst/>
          </a:prstGeom>
          <a:solidFill>
            <a:schemeClr val="bg1"/>
          </a:solidFill>
        </p:spPr>
        <p:txBody>
          <a:bodyPr wrap="none" rtlCol="0">
            <a:spAutoFit/>
          </a:bodyPr>
          <a:lstStyle/>
          <a:p>
            <a:pPr rtl="0"/>
            <a:r>
              <a:rPr lang="en-US" sz="2000" dirty="0" smtClean="0">
                <a:latin typeface="Arial" pitchFamily="34" charset="0"/>
                <a:cs typeface="Arial" pitchFamily="34" charset="0"/>
              </a:rPr>
              <a:t>Flash Counts</a:t>
            </a:r>
            <a:endParaRPr lang="en-US" sz="2000" dirty="0">
              <a:latin typeface="Arial" pitchFamily="34" charset="0"/>
              <a:cs typeface="Arial" pitchFamily="34" charset="0"/>
            </a:endParaRPr>
          </a:p>
        </p:txBody>
      </p:sp>
      <p:sp>
        <p:nvSpPr>
          <p:cNvPr id="18" name="TextBox 17"/>
          <p:cNvSpPr txBox="1"/>
          <p:nvPr/>
        </p:nvSpPr>
        <p:spPr>
          <a:xfrm>
            <a:off x="1518232" y="3657600"/>
            <a:ext cx="2233305" cy="400110"/>
          </a:xfrm>
          <a:prstGeom prst="rect">
            <a:avLst/>
          </a:prstGeom>
          <a:solidFill>
            <a:schemeClr val="bg1"/>
          </a:solidFill>
        </p:spPr>
        <p:txBody>
          <a:bodyPr wrap="none" rtlCol="0">
            <a:spAutoFit/>
          </a:bodyPr>
          <a:lstStyle/>
          <a:p>
            <a:pPr rtl="0"/>
            <a:r>
              <a:rPr lang="en-US" sz="2000" dirty="0" smtClean="0">
                <a:latin typeface="Arial" pitchFamily="34" charset="0"/>
                <a:cs typeface="Arial" pitchFamily="34" charset="0"/>
              </a:rPr>
              <a:t>AOD from MODIS</a:t>
            </a:r>
            <a:endParaRPr lang="en-US" sz="2000" dirty="0">
              <a:latin typeface="Arial" pitchFamily="34" charset="0"/>
              <a:cs typeface="Arial" pitchFamily="34" charset="0"/>
            </a:endParaRPr>
          </a:p>
        </p:txBody>
      </p:sp>
      <p:sp>
        <p:nvSpPr>
          <p:cNvPr id="19" name="TextBox 18"/>
          <p:cNvSpPr txBox="1"/>
          <p:nvPr/>
        </p:nvSpPr>
        <p:spPr>
          <a:xfrm>
            <a:off x="5218018" y="76200"/>
            <a:ext cx="3240182" cy="400110"/>
          </a:xfrm>
          <a:prstGeom prst="rect">
            <a:avLst/>
          </a:prstGeom>
          <a:solidFill>
            <a:schemeClr val="bg1"/>
          </a:solidFill>
        </p:spPr>
        <p:txBody>
          <a:bodyPr wrap="none" rtlCol="0">
            <a:spAutoFit/>
          </a:bodyPr>
          <a:lstStyle/>
          <a:p>
            <a:pPr rtl="0"/>
            <a:r>
              <a:rPr lang="en-US" sz="2000" dirty="0" smtClean="0">
                <a:latin typeface="Arial" pitchFamily="34" charset="0"/>
                <a:cs typeface="Arial" pitchFamily="34" charset="0"/>
              </a:rPr>
              <a:t>Map of the Western Pacific</a:t>
            </a:r>
            <a:endParaRPr lang="en-US" sz="2000" dirty="0">
              <a:latin typeface="Arial" pitchFamily="34" charset="0"/>
              <a:cs typeface="Arial" pitchFamily="34" charset="0"/>
            </a:endParaRPr>
          </a:p>
        </p:txBody>
      </p:sp>
      <p:sp>
        <p:nvSpPr>
          <p:cNvPr id="20" name="TextBox 19"/>
          <p:cNvSpPr txBox="1"/>
          <p:nvPr/>
        </p:nvSpPr>
        <p:spPr>
          <a:xfrm>
            <a:off x="7543800" y="1295400"/>
            <a:ext cx="1098634" cy="400110"/>
          </a:xfrm>
          <a:prstGeom prst="rect">
            <a:avLst/>
          </a:prstGeom>
          <a:noFill/>
        </p:spPr>
        <p:txBody>
          <a:bodyPr wrap="none" rtlCol="0">
            <a:spAutoFit/>
          </a:bodyPr>
          <a:lstStyle/>
          <a:p>
            <a:pPr rtl="0"/>
            <a:r>
              <a:rPr lang="en-US" sz="2000" dirty="0" smtClean="0">
                <a:solidFill>
                  <a:srgbClr val="FFFF00"/>
                </a:solidFill>
                <a:latin typeface="Arial" pitchFamily="34" charset="0"/>
                <a:cs typeface="Arial" pitchFamily="34" charset="0"/>
              </a:rPr>
              <a:t>Volcano</a:t>
            </a:r>
            <a:endParaRPr lang="en-US" sz="2000" dirty="0">
              <a:solidFill>
                <a:srgbClr val="FFFF00"/>
              </a:solidFill>
              <a:latin typeface="Arial" pitchFamily="34" charset="0"/>
              <a:cs typeface="Arial" pitchFamily="34" charset="0"/>
            </a:endParaRPr>
          </a:p>
        </p:txBody>
      </p:sp>
      <p:cxnSp>
        <p:nvCxnSpPr>
          <p:cNvPr id="23" name="Straight Arrow Connector 22"/>
          <p:cNvCxnSpPr/>
          <p:nvPr/>
        </p:nvCxnSpPr>
        <p:spPr bwMode="auto">
          <a:xfrm flipH="1" flipV="1">
            <a:off x="8001000" y="1066800"/>
            <a:ext cx="152400" cy="304800"/>
          </a:xfrm>
          <a:prstGeom prst="straightConnector1">
            <a:avLst/>
          </a:prstGeom>
          <a:ln>
            <a:solidFill>
              <a:srgbClr val="FFFF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7543800" y="3409890"/>
            <a:ext cx="1098634" cy="400110"/>
          </a:xfrm>
          <a:prstGeom prst="rect">
            <a:avLst/>
          </a:prstGeom>
          <a:noFill/>
        </p:spPr>
        <p:txBody>
          <a:bodyPr wrap="none" rtlCol="0">
            <a:spAutoFit/>
          </a:bodyPr>
          <a:lstStyle/>
          <a:p>
            <a:pPr rtl="0"/>
            <a:r>
              <a:rPr lang="en-US" sz="2000" dirty="0" smtClean="0">
                <a:solidFill>
                  <a:srgbClr val="FFFF00"/>
                </a:solidFill>
                <a:latin typeface="Arial" pitchFamily="34" charset="0"/>
                <a:cs typeface="Arial" pitchFamily="34" charset="0"/>
              </a:rPr>
              <a:t>Volcano</a:t>
            </a:r>
            <a:endParaRPr lang="en-US" sz="2000" dirty="0">
              <a:solidFill>
                <a:srgbClr val="FFFF00"/>
              </a:solidFill>
              <a:latin typeface="Arial" pitchFamily="34" charset="0"/>
              <a:cs typeface="Arial" pitchFamily="34" charset="0"/>
            </a:endParaRPr>
          </a:p>
        </p:txBody>
      </p:sp>
      <p:cxnSp>
        <p:nvCxnSpPr>
          <p:cNvPr id="30" name="Straight Arrow Connector 29"/>
          <p:cNvCxnSpPr/>
          <p:nvPr/>
        </p:nvCxnSpPr>
        <p:spPr bwMode="auto">
          <a:xfrm flipH="1" flipV="1">
            <a:off x="8001000" y="3181290"/>
            <a:ext cx="152400" cy="304800"/>
          </a:xfrm>
          <a:prstGeom prst="straightConnector1">
            <a:avLst/>
          </a:prstGeom>
          <a:ln>
            <a:solidFill>
              <a:srgbClr val="FFFF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6549150" y="1733490"/>
            <a:ext cx="649537" cy="400110"/>
          </a:xfrm>
          <a:prstGeom prst="rect">
            <a:avLst/>
          </a:prstGeom>
          <a:noFill/>
        </p:spPr>
        <p:txBody>
          <a:bodyPr wrap="none" rtlCol="0">
            <a:spAutoFit/>
          </a:bodyPr>
          <a:lstStyle/>
          <a:p>
            <a:pPr rtl="0"/>
            <a:r>
              <a:rPr lang="en-US" sz="2000" dirty="0" smtClean="0">
                <a:solidFill>
                  <a:srgbClr val="FFFF00"/>
                </a:solidFill>
                <a:latin typeface="Arial" pitchFamily="34" charset="0"/>
                <a:cs typeface="Arial" pitchFamily="34" charset="0"/>
              </a:rPr>
              <a:t>SO</a:t>
            </a:r>
            <a:r>
              <a:rPr lang="en-US" sz="2000" baseline="-25000" dirty="0" smtClean="0">
                <a:solidFill>
                  <a:srgbClr val="FFFF00"/>
                </a:solidFill>
                <a:latin typeface="Arial" pitchFamily="34" charset="0"/>
                <a:cs typeface="Arial" pitchFamily="34" charset="0"/>
              </a:rPr>
              <a:t>2</a:t>
            </a:r>
            <a:endParaRPr lang="en-US" sz="2000" baseline="-25000" dirty="0">
              <a:solidFill>
                <a:srgbClr val="FFFF00"/>
              </a:solidFill>
              <a:latin typeface="Arial" pitchFamily="34" charset="0"/>
              <a:cs typeface="Arial" pitchFamily="34" charset="0"/>
            </a:endParaRPr>
          </a:p>
        </p:txBody>
      </p:sp>
      <p:sp>
        <p:nvSpPr>
          <p:cNvPr id="32" name="TextBox 31"/>
          <p:cNvSpPr txBox="1"/>
          <p:nvPr/>
        </p:nvSpPr>
        <p:spPr>
          <a:xfrm>
            <a:off x="6583715" y="3810000"/>
            <a:ext cx="740908" cy="400110"/>
          </a:xfrm>
          <a:prstGeom prst="rect">
            <a:avLst/>
          </a:prstGeom>
          <a:noFill/>
        </p:spPr>
        <p:txBody>
          <a:bodyPr wrap="none" rtlCol="0">
            <a:spAutoFit/>
          </a:bodyPr>
          <a:lstStyle/>
          <a:p>
            <a:pPr rtl="0"/>
            <a:r>
              <a:rPr lang="en-US" sz="2000" dirty="0" smtClean="0">
                <a:solidFill>
                  <a:srgbClr val="FFFF00"/>
                </a:solidFill>
                <a:latin typeface="Arial" pitchFamily="34" charset="0"/>
                <a:cs typeface="Arial" pitchFamily="34" charset="0"/>
              </a:rPr>
              <a:t>AOD</a:t>
            </a:r>
            <a:endParaRPr lang="en-US" sz="2000" baseline="-25000" dirty="0">
              <a:solidFill>
                <a:srgbClr val="FFFF00"/>
              </a:solidFill>
              <a:latin typeface="Arial" pitchFamily="34" charset="0"/>
              <a:cs typeface="Arial" pitchFamily="34" charset="0"/>
            </a:endParaRPr>
          </a:p>
        </p:txBody>
      </p:sp>
      <p:sp>
        <p:nvSpPr>
          <p:cNvPr id="33" name="TextBox 32"/>
          <p:cNvSpPr txBox="1"/>
          <p:nvPr/>
        </p:nvSpPr>
        <p:spPr>
          <a:xfrm>
            <a:off x="304800" y="5029200"/>
            <a:ext cx="8610600" cy="1015663"/>
          </a:xfrm>
          <a:prstGeom prst="rect">
            <a:avLst/>
          </a:prstGeom>
          <a:solidFill>
            <a:schemeClr val="bg1"/>
          </a:solidFill>
        </p:spPr>
        <p:txBody>
          <a:bodyPr wrap="square" rtlCol="0">
            <a:spAutoFit/>
          </a:bodyPr>
          <a:lstStyle/>
          <a:p>
            <a:pPr algn="l" rtl="0"/>
            <a:r>
              <a:rPr lang="en-US" sz="2000" dirty="0" smtClean="0">
                <a:latin typeface="Arial" pitchFamily="34" charset="0"/>
                <a:cs typeface="Arial" pitchFamily="34" charset="0"/>
              </a:rPr>
              <a:t>Lightning flashes over ocean more than doubled in a volcanic plume to the east of the Philippines.</a:t>
            </a:r>
          </a:p>
          <a:p>
            <a:pPr algn="l" rtl="0"/>
            <a:endParaRPr lang="en-US" sz="2000" dirty="0">
              <a:latin typeface="Arial" pitchFamily="34" charset="0"/>
              <a:cs typeface="Arial" pitchFamily="34" charset="0"/>
            </a:endParaRPr>
          </a:p>
        </p:txBody>
      </p:sp>
      <p:sp>
        <p:nvSpPr>
          <p:cNvPr id="34" name="Rectangle 33"/>
          <p:cNvSpPr/>
          <p:nvPr/>
        </p:nvSpPr>
        <p:spPr>
          <a:xfrm>
            <a:off x="304800" y="6059269"/>
            <a:ext cx="8610600" cy="646331"/>
          </a:xfrm>
          <a:prstGeom prst="rect">
            <a:avLst/>
          </a:prstGeom>
        </p:spPr>
        <p:txBody>
          <a:bodyPr wrap="square">
            <a:spAutoFit/>
          </a:bodyPr>
          <a:lstStyle/>
          <a:p>
            <a:pPr algn="l" rtl="0"/>
            <a:r>
              <a:rPr lang="en-US" sz="1800" i="1" dirty="0"/>
              <a:t>Yuan T., L. A. Remer, K. E. Pickering, and H. Yu, 2011: Observational evidence of aerosol enhancement of lightning activity and convective invigoration. GRL, 38, </a:t>
            </a:r>
            <a:r>
              <a:rPr lang="en-US" sz="1800" i="1" dirty="0" smtClean="0"/>
              <a:t>L04701</a:t>
            </a:r>
            <a:r>
              <a:rPr lang="en-US" sz="1800" i="1" dirty="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228600"/>
            <a:ext cx="9143999" cy="525889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0"/>
            <a:ext cx="9144000" cy="980351"/>
          </a:xfrm>
          <a:prstGeom prst="rect">
            <a:avLst/>
          </a:prstGeom>
          <a:noFill/>
          <a:ln w="9525">
            <a:noFill/>
            <a:miter lim="800000"/>
            <a:headEnd/>
            <a:tailEnd/>
          </a:ln>
        </p:spPr>
      </p:pic>
      <p:sp>
        <p:nvSpPr>
          <p:cNvPr id="4" name="TextBox 3"/>
          <p:cNvSpPr txBox="1"/>
          <p:nvPr/>
        </p:nvSpPr>
        <p:spPr>
          <a:xfrm>
            <a:off x="2667000" y="0"/>
            <a:ext cx="3023585" cy="523220"/>
          </a:xfrm>
          <a:prstGeom prst="rect">
            <a:avLst/>
          </a:prstGeom>
          <a:noFill/>
        </p:spPr>
        <p:txBody>
          <a:bodyPr wrap="none" rtlCol="0">
            <a:spAutoFit/>
          </a:bodyPr>
          <a:lstStyle/>
          <a:p>
            <a:pPr algn="r" rtl="0"/>
            <a:r>
              <a:rPr lang="en-US" sz="2800" dirty="0" err="1" smtClean="0">
                <a:solidFill>
                  <a:srgbClr val="FFFF00"/>
                </a:solidFill>
                <a:latin typeface="Arial" pitchFamily="34" charset="0"/>
                <a:cs typeface="Arial" pitchFamily="34" charset="0"/>
              </a:rPr>
              <a:t>Koren</a:t>
            </a:r>
            <a:r>
              <a:rPr lang="en-US" sz="2800" dirty="0" smtClean="0">
                <a:solidFill>
                  <a:srgbClr val="FFFF00"/>
                </a:solidFill>
                <a:latin typeface="Arial" pitchFamily="34" charset="0"/>
                <a:cs typeface="Arial" pitchFamily="34" charset="0"/>
              </a:rPr>
              <a:t> et al., 2012</a:t>
            </a:r>
            <a:endParaRPr lang="en-US" sz="2800" dirty="0">
              <a:solidFill>
                <a:srgbClr val="FFFF00"/>
              </a:solidFill>
              <a:latin typeface="Arial" pitchFamily="34" charset="0"/>
              <a:cs typeface="Arial" pitchFamily="34" charset="0"/>
            </a:endParaRPr>
          </a:p>
        </p:txBody>
      </p:sp>
      <p:sp>
        <p:nvSpPr>
          <p:cNvPr id="5" name="TextBox 4"/>
          <p:cNvSpPr txBox="1"/>
          <p:nvPr/>
        </p:nvSpPr>
        <p:spPr>
          <a:xfrm rot="16200000">
            <a:off x="-1213037" y="4089860"/>
            <a:ext cx="3130985" cy="400110"/>
          </a:xfrm>
          <a:prstGeom prst="rect">
            <a:avLst/>
          </a:prstGeom>
          <a:solidFill>
            <a:schemeClr val="bg1"/>
          </a:solidFill>
        </p:spPr>
        <p:txBody>
          <a:bodyPr wrap="none" rtlCol="0">
            <a:spAutoFit/>
          </a:bodyPr>
          <a:lstStyle/>
          <a:p>
            <a:pPr algn="r" rtl="0"/>
            <a:r>
              <a:rPr lang="en-US" sz="2000" dirty="0" smtClean="0">
                <a:latin typeface="Arial" pitchFamily="34" charset="0"/>
                <a:cs typeface="Arial" pitchFamily="34" charset="0"/>
              </a:rPr>
              <a:t>TRMM Rain Rate (mm/hr)</a:t>
            </a:r>
            <a:endParaRPr lang="en-US" sz="2000" dirty="0">
              <a:latin typeface="Arial" pitchFamily="34" charset="0"/>
              <a:cs typeface="Arial" pitchFamily="34" charset="0"/>
            </a:endParaRPr>
          </a:p>
        </p:txBody>
      </p:sp>
      <p:sp>
        <p:nvSpPr>
          <p:cNvPr id="7" name="TextBox 6"/>
          <p:cNvSpPr txBox="1"/>
          <p:nvPr/>
        </p:nvSpPr>
        <p:spPr>
          <a:xfrm>
            <a:off x="2667000" y="5181600"/>
            <a:ext cx="3575274" cy="400110"/>
          </a:xfrm>
          <a:prstGeom prst="rect">
            <a:avLst/>
          </a:prstGeom>
          <a:solidFill>
            <a:schemeClr val="bg1"/>
          </a:solidFill>
        </p:spPr>
        <p:txBody>
          <a:bodyPr wrap="none" rtlCol="0">
            <a:spAutoFit/>
          </a:bodyPr>
          <a:lstStyle/>
          <a:p>
            <a:pPr algn="r" rtl="0"/>
            <a:r>
              <a:rPr lang="en-US" sz="2000" dirty="0" smtClean="0">
                <a:latin typeface="Arial" pitchFamily="34" charset="0"/>
                <a:cs typeface="Arial" pitchFamily="34" charset="0"/>
              </a:rPr>
              <a:t>MODIS Aerosol Optical Depth</a:t>
            </a:r>
            <a:endParaRPr lang="en-US" sz="2000" dirty="0">
              <a:latin typeface="Arial" pitchFamily="34" charset="0"/>
              <a:cs typeface="Arial" pitchFamily="34" charset="0"/>
            </a:endParaRPr>
          </a:p>
        </p:txBody>
      </p:sp>
      <p:cxnSp>
        <p:nvCxnSpPr>
          <p:cNvPr id="9" name="Straight Arrow Connector 8"/>
          <p:cNvCxnSpPr/>
          <p:nvPr/>
        </p:nvCxnSpPr>
        <p:spPr bwMode="auto">
          <a:xfrm flipH="1">
            <a:off x="1545266" y="1752600"/>
            <a:ext cx="533400" cy="1676400"/>
          </a:xfrm>
          <a:prstGeom prst="straightConnector1">
            <a:avLst/>
          </a:prstGeom>
          <a:ln>
            <a:solidFill>
              <a:srgbClr val="FF9900"/>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a:off x="3136605" y="1892595"/>
            <a:ext cx="478465" cy="1254642"/>
          </a:xfrm>
          <a:prstGeom prst="straightConnector1">
            <a:avLst/>
          </a:prstGeom>
          <a:ln>
            <a:solidFill>
              <a:srgbClr val="FF9900"/>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bwMode="auto">
          <a:xfrm>
            <a:off x="3145466" y="1295400"/>
            <a:ext cx="2330301" cy="1841205"/>
          </a:xfrm>
          <a:prstGeom prst="straightConnector1">
            <a:avLst/>
          </a:prstGeom>
          <a:ln>
            <a:solidFill>
              <a:srgbClr val="FF9900"/>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bwMode="auto">
          <a:xfrm>
            <a:off x="7031666" y="1828800"/>
            <a:ext cx="443023" cy="1318437"/>
          </a:xfrm>
          <a:prstGeom prst="straightConnector1">
            <a:avLst/>
          </a:prstGeom>
          <a:ln>
            <a:solidFill>
              <a:srgbClr val="FF99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76200" y="5867400"/>
            <a:ext cx="8952707" cy="892552"/>
          </a:xfrm>
          <a:prstGeom prst="rect">
            <a:avLst/>
          </a:prstGeom>
          <a:solidFill>
            <a:schemeClr val="bg1"/>
          </a:solidFill>
        </p:spPr>
        <p:txBody>
          <a:bodyPr wrap="none" rtlCol="0">
            <a:spAutoFit/>
          </a:bodyPr>
          <a:lstStyle/>
          <a:p>
            <a:pPr algn="l" rtl="0"/>
            <a:r>
              <a:rPr lang="en-US" sz="2600" dirty="0" smtClean="0">
                <a:latin typeface="Arial" pitchFamily="34" charset="0"/>
                <a:cs typeface="Arial" pitchFamily="34" charset="0"/>
              </a:rPr>
              <a:t>Stronger TRMM rain intensity is observed with greater AOD</a:t>
            </a:r>
          </a:p>
          <a:p>
            <a:pPr algn="l" rtl="0"/>
            <a:r>
              <a:rPr lang="en-US" sz="2600" dirty="0" smtClean="0">
                <a:solidFill>
                  <a:srgbClr val="FF0000"/>
                </a:solidFill>
                <a:latin typeface="Arial" pitchFamily="34" charset="0"/>
                <a:cs typeface="Arial" pitchFamily="34" charset="0"/>
              </a:rPr>
              <a:t>Radar &amp; PMW  R is dominated by the hydrometeor sizes </a:t>
            </a:r>
            <a:endParaRPr lang="en-US" sz="2600" dirty="0">
              <a:solidFill>
                <a:srgbClr val="FF0000"/>
              </a:solidFill>
              <a:latin typeface="Arial" pitchFamily="34" charset="0"/>
              <a:cs typeface="Arial" pitchFamily="34" charset="0"/>
            </a:endParaRPr>
          </a:p>
        </p:txBody>
      </p:sp>
      <p:sp>
        <p:nvSpPr>
          <p:cNvPr id="21" name="TextBox 20"/>
          <p:cNvSpPr txBox="1"/>
          <p:nvPr/>
        </p:nvSpPr>
        <p:spPr>
          <a:xfrm rot="20227156">
            <a:off x="1167300" y="4482372"/>
            <a:ext cx="1175322" cy="338554"/>
          </a:xfrm>
          <a:prstGeom prst="rect">
            <a:avLst/>
          </a:prstGeom>
          <a:noFill/>
        </p:spPr>
        <p:txBody>
          <a:bodyPr wrap="none" rtlCol="0">
            <a:spAutoFit/>
          </a:bodyPr>
          <a:lstStyle/>
          <a:p>
            <a:pPr algn="l" rtl="0"/>
            <a:r>
              <a:rPr lang="en-US" dirty="0" smtClean="0">
                <a:solidFill>
                  <a:schemeClr val="accent6">
                    <a:lumMod val="75000"/>
                  </a:schemeClr>
                </a:solidFill>
                <a:latin typeface="Arial" pitchFamily="34" charset="0"/>
                <a:cs typeface="Arial" pitchFamily="34" charset="0"/>
              </a:rPr>
              <a:t>Including 0</a:t>
            </a:r>
            <a:endParaRPr lang="en-US" dirty="0">
              <a:solidFill>
                <a:schemeClr val="accent6">
                  <a:lumMod val="75000"/>
                </a:schemeClr>
              </a:solidFill>
              <a:latin typeface="Arial" pitchFamily="34" charset="0"/>
              <a:cs typeface="Arial" pitchFamily="34" charset="0"/>
            </a:endParaRPr>
          </a:p>
        </p:txBody>
      </p:sp>
      <p:sp>
        <p:nvSpPr>
          <p:cNvPr id="22" name="TextBox 21"/>
          <p:cNvSpPr txBox="1"/>
          <p:nvPr/>
        </p:nvSpPr>
        <p:spPr>
          <a:xfrm rot="19643474">
            <a:off x="879328" y="3562438"/>
            <a:ext cx="1242648" cy="338554"/>
          </a:xfrm>
          <a:prstGeom prst="rect">
            <a:avLst/>
          </a:prstGeom>
          <a:noFill/>
        </p:spPr>
        <p:txBody>
          <a:bodyPr wrap="none" rtlCol="0">
            <a:spAutoFit/>
          </a:bodyPr>
          <a:lstStyle/>
          <a:p>
            <a:pPr algn="l" rtl="0"/>
            <a:r>
              <a:rPr lang="en-US" dirty="0" smtClean="0">
                <a:solidFill>
                  <a:srgbClr val="FF0000"/>
                </a:solidFill>
                <a:latin typeface="Arial" pitchFamily="34" charset="0"/>
                <a:cs typeface="Arial" pitchFamily="34" charset="0"/>
              </a:rPr>
              <a:t>Excluding 0</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447087" cy="5632311"/>
          </a:xfrm>
          <a:prstGeom prst="rect">
            <a:avLst/>
          </a:prstGeom>
          <a:noFill/>
        </p:spPr>
        <p:txBody>
          <a:bodyPr wrap="square">
            <a:spAutoFit/>
          </a:bodyPr>
          <a:lstStyle/>
          <a:p>
            <a:pPr marL="342900" indent="-342900" algn="just" rtl="0">
              <a:buFont typeface="Arial" pitchFamily="34" charset="0"/>
              <a:buChar char="•"/>
              <a:defRPr/>
            </a:pP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How can retrieved T-Re reveal cloud properties</a:t>
            </a: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a:t>
            </a:r>
          </a:p>
          <a:p>
            <a:pPr marL="342900" indent="-342900" algn="just" rtl="0">
              <a:buFont typeface="Arial" pitchFamily="34" charset="0"/>
              <a:buChar char="•"/>
              <a:defRPr/>
            </a:pP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Aerosol-induced cloud invigoration and electrification.</a:t>
            </a:r>
          </a:p>
          <a:p>
            <a:pPr marL="342900" indent="-342900" algn="just" rtl="0">
              <a:buFont typeface="Arial" pitchFamily="34" charset="0"/>
              <a:buChar char="•"/>
              <a:defRPr/>
            </a:pP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Aerosol-induced severe storms</a:t>
            </a:r>
            <a:endParaRPr lang="en-US" sz="3600" dirty="0" smtClean="0">
              <a:solidFill>
                <a:srgbClr val="1C1C1C"/>
              </a:solidFill>
              <a:effectLst>
                <a:outerShdw blurRad="38100" dist="38100" dir="2700000" algn="tl">
                  <a:srgbClr val="000000"/>
                </a:outerShdw>
              </a:effectLst>
              <a:latin typeface="Comic Sans MS" pitchFamily="66" charset="0"/>
              <a:cs typeface="Arial" pitchFamily="34" charset="0"/>
            </a:endParaRPr>
          </a:p>
          <a:p>
            <a:pPr marL="342900" indent="-342900" algn="just" rtl="0">
              <a:buFont typeface="Arial" pitchFamily="34" charset="0"/>
              <a:buChar char="•"/>
              <a:defRPr/>
            </a:pP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How</a:t>
            </a: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 can the retrieved T-Re be </a:t>
            </a:r>
            <a:r>
              <a:rPr lang="en-US" sz="3600" dirty="0">
                <a:solidFill>
                  <a:srgbClr val="1C1C1C"/>
                </a:solidFill>
                <a:effectLst>
                  <a:outerShdw blurRad="38100" dist="38100" dir="2700000" algn="tl">
                    <a:srgbClr val="000000"/>
                  </a:outerShdw>
                </a:effectLst>
                <a:latin typeface="Comic Sans MS" pitchFamily="66" charset="0"/>
                <a:cs typeface="Arial" pitchFamily="34" charset="0"/>
              </a:rPr>
              <a:t>indicative of the storm </a:t>
            </a: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severity?</a:t>
            </a:r>
          </a:p>
          <a:p>
            <a:pPr marL="342900" indent="-342900" algn="just" rtl="0">
              <a:buFont typeface="Arial" pitchFamily="34" charset="0"/>
              <a:buChar char="•"/>
              <a:defRPr/>
            </a:pP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satellite </a:t>
            </a: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T-Re reveals aerosol impacts on intensity of tropical cyclones.</a:t>
            </a:r>
            <a:endParaRPr lang="en-US" sz="3600" dirty="0">
              <a:solidFill>
                <a:srgbClr val="1C1C1C"/>
              </a:solidFill>
              <a:effectLst>
                <a:outerShdw blurRad="38100" dist="38100" dir="2700000" algn="tl">
                  <a:srgbClr val="000000"/>
                </a:outerShdw>
              </a:effectLst>
              <a:latin typeface="Comic Sans MS" pitchFamily="66" charset="0"/>
              <a:cs typeface="Arial" pitchFamily="34" charset="0"/>
            </a:endParaRPr>
          </a:p>
        </p:txBody>
      </p:sp>
      <p:sp>
        <p:nvSpPr>
          <p:cNvPr id="3" name="Text Box 37"/>
          <p:cNvSpPr txBox="1">
            <a:spLocks noChangeArrowheads="1"/>
          </p:cNvSpPr>
          <p:nvPr/>
        </p:nvSpPr>
        <p:spPr bwMode="auto">
          <a:xfrm>
            <a:off x="0" y="188913"/>
            <a:ext cx="9144000" cy="701675"/>
          </a:xfrm>
          <a:prstGeom prst="rect">
            <a:avLst/>
          </a:prstGeom>
          <a:noFill/>
          <a:ln w="9525">
            <a:noFill/>
            <a:miter lim="800000"/>
            <a:headEnd/>
            <a:tailEnd/>
          </a:ln>
          <a:effectLst/>
        </p:spPr>
        <p:txBody>
          <a:bodyPr>
            <a:spAutoFit/>
          </a:bodyPr>
          <a:lstStyle/>
          <a:p>
            <a:pPr algn="ctr" rtl="0">
              <a:spcBef>
                <a:spcPct val="50000"/>
              </a:spcBef>
              <a:defRPr/>
            </a:pPr>
            <a:r>
              <a:rPr lang="en-US" sz="4000" b="1" dirty="0" smtClean="0">
                <a:solidFill>
                  <a:srgbClr val="960000"/>
                </a:solidFill>
                <a:effectLst>
                  <a:outerShdw blurRad="38100" dist="38100" dir="2700000" algn="tl">
                    <a:srgbClr val="000000"/>
                  </a:outerShdw>
                </a:effectLst>
                <a:latin typeface="Comic Sans MS" pitchFamily="66" charset="0"/>
                <a:cs typeface="Arial" pitchFamily="34" charset="0"/>
              </a:rPr>
              <a:t>Outline</a:t>
            </a:r>
            <a:endParaRPr lang="en-US" sz="4000" b="1" dirty="0">
              <a:solidFill>
                <a:srgbClr val="960000"/>
              </a:solidFill>
              <a:effectLst>
                <a:outerShdw blurRad="38100" dist="38100" dir="2700000" algn="tl">
                  <a:srgbClr val="000000"/>
                </a:outerShdw>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447087" cy="5632311"/>
          </a:xfrm>
          <a:prstGeom prst="rect">
            <a:avLst/>
          </a:prstGeom>
          <a:noFill/>
        </p:spPr>
        <p:txBody>
          <a:bodyPr wrap="square">
            <a:spAutoFit/>
          </a:bodyPr>
          <a:lstStyle/>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 can retrieved T-Re reveal cloud properties</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cloud invigoration and electrification.</a:t>
            </a:r>
          </a:p>
          <a:p>
            <a:pPr marL="342900" indent="-342900" algn="just" rtl="0">
              <a:buFont typeface="Arial" pitchFamily="34" charset="0"/>
              <a:buChar char="•"/>
              <a:defRPr/>
            </a:pPr>
            <a:r>
              <a:rPr lang="en-US" sz="3600" dirty="0" smtClean="0">
                <a:effectLst>
                  <a:outerShdw blurRad="38100" dist="38100" dir="2700000" algn="tl">
                    <a:srgbClr val="000000"/>
                  </a:outerShdw>
                </a:effectLst>
                <a:latin typeface="Comic Sans MS" pitchFamily="66" charset="0"/>
                <a:cs typeface="Arial" pitchFamily="34" charset="0"/>
              </a:rPr>
              <a:t>Aerosol-induced severe storms</a:t>
            </a:r>
            <a:endParaRPr lang="en-US" sz="3600" dirty="0" smtClean="0">
              <a:effectLst>
                <a:outerShdw blurRad="38100" dist="38100" dir="2700000" algn="tl">
                  <a:srgbClr val="000000"/>
                </a:outerShdw>
              </a:effectLst>
              <a:latin typeface="Comic Sans MS" pitchFamily="66" charset="0"/>
              <a:cs typeface="Arial" pitchFamily="34" charset="0"/>
            </a:endParaRP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 can the retrieved T-Re be </a:t>
            </a:r>
            <a:r>
              <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indicative of the storm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severity?</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satellite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T-Re reveals aerosol impacts on intensity of tropical cyclones.</a:t>
            </a:r>
            <a:endPar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p:txBody>
      </p:sp>
      <p:sp>
        <p:nvSpPr>
          <p:cNvPr id="3" name="Text Box 37"/>
          <p:cNvSpPr txBox="1">
            <a:spLocks noChangeArrowheads="1"/>
          </p:cNvSpPr>
          <p:nvPr/>
        </p:nvSpPr>
        <p:spPr bwMode="auto">
          <a:xfrm>
            <a:off x="0" y="188913"/>
            <a:ext cx="9144000" cy="701675"/>
          </a:xfrm>
          <a:prstGeom prst="rect">
            <a:avLst/>
          </a:prstGeom>
          <a:noFill/>
          <a:ln w="9525">
            <a:noFill/>
            <a:miter lim="800000"/>
            <a:headEnd/>
            <a:tailEnd/>
          </a:ln>
          <a:effectLst/>
        </p:spPr>
        <p:txBody>
          <a:bodyPr>
            <a:spAutoFit/>
          </a:bodyPr>
          <a:lstStyle/>
          <a:p>
            <a:pPr algn="ctr" rtl="0">
              <a:spcBef>
                <a:spcPct val="50000"/>
              </a:spcBef>
              <a:defRPr/>
            </a:pPr>
            <a:r>
              <a:rPr lang="en-US" sz="4000" b="1" dirty="0" smtClean="0">
                <a:solidFill>
                  <a:srgbClr val="960000"/>
                </a:solidFill>
                <a:effectLst>
                  <a:outerShdw blurRad="38100" dist="38100" dir="2700000" algn="tl">
                    <a:srgbClr val="000000"/>
                  </a:outerShdw>
                </a:effectLst>
                <a:latin typeface="Comic Sans MS" pitchFamily="66" charset="0"/>
                <a:cs typeface="Arial" pitchFamily="34" charset="0"/>
              </a:rPr>
              <a:t>Outline</a:t>
            </a:r>
            <a:endParaRPr lang="en-US" sz="4000" b="1" dirty="0">
              <a:solidFill>
                <a:srgbClr val="960000"/>
              </a:solidFill>
              <a:effectLst>
                <a:outerShdw blurRad="38100" dist="38100" dir="2700000" algn="tl">
                  <a:srgbClr val="000000"/>
                </a:outerShdw>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76200" y="0"/>
            <a:ext cx="8837612" cy="523220"/>
          </a:xfrm>
          <a:prstGeom prst="rect">
            <a:avLst/>
          </a:prstGeom>
          <a:noFill/>
          <a:ln w="9525">
            <a:noFill/>
            <a:miter lim="800000"/>
            <a:headEnd/>
            <a:tailEnd/>
          </a:ln>
        </p:spPr>
        <p:txBody>
          <a:bodyPr wrap="none">
            <a:spAutoFit/>
          </a:bodyPr>
          <a:lstStyle/>
          <a:p>
            <a:pPr algn="l" rtl="0"/>
            <a:r>
              <a:rPr lang="en-US" sz="2800" dirty="0">
                <a:latin typeface="Arial" pitchFamily="34" charset="0"/>
                <a:cs typeface="Arial" pitchFamily="34" charset="0"/>
              </a:rPr>
              <a:t>Conceptual model for aerosol </a:t>
            </a:r>
            <a:r>
              <a:rPr lang="en-US" sz="2800" dirty="0" smtClean="0">
                <a:latin typeface="Arial" pitchFamily="34" charset="0"/>
                <a:cs typeface="Arial" pitchFamily="34" charset="0"/>
              </a:rPr>
              <a:t>effects on hydrometeors</a:t>
            </a:r>
            <a:endParaRPr lang="en-US" sz="2800" dirty="0">
              <a:latin typeface="Arial" pitchFamily="34" charset="0"/>
              <a:cs typeface="Arial" pitchFamily="34" charset="0"/>
            </a:endParaRPr>
          </a:p>
        </p:txBody>
      </p:sp>
      <p:sp>
        <p:nvSpPr>
          <p:cNvPr id="9220" name="Text Box 4"/>
          <p:cNvSpPr txBox="1">
            <a:spLocks noChangeArrowheads="1"/>
          </p:cNvSpPr>
          <p:nvPr/>
        </p:nvSpPr>
        <p:spPr bwMode="auto">
          <a:xfrm>
            <a:off x="125413" y="1676400"/>
            <a:ext cx="763587" cy="366713"/>
          </a:xfrm>
          <a:prstGeom prst="rect">
            <a:avLst/>
          </a:prstGeom>
          <a:noFill/>
          <a:ln w="9525">
            <a:noFill/>
            <a:miter lim="800000"/>
            <a:headEnd/>
            <a:tailEnd/>
          </a:ln>
        </p:spPr>
        <p:txBody>
          <a:bodyPr wrap="none">
            <a:spAutoFit/>
          </a:bodyPr>
          <a:lstStyle/>
          <a:p>
            <a:pPr algn="l" rtl="0"/>
            <a:r>
              <a:rPr lang="en-US" sz="1800">
                <a:latin typeface="Arial" charset="0"/>
              </a:rPr>
              <a:t>-40ºC</a:t>
            </a:r>
          </a:p>
        </p:txBody>
      </p:sp>
      <p:sp>
        <p:nvSpPr>
          <p:cNvPr id="9221" name="Text Box 5"/>
          <p:cNvSpPr txBox="1">
            <a:spLocks noChangeArrowheads="1"/>
          </p:cNvSpPr>
          <p:nvPr/>
        </p:nvSpPr>
        <p:spPr bwMode="auto">
          <a:xfrm>
            <a:off x="125413" y="3367088"/>
            <a:ext cx="560387" cy="366712"/>
          </a:xfrm>
          <a:prstGeom prst="rect">
            <a:avLst/>
          </a:prstGeom>
          <a:noFill/>
          <a:ln w="9525">
            <a:noFill/>
            <a:miter lim="800000"/>
            <a:headEnd/>
            <a:tailEnd/>
          </a:ln>
        </p:spPr>
        <p:txBody>
          <a:bodyPr wrap="none">
            <a:spAutoFit/>
          </a:bodyPr>
          <a:lstStyle/>
          <a:p>
            <a:pPr algn="l" rtl="0"/>
            <a:r>
              <a:rPr lang="en-US" sz="1800">
                <a:latin typeface="Arial" charset="0"/>
              </a:rPr>
              <a:t>0ºC</a:t>
            </a:r>
          </a:p>
        </p:txBody>
      </p:sp>
      <p:sp>
        <p:nvSpPr>
          <p:cNvPr id="1334278" name="Freeform 6"/>
          <p:cNvSpPr>
            <a:spLocks/>
          </p:cNvSpPr>
          <p:nvPr/>
        </p:nvSpPr>
        <p:spPr bwMode="auto">
          <a:xfrm>
            <a:off x="1524000" y="914400"/>
            <a:ext cx="4648200" cy="3810000"/>
          </a:xfrm>
          <a:custGeom>
            <a:avLst/>
            <a:gdLst/>
            <a:ahLst/>
            <a:cxnLst>
              <a:cxn ang="0">
                <a:pos x="224" y="1779"/>
              </a:cxn>
              <a:cxn ang="0">
                <a:pos x="1456" y="1755"/>
              </a:cxn>
              <a:cxn ang="0">
                <a:pos x="1448" y="1643"/>
              </a:cxn>
              <a:cxn ang="0">
                <a:pos x="1432" y="1595"/>
              </a:cxn>
              <a:cxn ang="0">
                <a:pos x="1384" y="1563"/>
              </a:cxn>
              <a:cxn ang="0">
                <a:pos x="1448" y="1507"/>
              </a:cxn>
              <a:cxn ang="0">
                <a:pos x="1424" y="1307"/>
              </a:cxn>
              <a:cxn ang="0">
                <a:pos x="1488" y="1243"/>
              </a:cxn>
              <a:cxn ang="0">
                <a:pos x="1440" y="1099"/>
              </a:cxn>
              <a:cxn ang="0">
                <a:pos x="1408" y="1051"/>
              </a:cxn>
              <a:cxn ang="0">
                <a:pos x="1392" y="1027"/>
              </a:cxn>
              <a:cxn ang="0">
                <a:pos x="1464" y="979"/>
              </a:cxn>
              <a:cxn ang="0">
                <a:pos x="1464" y="819"/>
              </a:cxn>
              <a:cxn ang="0">
                <a:pos x="1448" y="795"/>
              </a:cxn>
              <a:cxn ang="0">
                <a:pos x="1432" y="747"/>
              </a:cxn>
              <a:cxn ang="0">
                <a:pos x="1432" y="643"/>
              </a:cxn>
              <a:cxn ang="0">
                <a:pos x="1416" y="595"/>
              </a:cxn>
              <a:cxn ang="0">
                <a:pos x="1456" y="507"/>
              </a:cxn>
              <a:cxn ang="0">
                <a:pos x="1496" y="475"/>
              </a:cxn>
              <a:cxn ang="0">
                <a:pos x="1504" y="451"/>
              </a:cxn>
              <a:cxn ang="0">
                <a:pos x="1576" y="419"/>
              </a:cxn>
              <a:cxn ang="0">
                <a:pos x="1976" y="411"/>
              </a:cxn>
              <a:cxn ang="0">
                <a:pos x="2168" y="363"/>
              </a:cxn>
              <a:cxn ang="0">
                <a:pos x="2184" y="307"/>
              </a:cxn>
              <a:cxn ang="0">
                <a:pos x="2264" y="283"/>
              </a:cxn>
              <a:cxn ang="0">
                <a:pos x="2712" y="139"/>
              </a:cxn>
              <a:cxn ang="0">
                <a:pos x="2560" y="91"/>
              </a:cxn>
              <a:cxn ang="0">
                <a:pos x="1984" y="83"/>
              </a:cxn>
              <a:cxn ang="0">
                <a:pos x="1280" y="3"/>
              </a:cxn>
              <a:cxn ang="0">
                <a:pos x="568" y="11"/>
              </a:cxn>
              <a:cxn ang="0">
                <a:pos x="560" y="35"/>
              </a:cxn>
              <a:cxn ang="0">
                <a:pos x="488" y="75"/>
              </a:cxn>
              <a:cxn ang="0">
                <a:pos x="472" y="115"/>
              </a:cxn>
              <a:cxn ang="0">
                <a:pos x="464" y="203"/>
              </a:cxn>
              <a:cxn ang="0">
                <a:pos x="368" y="211"/>
              </a:cxn>
              <a:cxn ang="0">
                <a:pos x="272" y="315"/>
              </a:cxn>
              <a:cxn ang="0">
                <a:pos x="224" y="547"/>
              </a:cxn>
              <a:cxn ang="0">
                <a:pos x="152" y="635"/>
              </a:cxn>
              <a:cxn ang="0">
                <a:pos x="160" y="739"/>
              </a:cxn>
              <a:cxn ang="0">
                <a:pos x="184" y="755"/>
              </a:cxn>
              <a:cxn ang="0">
                <a:pos x="208" y="803"/>
              </a:cxn>
              <a:cxn ang="0">
                <a:pos x="152" y="859"/>
              </a:cxn>
              <a:cxn ang="0">
                <a:pos x="144" y="1035"/>
              </a:cxn>
              <a:cxn ang="0">
                <a:pos x="56" y="1155"/>
              </a:cxn>
              <a:cxn ang="0">
                <a:pos x="128" y="1275"/>
              </a:cxn>
              <a:cxn ang="0">
                <a:pos x="40" y="1443"/>
              </a:cxn>
              <a:cxn ang="0">
                <a:pos x="40" y="1563"/>
              </a:cxn>
              <a:cxn ang="0">
                <a:pos x="48" y="1707"/>
              </a:cxn>
              <a:cxn ang="0">
                <a:pos x="72" y="1715"/>
              </a:cxn>
              <a:cxn ang="0">
                <a:pos x="56" y="1739"/>
              </a:cxn>
              <a:cxn ang="0">
                <a:pos x="64" y="1803"/>
              </a:cxn>
              <a:cxn ang="0">
                <a:pos x="120" y="1811"/>
              </a:cxn>
              <a:cxn ang="0">
                <a:pos x="216" y="1803"/>
              </a:cxn>
              <a:cxn ang="0">
                <a:pos x="224" y="1779"/>
              </a:cxn>
            </a:cxnLst>
            <a:rect l="0" t="0" r="r" b="b"/>
            <a:pathLst>
              <a:path w="2712" h="1945">
                <a:moveTo>
                  <a:pt x="224" y="1779"/>
                </a:moveTo>
                <a:cubicBezTo>
                  <a:pt x="572" y="1791"/>
                  <a:pt x="1329" y="1945"/>
                  <a:pt x="1456" y="1755"/>
                </a:cubicBezTo>
                <a:cubicBezTo>
                  <a:pt x="1453" y="1718"/>
                  <a:pt x="1454" y="1680"/>
                  <a:pt x="1448" y="1643"/>
                </a:cubicBezTo>
                <a:cubicBezTo>
                  <a:pt x="1445" y="1626"/>
                  <a:pt x="1446" y="1604"/>
                  <a:pt x="1432" y="1595"/>
                </a:cubicBezTo>
                <a:cubicBezTo>
                  <a:pt x="1416" y="1584"/>
                  <a:pt x="1384" y="1563"/>
                  <a:pt x="1384" y="1563"/>
                </a:cubicBezTo>
                <a:cubicBezTo>
                  <a:pt x="1413" y="1544"/>
                  <a:pt x="1437" y="1541"/>
                  <a:pt x="1448" y="1507"/>
                </a:cubicBezTo>
                <a:cubicBezTo>
                  <a:pt x="1456" y="1442"/>
                  <a:pt x="1489" y="1350"/>
                  <a:pt x="1424" y="1307"/>
                </a:cubicBezTo>
                <a:cubicBezTo>
                  <a:pt x="1447" y="1284"/>
                  <a:pt x="1461" y="1261"/>
                  <a:pt x="1488" y="1243"/>
                </a:cubicBezTo>
                <a:cubicBezTo>
                  <a:pt x="1479" y="1165"/>
                  <a:pt x="1481" y="1161"/>
                  <a:pt x="1440" y="1099"/>
                </a:cubicBezTo>
                <a:cubicBezTo>
                  <a:pt x="1429" y="1083"/>
                  <a:pt x="1419" y="1067"/>
                  <a:pt x="1408" y="1051"/>
                </a:cubicBezTo>
                <a:cubicBezTo>
                  <a:pt x="1403" y="1043"/>
                  <a:pt x="1392" y="1027"/>
                  <a:pt x="1392" y="1027"/>
                </a:cubicBezTo>
                <a:cubicBezTo>
                  <a:pt x="1418" y="1010"/>
                  <a:pt x="1434" y="989"/>
                  <a:pt x="1464" y="979"/>
                </a:cubicBezTo>
                <a:cubicBezTo>
                  <a:pt x="1481" y="928"/>
                  <a:pt x="1489" y="870"/>
                  <a:pt x="1464" y="819"/>
                </a:cubicBezTo>
                <a:cubicBezTo>
                  <a:pt x="1460" y="810"/>
                  <a:pt x="1452" y="804"/>
                  <a:pt x="1448" y="795"/>
                </a:cubicBezTo>
                <a:cubicBezTo>
                  <a:pt x="1441" y="780"/>
                  <a:pt x="1432" y="747"/>
                  <a:pt x="1432" y="747"/>
                </a:cubicBezTo>
                <a:cubicBezTo>
                  <a:pt x="1441" y="694"/>
                  <a:pt x="1445" y="699"/>
                  <a:pt x="1432" y="643"/>
                </a:cubicBezTo>
                <a:cubicBezTo>
                  <a:pt x="1428" y="627"/>
                  <a:pt x="1416" y="595"/>
                  <a:pt x="1416" y="595"/>
                </a:cubicBezTo>
                <a:cubicBezTo>
                  <a:pt x="1480" y="553"/>
                  <a:pt x="1467" y="582"/>
                  <a:pt x="1456" y="507"/>
                </a:cubicBezTo>
                <a:cubicBezTo>
                  <a:pt x="1475" y="449"/>
                  <a:pt x="1446" y="515"/>
                  <a:pt x="1496" y="475"/>
                </a:cubicBezTo>
                <a:cubicBezTo>
                  <a:pt x="1503" y="470"/>
                  <a:pt x="1498" y="457"/>
                  <a:pt x="1504" y="451"/>
                </a:cubicBezTo>
                <a:cubicBezTo>
                  <a:pt x="1513" y="442"/>
                  <a:pt x="1562" y="420"/>
                  <a:pt x="1576" y="419"/>
                </a:cubicBezTo>
                <a:cubicBezTo>
                  <a:pt x="1709" y="414"/>
                  <a:pt x="1843" y="414"/>
                  <a:pt x="1976" y="411"/>
                </a:cubicBezTo>
                <a:cubicBezTo>
                  <a:pt x="2039" y="393"/>
                  <a:pt x="2106" y="384"/>
                  <a:pt x="2168" y="363"/>
                </a:cubicBezTo>
                <a:cubicBezTo>
                  <a:pt x="2173" y="344"/>
                  <a:pt x="2171" y="322"/>
                  <a:pt x="2184" y="307"/>
                </a:cubicBezTo>
                <a:cubicBezTo>
                  <a:pt x="2190" y="301"/>
                  <a:pt x="2250" y="286"/>
                  <a:pt x="2264" y="283"/>
                </a:cubicBezTo>
                <a:cubicBezTo>
                  <a:pt x="2396" y="195"/>
                  <a:pt x="2566" y="197"/>
                  <a:pt x="2712" y="139"/>
                </a:cubicBezTo>
                <a:cubicBezTo>
                  <a:pt x="2649" y="118"/>
                  <a:pt x="2636" y="101"/>
                  <a:pt x="2560" y="91"/>
                </a:cubicBezTo>
                <a:cubicBezTo>
                  <a:pt x="2374" y="38"/>
                  <a:pt x="2175" y="74"/>
                  <a:pt x="1984" y="83"/>
                </a:cubicBezTo>
                <a:cubicBezTo>
                  <a:pt x="1746" y="73"/>
                  <a:pt x="1521" y="13"/>
                  <a:pt x="1280" y="3"/>
                </a:cubicBezTo>
                <a:cubicBezTo>
                  <a:pt x="1043" y="6"/>
                  <a:pt x="805" y="0"/>
                  <a:pt x="568" y="11"/>
                </a:cubicBezTo>
                <a:cubicBezTo>
                  <a:pt x="560" y="11"/>
                  <a:pt x="566" y="29"/>
                  <a:pt x="560" y="35"/>
                </a:cubicBezTo>
                <a:cubicBezTo>
                  <a:pt x="541" y="54"/>
                  <a:pt x="488" y="75"/>
                  <a:pt x="488" y="75"/>
                </a:cubicBezTo>
                <a:cubicBezTo>
                  <a:pt x="483" y="88"/>
                  <a:pt x="475" y="101"/>
                  <a:pt x="472" y="115"/>
                </a:cubicBezTo>
                <a:cubicBezTo>
                  <a:pt x="467" y="144"/>
                  <a:pt x="486" y="183"/>
                  <a:pt x="464" y="203"/>
                </a:cubicBezTo>
                <a:cubicBezTo>
                  <a:pt x="440" y="225"/>
                  <a:pt x="400" y="208"/>
                  <a:pt x="368" y="211"/>
                </a:cubicBezTo>
                <a:cubicBezTo>
                  <a:pt x="305" y="232"/>
                  <a:pt x="308" y="267"/>
                  <a:pt x="272" y="315"/>
                </a:cubicBezTo>
                <a:cubicBezTo>
                  <a:pt x="251" y="399"/>
                  <a:pt x="323" y="522"/>
                  <a:pt x="224" y="547"/>
                </a:cubicBezTo>
                <a:cubicBezTo>
                  <a:pt x="196" y="575"/>
                  <a:pt x="174" y="602"/>
                  <a:pt x="152" y="635"/>
                </a:cubicBezTo>
                <a:cubicBezTo>
                  <a:pt x="155" y="670"/>
                  <a:pt x="151" y="705"/>
                  <a:pt x="160" y="739"/>
                </a:cubicBezTo>
                <a:cubicBezTo>
                  <a:pt x="162" y="748"/>
                  <a:pt x="178" y="747"/>
                  <a:pt x="184" y="755"/>
                </a:cubicBezTo>
                <a:cubicBezTo>
                  <a:pt x="195" y="769"/>
                  <a:pt x="198" y="788"/>
                  <a:pt x="208" y="803"/>
                </a:cubicBezTo>
                <a:cubicBezTo>
                  <a:pt x="176" y="814"/>
                  <a:pt x="163" y="827"/>
                  <a:pt x="152" y="859"/>
                </a:cubicBezTo>
                <a:cubicBezTo>
                  <a:pt x="149" y="918"/>
                  <a:pt x="154" y="977"/>
                  <a:pt x="144" y="1035"/>
                </a:cubicBezTo>
                <a:cubicBezTo>
                  <a:pt x="140" y="1059"/>
                  <a:pt x="79" y="1132"/>
                  <a:pt x="56" y="1155"/>
                </a:cubicBezTo>
                <a:cubicBezTo>
                  <a:pt x="34" y="1222"/>
                  <a:pt x="71" y="1256"/>
                  <a:pt x="128" y="1275"/>
                </a:cubicBezTo>
                <a:cubicBezTo>
                  <a:pt x="111" y="1326"/>
                  <a:pt x="71" y="1397"/>
                  <a:pt x="40" y="1443"/>
                </a:cubicBezTo>
                <a:cubicBezTo>
                  <a:pt x="26" y="1500"/>
                  <a:pt x="0" y="1503"/>
                  <a:pt x="40" y="1563"/>
                </a:cubicBezTo>
                <a:cubicBezTo>
                  <a:pt x="43" y="1611"/>
                  <a:pt x="38" y="1660"/>
                  <a:pt x="48" y="1707"/>
                </a:cubicBezTo>
                <a:cubicBezTo>
                  <a:pt x="50" y="1715"/>
                  <a:pt x="70" y="1707"/>
                  <a:pt x="72" y="1715"/>
                </a:cubicBezTo>
                <a:cubicBezTo>
                  <a:pt x="74" y="1724"/>
                  <a:pt x="61" y="1731"/>
                  <a:pt x="56" y="1739"/>
                </a:cubicBezTo>
                <a:cubicBezTo>
                  <a:pt x="59" y="1760"/>
                  <a:pt x="50" y="1787"/>
                  <a:pt x="64" y="1803"/>
                </a:cubicBezTo>
                <a:cubicBezTo>
                  <a:pt x="77" y="1817"/>
                  <a:pt x="101" y="1811"/>
                  <a:pt x="120" y="1811"/>
                </a:cubicBezTo>
                <a:cubicBezTo>
                  <a:pt x="152" y="1811"/>
                  <a:pt x="184" y="1806"/>
                  <a:pt x="216" y="1803"/>
                </a:cubicBezTo>
                <a:cubicBezTo>
                  <a:pt x="247" y="1793"/>
                  <a:pt x="246" y="1801"/>
                  <a:pt x="224" y="1779"/>
                </a:cubicBezTo>
                <a:close/>
              </a:path>
            </a:pathLst>
          </a:custGeom>
          <a:solidFill>
            <a:schemeClr val="bg1">
              <a:lumMod val="65000"/>
            </a:schemeClr>
          </a:solidFill>
          <a:ln w="9525">
            <a:solidFill>
              <a:schemeClr val="tx1"/>
            </a:solidFill>
            <a:round/>
            <a:headEnd/>
            <a:tailEnd/>
          </a:ln>
          <a:effectLst/>
        </p:spPr>
        <p:txBody>
          <a:bodyPr/>
          <a:lstStyle/>
          <a:p>
            <a:pPr>
              <a:defRPr/>
            </a:pPr>
            <a:endParaRPr lang="en-US"/>
          </a:p>
        </p:txBody>
      </p:sp>
      <p:sp>
        <p:nvSpPr>
          <p:cNvPr id="9223" name="Text Box 7"/>
          <p:cNvSpPr txBox="1">
            <a:spLocks noChangeArrowheads="1"/>
          </p:cNvSpPr>
          <p:nvPr/>
        </p:nvSpPr>
        <p:spPr bwMode="auto">
          <a:xfrm>
            <a:off x="152400" y="4205288"/>
            <a:ext cx="687388" cy="366712"/>
          </a:xfrm>
          <a:prstGeom prst="rect">
            <a:avLst/>
          </a:prstGeom>
          <a:noFill/>
          <a:ln w="9525">
            <a:noFill/>
            <a:miter lim="800000"/>
            <a:headEnd/>
            <a:tailEnd/>
          </a:ln>
        </p:spPr>
        <p:txBody>
          <a:bodyPr wrap="none">
            <a:spAutoFit/>
          </a:bodyPr>
          <a:lstStyle/>
          <a:p>
            <a:pPr algn="l" rtl="0"/>
            <a:r>
              <a:rPr lang="en-US" sz="1800">
                <a:latin typeface="Arial" charset="0"/>
              </a:rPr>
              <a:t>10ºC</a:t>
            </a:r>
          </a:p>
        </p:txBody>
      </p:sp>
      <p:sp>
        <p:nvSpPr>
          <p:cNvPr id="1334280" name="Freeform 8"/>
          <p:cNvSpPr>
            <a:spLocks/>
          </p:cNvSpPr>
          <p:nvPr/>
        </p:nvSpPr>
        <p:spPr bwMode="auto">
          <a:xfrm>
            <a:off x="5029200" y="914400"/>
            <a:ext cx="5943600" cy="4953000"/>
          </a:xfrm>
          <a:custGeom>
            <a:avLst/>
            <a:gdLst/>
            <a:ahLst/>
            <a:cxnLst>
              <a:cxn ang="0">
                <a:pos x="224" y="1779"/>
              </a:cxn>
              <a:cxn ang="0">
                <a:pos x="1456" y="1755"/>
              </a:cxn>
              <a:cxn ang="0">
                <a:pos x="1448" y="1643"/>
              </a:cxn>
              <a:cxn ang="0">
                <a:pos x="1432" y="1595"/>
              </a:cxn>
              <a:cxn ang="0">
                <a:pos x="1384" y="1563"/>
              </a:cxn>
              <a:cxn ang="0">
                <a:pos x="1448" y="1507"/>
              </a:cxn>
              <a:cxn ang="0">
                <a:pos x="1424" y="1307"/>
              </a:cxn>
              <a:cxn ang="0">
                <a:pos x="1488" y="1243"/>
              </a:cxn>
              <a:cxn ang="0">
                <a:pos x="1440" y="1099"/>
              </a:cxn>
              <a:cxn ang="0">
                <a:pos x="1408" y="1051"/>
              </a:cxn>
              <a:cxn ang="0">
                <a:pos x="1392" y="1027"/>
              </a:cxn>
              <a:cxn ang="0">
                <a:pos x="1464" y="979"/>
              </a:cxn>
              <a:cxn ang="0">
                <a:pos x="1464" y="819"/>
              </a:cxn>
              <a:cxn ang="0">
                <a:pos x="1448" y="795"/>
              </a:cxn>
              <a:cxn ang="0">
                <a:pos x="1432" y="747"/>
              </a:cxn>
              <a:cxn ang="0">
                <a:pos x="1432" y="643"/>
              </a:cxn>
              <a:cxn ang="0">
                <a:pos x="1416" y="595"/>
              </a:cxn>
              <a:cxn ang="0">
                <a:pos x="1456" y="507"/>
              </a:cxn>
              <a:cxn ang="0">
                <a:pos x="1496" y="475"/>
              </a:cxn>
              <a:cxn ang="0">
                <a:pos x="1504" y="451"/>
              </a:cxn>
              <a:cxn ang="0">
                <a:pos x="1576" y="419"/>
              </a:cxn>
              <a:cxn ang="0">
                <a:pos x="1976" y="411"/>
              </a:cxn>
              <a:cxn ang="0">
                <a:pos x="2168" y="363"/>
              </a:cxn>
              <a:cxn ang="0">
                <a:pos x="2184" y="307"/>
              </a:cxn>
              <a:cxn ang="0">
                <a:pos x="2264" y="283"/>
              </a:cxn>
              <a:cxn ang="0">
                <a:pos x="2712" y="139"/>
              </a:cxn>
              <a:cxn ang="0">
                <a:pos x="2560" y="91"/>
              </a:cxn>
              <a:cxn ang="0">
                <a:pos x="1984" y="83"/>
              </a:cxn>
              <a:cxn ang="0">
                <a:pos x="1280" y="3"/>
              </a:cxn>
              <a:cxn ang="0">
                <a:pos x="568" y="11"/>
              </a:cxn>
              <a:cxn ang="0">
                <a:pos x="560" y="35"/>
              </a:cxn>
              <a:cxn ang="0">
                <a:pos x="488" y="75"/>
              </a:cxn>
              <a:cxn ang="0">
                <a:pos x="472" y="115"/>
              </a:cxn>
              <a:cxn ang="0">
                <a:pos x="464" y="203"/>
              </a:cxn>
              <a:cxn ang="0">
                <a:pos x="368" y="211"/>
              </a:cxn>
              <a:cxn ang="0">
                <a:pos x="272" y="315"/>
              </a:cxn>
              <a:cxn ang="0">
                <a:pos x="224" y="547"/>
              </a:cxn>
              <a:cxn ang="0">
                <a:pos x="152" y="635"/>
              </a:cxn>
              <a:cxn ang="0">
                <a:pos x="160" y="739"/>
              </a:cxn>
              <a:cxn ang="0">
                <a:pos x="184" y="755"/>
              </a:cxn>
              <a:cxn ang="0">
                <a:pos x="208" y="803"/>
              </a:cxn>
              <a:cxn ang="0">
                <a:pos x="152" y="859"/>
              </a:cxn>
              <a:cxn ang="0">
                <a:pos x="144" y="1035"/>
              </a:cxn>
              <a:cxn ang="0">
                <a:pos x="56" y="1155"/>
              </a:cxn>
              <a:cxn ang="0">
                <a:pos x="128" y="1275"/>
              </a:cxn>
              <a:cxn ang="0">
                <a:pos x="40" y="1443"/>
              </a:cxn>
              <a:cxn ang="0">
                <a:pos x="40" y="1563"/>
              </a:cxn>
              <a:cxn ang="0">
                <a:pos x="48" y="1707"/>
              </a:cxn>
              <a:cxn ang="0">
                <a:pos x="72" y="1715"/>
              </a:cxn>
              <a:cxn ang="0">
                <a:pos x="56" y="1739"/>
              </a:cxn>
              <a:cxn ang="0">
                <a:pos x="64" y="1803"/>
              </a:cxn>
              <a:cxn ang="0">
                <a:pos x="120" y="1811"/>
              </a:cxn>
              <a:cxn ang="0">
                <a:pos x="216" y="1803"/>
              </a:cxn>
              <a:cxn ang="0">
                <a:pos x="224" y="1779"/>
              </a:cxn>
            </a:cxnLst>
            <a:rect l="0" t="0" r="r" b="b"/>
            <a:pathLst>
              <a:path w="2712" h="1945">
                <a:moveTo>
                  <a:pt x="224" y="1779"/>
                </a:moveTo>
                <a:cubicBezTo>
                  <a:pt x="572" y="1791"/>
                  <a:pt x="1329" y="1945"/>
                  <a:pt x="1456" y="1755"/>
                </a:cubicBezTo>
                <a:cubicBezTo>
                  <a:pt x="1453" y="1718"/>
                  <a:pt x="1454" y="1680"/>
                  <a:pt x="1448" y="1643"/>
                </a:cubicBezTo>
                <a:cubicBezTo>
                  <a:pt x="1445" y="1626"/>
                  <a:pt x="1446" y="1604"/>
                  <a:pt x="1432" y="1595"/>
                </a:cubicBezTo>
                <a:cubicBezTo>
                  <a:pt x="1416" y="1584"/>
                  <a:pt x="1384" y="1563"/>
                  <a:pt x="1384" y="1563"/>
                </a:cubicBezTo>
                <a:cubicBezTo>
                  <a:pt x="1413" y="1544"/>
                  <a:pt x="1437" y="1541"/>
                  <a:pt x="1448" y="1507"/>
                </a:cubicBezTo>
                <a:cubicBezTo>
                  <a:pt x="1456" y="1442"/>
                  <a:pt x="1489" y="1350"/>
                  <a:pt x="1424" y="1307"/>
                </a:cubicBezTo>
                <a:cubicBezTo>
                  <a:pt x="1447" y="1284"/>
                  <a:pt x="1461" y="1261"/>
                  <a:pt x="1488" y="1243"/>
                </a:cubicBezTo>
                <a:cubicBezTo>
                  <a:pt x="1479" y="1165"/>
                  <a:pt x="1481" y="1161"/>
                  <a:pt x="1440" y="1099"/>
                </a:cubicBezTo>
                <a:cubicBezTo>
                  <a:pt x="1429" y="1083"/>
                  <a:pt x="1419" y="1067"/>
                  <a:pt x="1408" y="1051"/>
                </a:cubicBezTo>
                <a:cubicBezTo>
                  <a:pt x="1403" y="1043"/>
                  <a:pt x="1392" y="1027"/>
                  <a:pt x="1392" y="1027"/>
                </a:cubicBezTo>
                <a:cubicBezTo>
                  <a:pt x="1418" y="1010"/>
                  <a:pt x="1434" y="989"/>
                  <a:pt x="1464" y="979"/>
                </a:cubicBezTo>
                <a:cubicBezTo>
                  <a:pt x="1481" y="928"/>
                  <a:pt x="1489" y="870"/>
                  <a:pt x="1464" y="819"/>
                </a:cubicBezTo>
                <a:cubicBezTo>
                  <a:pt x="1460" y="810"/>
                  <a:pt x="1452" y="804"/>
                  <a:pt x="1448" y="795"/>
                </a:cubicBezTo>
                <a:cubicBezTo>
                  <a:pt x="1441" y="780"/>
                  <a:pt x="1432" y="747"/>
                  <a:pt x="1432" y="747"/>
                </a:cubicBezTo>
                <a:cubicBezTo>
                  <a:pt x="1441" y="694"/>
                  <a:pt x="1445" y="699"/>
                  <a:pt x="1432" y="643"/>
                </a:cubicBezTo>
                <a:cubicBezTo>
                  <a:pt x="1428" y="627"/>
                  <a:pt x="1416" y="595"/>
                  <a:pt x="1416" y="595"/>
                </a:cubicBezTo>
                <a:cubicBezTo>
                  <a:pt x="1480" y="553"/>
                  <a:pt x="1467" y="582"/>
                  <a:pt x="1456" y="507"/>
                </a:cubicBezTo>
                <a:cubicBezTo>
                  <a:pt x="1475" y="449"/>
                  <a:pt x="1446" y="515"/>
                  <a:pt x="1496" y="475"/>
                </a:cubicBezTo>
                <a:cubicBezTo>
                  <a:pt x="1503" y="470"/>
                  <a:pt x="1498" y="457"/>
                  <a:pt x="1504" y="451"/>
                </a:cubicBezTo>
                <a:cubicBezTo>
                  <a:pt x="1513" y="442"/>
                  <a:pt x="1562" y="420"/>
                  <a:pt x="1576" y="419"/>
                </a:cubicBezTo>
                <a:cubicBezTo>
                  <a:pt x="1709" y="414"/>
                  <a:pt x="1843" y="414"/>
                  <a:pt x="1976" y="411"/>
                </a:cubicBezTo>
                <a:cubicBezTo>
                  <a:pt x="2039" y="393"/>
                  <a:pt x="2106" y="384"/>
                  <a:pt x="2168" y="363"/>
                </a:cubicBezTo>
                <a:cubicBezTo>
                  <a:pt x="2173" y="344"/>
                  <a:pt x="2171" y="322"/>
                  <a:pt x="2184" y="307"/>
                </a:cubicBezTo>
                <a:cubicBezTo>
                  <a:pt x="2190" y="301"/>
                  <a:pt x="2250" y="286"/>
                  <a:pt x="2264" y="283"/>
                </a:cubicBezTo>
                <a:cubicBezTo>
                  <a:pt x="2396" y="195"/>
                  <a:pt x="2566" y="197"/>
                  <a:pt x="2712" y="139"/>
                </a:cubicBezTo>
                <a:cubicBezTo>
                  <a:pt x="2649" y="118"/>
                  <a:pt x="2636" y="101"/>
                  <a:pt x="2560" y="91"/>
                </a:cubicBezTo>
                <a:cubicBezTo>
                  <a:pt x="2374" y="38"/>
                  <a:pt x="2175" y="74"/>
                  <a:pt x="1984" y="83"/>
                </a:cubicBezTo>
                <a:cubicBezTo>
                  <a:pt x="1746" y="73"/>
                  <a:pt x="1521" y="13"/>
                  <a:pt x="1280" y="3"/>
                </a:cubicBezTo>
                <a:cubicBezTo>
                  <a:pt x="1043" y="6"/>
                  <a:pt x="805" y="0"/>
                  <a:pt x="568" y="11"/>
                </a:cubicBezTo>
                <a:cubicBezTo>
                  <a:pt x="560" y="11"/>
                  <a:pt x="566" y="29"/>
                  <a:pt x="560" y="35"/>
                </a:cubicBezTo>
                <a:cubicBezTo>
                  <a:pt x="541" y="54"/>
                  <a:pt x="488" y="75"/>
                  <a:pt x="488" y="75"/>
                </a:cubicBezTo>
                <a:cubicBezTo>
                  <a:pt x="483" y="88"/>
                  <a:pt x="475" y="101"/>
                  <a:pt x="472" y="115"/>
                </a:cubicBezTo>
                <a:cubicBezTo>
                  <a:pt x="467" y="144"/>
                  <a:pt x="486" y="183"/>
                  <a:pt x="464" y="203"/>
                </a:cubicBezTo>
                <a:cubicBezTo>
                  <a:pt x="440" y="225"/>
                  <a:pt x="400" y="208"/>
                  <a:pt x="368" y="211"/>
                </a:cubicBezTo>
                <a:cubicBezTo>
                  <a:pt x="305" y="232"/>
                  <a:pt x="308" y="267"/>
                  <a:pt x="272" y="315"/>
                </a:cubicBezTo>
                <a:cubicBezTo>
                  <a:pt x="251" y="399"/>
                  <a:pt x="323" y="522"/>
                  <a:pt x="224" y="547"/>
                </a:cubicBezTo>
                <a:cubicBezTo>
                  <a:pt x="196" y="575"/>
                  <a:pt x="174" y="602"/>
                  <a:pt x="152" y="635"/>
                </a:cubicBezTo>
                <a:cubicBezTo>
                  <a:pt x="155" y="670"/>
                  <a:pt x="151" y="705"/>
                  <a:pt x="160" y="739"/>
                </a:cubicBezTo>
                <a:cubicBezTo>
                  <a:pt x="162" y="748"/>
                  <a:pt x="178" y="747"/>
                  <a:pt x="184" y="755"/>
                </a:cubicBezTo>
                <a:cubicBezTo>
                  <a:pt x="195" y="769"/>
                  <a:pt x="198" y="788"/>
                  <a:pt x="208" y="803"/>
                </a:cubicBezTo>
                <a:cubicBezTo>
                  <a:pt x="176" y="814"/>
                  <a:pt x="163" y="827"/>
                  <a:pt x="152" y="859"/>
                </a:cubicBezTo>
                <a:cubicBezTo>
                  <a:pt x="149" y="918"/>
                  <a:pt x="154" y="977"/>
                  <a:pt x="144" y="1035"/>
                </a:cubicBezTo>
                <a:cubicBezTo>
                  <a:pt x="140" y="1059"/>
                  <a:pt x="79" y="1132"/>
                  <a:pt x="56" y="1155"/>
                </a:cubicBezTo>
                <a:cubicBezTo>
                  <a:pt x="34" y="1222"/>
                  <a:pt x="71" y="1256"/>
                  <a:pt x="128" y="1275"/>
                </a:cubicBezTo>
                <a:cubicBezTo>
                  <a:pt x="111" y="1326"/>
                  <a:pt x="71" y="1397"/>
                  <a:pt x="40" y="1443"/>
                </a:cubicBezTo>
                <a:cubicBezTo>
                  <a:pt x="26" y="1500"/>
                  <a:pt x="0" y="1503"/>
                  <a:pt x="40" y="1563"/>
                </a:cubicBezTo>
                <a:cubicBezTo>
                  <a:pt x="43" y="1611"/>
                  <a:pt x="38" y="1660"/>
                  <a:pt x="48" y="1707"/>
                </a:cubicBezTo>
                <a:cubicBezTo>
                  <a:pt x="50" y="1715"/>
                  <a:pt x="70" y="1707"/>
                  <a:pt x="72" y="1715"/>
                </a:cubicBezTo>
                <a:cubicBezTo>
                  <a:pt x="74" y="1724"/>
                  <a:pt x="61" y="1731"/>
                  <a:pt x="56" y="1739"/>
                </a:cubicBezTo>
                <a:cubicBezTo>
                  <a:pt x="59" y="1760"/>
                  <a:pt x="50" y="1787"/>
                  <a:pt x="64" y="1803"/>
                </a:cubicBezTo>
                <a:cubicBezTo>
                  <a:pt x="77" y="1817"/>
                  <a:pt x="101" y="1811"/>
                  <a:pt x="120" y="1811"/>
                </a:cubicBezTo>
                <a:cubicBezTo>
                  <a:pt x="152" y="1811"/>
                  <a:pt x="184" y="1806"/>
                  <a:pt x="216" y="1803"/>
                </a:cubicBezTo>
                <a:cubicBezTo>
                  <a:pt x="247" y="1793"/>
                  <a:pt x="246" y="1801"/>
                  <a:pt x="224" y="1779"/>
                </a:cubicBezTo>
                <a:close/>
              </a:path>
            </a:pathLst>
          </a:custGeom>
          <a:solidFill>
            <a:schemeClr val="bg1">
              <a:lumMod val="65000"/>
            </a:schemeClr>
          </a:solidFill>
          <a:ln w="9525">
            <a:solidFill>
              <a:schemeClr val="tx1"/>
            </a:solidFill>
            <a:round/>
            <a:headEnd/>
            <a:tailEnd/>
          </a:ln>
          <a:effectLst/>
        </p:spPr>
        <p:txBody>
          <a:bodyPr/>
          <a:lstStyle/>
          <a:p>
            <a:pPr>
              <a:defRPr/>
            </a:pPr>
            <a:endParaRPr lang="en-US"/>
          </a:p>
        </p:txBody>
      </p:sp>
      <p:sp>
        <p:nvSpPr>
          <p:cNvPr id="9225" name="Line 9"/>
          <p:cNvSpPr>
            <a:spLocks noChangeShapeType="1"/>
          </p:cNvSpPr>
          <p:nvPr/>
        </p:nvSpPr>
        <p:spPr bwMode="auto">
          <a:xfrm>
            <a:off x="762000" y="5410200"/>
            <a:ext cx="7924800" cy="0"/>
          </a:xfrm>
          <a:prstGeom prst="line">
            <a:avLst/>
          </a:prstGeom>
          <a:noFill/>
          <a:ln w="38100">
            <a:solidFill>
              <a:schemeClr val="tx1"/>
            </a:solidFill>
            <a:prstDash val="sysDot"/>
            <a:round/>
            <a:headEnd/>
            <a:tailEnd/>
          </a:ln>
        </p:spPr>
        <p:txBody>
          <a:bodyPr/>
          <a:lstStyle/>
          <a:p>
            <a:endParaRPr lang="en-US"/>
          </a:p>
        </p:txBody>
      </p:sp>
      <p:sp>
        <p:nvSpPr>
          <p:cNvPr id="9226" name="Text Box 10"/>
          <p:cNvSpPr txBox="1">
            <a:spLocks noChangeArrowheads="1"/>
          </p:cNvSpPr>
          <p:nvPr/>
        </p:nvSpPr>
        <p:spPr bwMode="auto">
          <a:xfrm>
            <a:off x="152400" y="5119688"/>
            <a:ext cx="687388" cy="366712"/>
          </a:xfrm>
          <a:prstGeom prst="rect">
            <a:avLst/>
          </a:prstGeom>
          <a:noFill/>
          <a:ln w="9525">
            <a:noFill/>
            <a:miter lim="800000"/>
            <a:headEnd/>
            <a:tailEnd/>
          </a:ln>
        </p:spPr>
        <p:txBody>
          <a:bodyPr wrap="none">
            <a:spAutoFit/>
          </a:bodyPr>
          <a:lstStyle/>
          <a:p>
            <a:pPr algn="l" rtl="0"/>
            <a:r>
              <a:rPr lang="en-US" sz="1800">
                <a:latin typeface="Arial" charset="0"/>
              </a:rPr>
              <a:t>20ºC</a:t>
            </a:r>
          </a:p>
        </p:txBody>
      </p:sp>
      <p:sp>
        <p:nvSpPr>
          <p:cNvPr id="9227" name="Line 11"/>
          <p:cNvSpPr>
            <a:spLocks noChangeShapeType="1"/>
          </p:cNvSpPr>
          <p:nvPr/>
        </p:nvSpPr>
        <p:spPr bwMode="auto">
          <a:xfrm>
            <a:off x="762000" y="4495800"/>
            <a:ext cx="7924800" cy="0"/>
          </a:xfrm>
          <a:prstGeom prst="line">
            <a:avLst/>
          </a:prstGeom>
          <a:noFill/>
          <a:ln w="38100">
            <a:solidFill>
              <a:schemeClr val="tx1"/>
            </a:solidFill>
            <a:prstDash val="sysDot"/>
            <a:round/>
            <a:headEnd/>
            <a:tailEnd/>
          </a:ln>
        </p:spPr>
        <p:txBody>
          <a:bodyPr/>
          <a:lstStyle/>
          <a:p>
            <a:endParaRPr lang="en-US"/>
          </a:p>
        </p:txBody>
      </p:sp>
      <p:sp>
        <p:nvSpPr>
          <p:cNvPr id="9228" name="Line 12"/>
          <p:cNvSpPr>
            <a:spLocks noChangeShapeType="1"/>
          </p:cNvSpPr>
          <p:nvPr/>
        </p:nvSpPr>
        <p:spPr bwMode="auto">
          <a:xfrm>
            <a:off x="762000" y="3581400"/>
            <a:ext cx="7924800" cy="0"/>
          </a:xfrm>
          <a:prstGeom prst="line">
            <a:avLst/>
          </a:prstGeom>
          <a:noFill/>
          <a:ln w="38100">
            <a:solidFill>
              <a:schemeClr val="tx1"/>
            </a:solidFill>
            <a:prstDash val="sysDot"/>
            <a:round/>
            <a:headEnd/>
            <a:tailEnd/>
          </a:ln>
        </p:spPr>
        <p:txBody>
          <a:bodyPr/>
          <a:lstStyle/>
          <a:p>
            <a:endParaRPr lang="en-US"/>
          </a:p>
        </p:txBody>
      </p:sp>
      <p:sp>
        <p:nvSpPr>
          <p:cNvPr id="9229" name="Line 13"/>
          <p:cNvSpPr>
            <a:spLocks noChangeShapeType="1"/>
          </p:cNvSpPr>
          <p:nvPr/>
        </p:nvSpPr>
        <p:spPr bwMode="auto">
          <a:xfrm>
            <a:off x="762000" y="1905000"/>
            <a:ext cx="7924800" cy="0"/>
          </a:xfrm>
          <a:prstGeom prst="line">
            <a:avLst/>
          </a:prstGeom>
          <a:noFill/>
          <a:ln w="38100">
            <a:solidFill>
              <a:schemeClr val="tx1"/>
            </a:solidFill>
            <a:prstDash val="sysDot"/>
            <a:round/>
            <a:headEnd/>
            <a:tailEnd/>
          </a:ln>
        </p:spPr>
        <p:txBody>
          <a:bodyPr/>
          <a:lstStyle/>
          <a:p>
            <a:endParaRPr lang="en-US"/>
          </a:p>
        </p:txBody>
      </p:sp>
      <p:sp>
        <p:nvSpPr>
          <p:cNvPr id="9230" name="AutoShape 14"/>
          <p:cNvSpPr>
            <a:spLocks noChangeArrowheads="1"/>
          </p:cNvSpPr>
          <p:nvPr/>
        </p:nvSpPr>
        <p:spPr bwMode="auto">
          <a:xfrm rot="10800000">
            <a:off x="7239000" y="1905000"/>
            <a:ext cx="381000" cy="3657600"/>
          </a:xfrm>
          <a:prstGeom prst="flowChartExtract">
            <a:avLst/>
          </a:prstGeom>
          <a:solidFill>
            <a:srgbClr val="3333FF"/>
          </a:solidFill>
          <a:ln w="9525">
            <a:solidFill>
              <a:schemeClr val="tx1"/>
            </a:solidFill>
            <a:miter lim="800000"/>
            <a:headEnd/>
            <a:tailEnd/>
          </a:ln>
        </p:spPr>
        <p:txBody>
          <a:bodyPr wrap="none" anchor="ctr"/>
          <a:lstStyle/>
          <a:p>
            <a:endParaRPr lang="en-US"/>
          </a:p>
        </p:txBody>
      </p:sp>
      <p:sp>
        <p:nvSpPr>
          <p:cNvPr id="9232" name="AutoShape 16"/>
          <p:cNvSpPr>
            <a:spLocks noChangeArrowheads="1"/>
          </p:cNvSpPr>
          <p:nvPr/>
        </p:nvSpPr>
        <p:spPr bwMode="auto">
          <a:xfrm rot="10800000">
            <a:off x="3429000" y="1905000"/>
            <a:ext cx="228600" cy="2590800"/>
          </a:xfrm>
          <a:prstGeom prst="flowChartExtract">
            <a:avLst/>
          </a:prstGeom>
          <a:solidFill>
            <a:srgbClr val="3333FF"/>
          </a:solidFill>
          <a:ln w="9525">
            <a:solidFill>
              <a:schemeClr val="tx1"/>
            </a:solidFill>
            <a:miter lim="800000"/>
            <a:headEnd/>
            <a:tailEnd/>
          </a:ln>
        </p:spPr>
        <p:txBody>
          <a:bodyPr wrap="none" anchor="ctr"/>
          <a:lstStyle/>
          <a:p>
            <a:endParaRPr lang="en-US"/>
          </a:p>
        </p:txBody>
      </p:sp>
      <p:sp>
        <p:nvSpPr>
          <p:cNvPr id="9233" name="AutoShape 17"/>
          <p:cNvSpPr>
            <a:spLocks noChangeArrowheads="1"/>
          </p:cNvSpPr>
          <p:nvPr/>
        </p:nvSpPr>
        <p:spPr bwMode="auto">
          <a:xfrm rot="10800000">
            <a:off x="6096000" y="1905000"/>
            <a:ext cx="685800" cy="3657600"/>
          </a:xfrm>
          <a:prstGeom prst="flowChartExtract">
            <a:avLst/>
          </a:prstGeom>
          <a:solidFill>
            <a:srgbClr val="3333FF"/>
          </a:solidFill>
          <a:ln w="9525">
            <a:solidFill>
              <a:schemeClr val="tx1"/>
            </a:solidFill>
            <a:miter lim="800000"/>
            <a:headEnd/>
            <a:tailEnd/>
          </a:ln>
        </p:spPr>
        <p:txBody>
          <a:bodyPr wrap="none" anchor="ctr"/>
          <a:lstStyle/>
          <a:p>
            <a:endParaRPr lang="en-US"/>
          </a:p>
        </p:txBody>
      </p:sp>
      <p:sp>
        <p:nvSpPr>
          <p:cNvPr id="9235" name="AutoShape 19"/>
          <p:cNvSpPr>
            <a:spLocks noChangeArrowheads="1"/>
          </p:cNvSpPr>
          <p:nvPr/>
        </p:nvSpPr>
        <p:spPr bwMode="auto">
          <a:xfrm rot="10800000">
            <a:off x="2286000" y="1905000"/>
            <a:ext cx="457200" cy="2590800"/>
          </a:xfrm>
          <a:prstGeom prst="flowChartExtract">
            <a:avLst/>
          </a:prstGeom>
          <a:solidFill>
            <a:srgbClr val="3333FF"/>
          </a:solidFill>
          <a:ln w="9525">
            <a:solidFill>
              <a:schemeClr val="tx1"/>
            </a:solidFill>
            <a:miter lim="800000"/>
            <a:headEnd/>
            <a:tailEnd/>
          </a:ln>
        </p:spPr>
        <p:txBody>
          <a:bodyPr wrap="none" anchor="ctr"/>
          <a:lstStyle/>
          <a:p>
            <a:endParaRPr lang="en-US"/>
          </a:p>
        </p:txBody>
      </p:sp>
      <p:sp>
        <p:nvSpPr>
          <p:cNvPr id="9236" name="AutoShape 20"/>
          <p:cNvSpPr>
            <a:spLocks noChangeArrowheads="1"/>
          </p:cNvSpPr>
          <p:nvPr/>
        </p:nvSpPr>
        <p:spPr bwMode="auto">
          <a:xfrm rot="10800000">
            <a:off x="7270748" y="2790825"/>
            <a:ext cx="320676" cy="2781300"/>
          </a:xfrm>
          <a:prstGeom prst="flowChartExtract">
            <a:avLst/>
          </a:prstGeom>
          <a:solidFill>
            <a:srgbClr val="FF0066"/>
          </a:solidFill>
          <a:ln w="9525">
            <a:solidFill>
              <a:schemeClr val="tx1"/>
            </a:solidFill>
            <a:miter lim="800000"/>
            <a:headEnd/>
            <a:tailEnd/>
          </a:ln>
        </p:spPr>
        <p:txBody>
          <a:bodyPr wrap="none" anchor="ctr"/>
          <a:lstStyle/>
          <a:p>
            <a:endParaRPr lang="en-US"/>
          </a:p>
        </p:txBody>
      </p:sp>
      <p:sp>
        <p:nvSpPr>
          <p:cNvPr id="9237" name="AutoShape 21"/>
          <p:cNvSpPr>
            <a:spLocks noChangeArrowheads="1"/>
          </p:cNvSpPr>
          <p:nvPr/>
        </p:nvSpPr>
        <p:spPr bwMode="auto">
          <a:xfrm rot="10800000">
            <a:off x="6324600" y="4419600"/>
            <a:ext cx="228600" cy="1143000"/>
          </a:xfrm>
          <a:prstGeom prst="flowChartExtract">
            <a:avLst/>
          </a:prstGeom>
          <a:solidFill>
            <a:srgbClr val="FF0066"/>
          </a:solidFill>
          <a:ln w="9525">
            <a:solidFill>
              <a:schemeClr val="tx1"/>
            </a:solidFill>
            <a:miter lim="800000"/>
            <a:headEnd/>
            <a:tailEnd/>
          </a:ln>
        </p:spPr>
        <p:txBody>
          <a:bodyPr wrap="none" anchor="ctr"/>
          <a:lstStyle/>
          <a:p>
            <a:endParaRPr lang="en-US"/>
          </a:p>
        </p:txBody>
      </p:sp>
      <p:sp>
        <p:nvSpPr>
          <p:cNvPr id="9238" name="AutoShape 22"/>
          <p:cNvSpPr>
            <a:spLocks noChangeArrowheads="1"/>
          </p:cNvSpPr>
          <p:nvPr/>
        </p:nvSpPr>
        <p:spPr bwMode="auto">
          <a:xfrm rot="10800000">
            <a:off x="3429000" y="2133600"/>
            <a:ext cx="228600" cy="2438400"/>
          </a:xfrm>
          <a:prstGeom prst="flowChartExtract">
            <a:avLst/>
          </a:prstGeom>
          <a:solidFill>
            <a:srgbClr val="FF0066"/>
          </a:solidFill>
          <a:ln w="9525">
            <a:solidFill>
              <a:schemeClr val="tx1"/>
            </a:solidFill>
            <a:miter lim="800000"/>
            <a:headEnd/>
            <a:tailEnd/>
          </a:ln>
        </p:spPr>
        <p:txBody>
          <a:bodyPr wrap="none" anchor="ctr"/>
          <a:lstStyle/>
          <a:p>
            <a:endParaRPr lang="en-US"/>
          </a:p>
        </p:txBody>
      </p:sp>
      <p:sp>
        <p:nvSpPr>
          <p:cNvPr id="9239" name="AutoShape 23"/>
          <p:cNvSpPr>
            <a:spLocks noChangeArrowheads="1"/>
          </p:cNvSpPr>
          <p:nvPr/>
        </p:nvSpPr>
        <p:spPr bwMode="auto">
          <a:xfrm rot="10800000">
            <a:off x="2425700" y="3429000"/>
            <a:ext cx="190500" cy="1092200"/>
          </a:xfrm>
          <a:prstGeom prst="flowChartExtract">
            <a:avLst/>
          </a:prstGeom>
          <a:solidFill>
            <a:srgbClr val="FF0066"/>
          </a:solidFill>
          <a:ln w="9525">
            <a:solidFill>
              <a:schemeClr val="tx1"/>
            </a:solidFill>
            <a:miter lim="800000"/>
            <a:headEnd/>
            <a:tailEnd/>
          </a:ln>
        </p:spPr>
        <p:txBody>
          <a:bodyPr wrap="none" anchor="ctr"/>
          <a:lstStyle/>
          <a:p>
            <a:endParaRPr lang="en-US"/>
          </a:p>
        </p:txBody>
      </p:sp>
      <p:sp>
        <p:nvSpPr>
          <p:cNvPr id="9244" name="Text Box 28"/>
          <p:cNvSpPr txBox="1">
            <a:spLocks noChangeArrowheads="1"/>
          </p:cNvSpPr>
          <p:nvPr/>
        </p:nvSpPr>
        <p:spPr bwMode="auto">
          <a:xfrm>
            <a:off x="2362200" y="4616450"/>
            <a:ext cx="679450" cy="641350"/>
          </a:xfrm>
          <a:prstGeom prst="rect">
            <a:avLst/>
          </a:prstGeom>
          <a:noFill/>
          <a:ln w="9525">
            <a:noFill/>
            <a:miter lim="800000"/>
            <a:headEnd/>
            <a:tailEnd/>
          </a:ln>
        </p:spPr>
        <p:txBody>
          <a:bodyPr wrap="none">
            <a:spAutoFit/>
          </a:bodyPr>
          <a:lstStyle/>
          <a:p>
            <a:pPr algn="l" rtl="0"/>
            <a:r>
              <a:rPr lang="en-US" sz="1800">
                <a:latin typeface="Arial" charset="0"/>
              </a:rPr>
              <a:t>Low</a:t>
            </a:r>
          </a:p>
          <a:p>
            <a:pPr algn="l" rtl="0"/>
            <a:r>
              <a:rPr lang="en-US" sz="1800">
                <a:latin typeface="Arial" charset="0"/>
              </a:rPr>
              <a:t>CCN</a:t>
            </a:r>
          </a:p>
        </p:txBody>
      </p:sp>
      <p:sp>
        <p:nvSpPr>
          <p:cNvPr id="9245" name="Text Box 29"/>
          <p:cNvSpPr txBox="1">
            <a:spLocks noChangeArrowheads="1"/>
          </p:cNvSpPr>
          <p:nvPr/>
        </p:nvSpPr>
        <p:spPr bwMode="auto">
          <a:xfrm>
            <a:off x="3206750" y="4602163"/>
            <a:ext cx="679450" cy="641350"/>
          </a:xfrm>
          <a:prstGeom prst="rect">
            <a:avLst/>
          </a:prstGeom>
          <a:noFill/>
          <a:ln w="9525">
            <a:noFill/>
            <a:miter lim="800000"/>
            <a:headEnd/>
            <a:tailEnd/>
          </a:ln>
        </p:spPr>
        <p:txBody>
          <a:bodyPr wrap="none">
            <a:spAutoFit/>
          </a:bodyPr>
          <a:lstStyle/>
          <a:p>
            <a:pPr algn="l" rtl="0"/>
            <a:r>
              <a:rPr lang="en-US" sz="1800">
                <a:latin typeface="Arial" charset="0"/>
              </a:rPr>
              <a:t>High</a:t>
            </a:r>
          </a:p>
          <a:p>
            <a:pPr algn="l" rtl="0"/>
            <a:r>
              <a:rPr lang="en-US" sz="1800">
                <a:latin typeface="Arial" charset="0"/>
              </a:rPr>
              <a:t>CCN</a:t>
            </a:r>
          </a:p>
        </p:txBody>
      </p:sp>
      <p:sp>
        <p:nvSpPr>
          <p:cNvPr id="9246" name="Text Box 30"/>
          <p:cNvSpPr txBox="1">
            <a:spLocks noChangeArrowheads="1"/>
          </p:cNvSpPr>
          <p:nvPr/>
        </p:nvSpPr>
        <p:spPr bwMode="auto">
          <a:xfrm>
            <a:off x="6172200" y="5683250"/>
            <a:ext cx="679450" cy="641350"/>
          </a:xfrm>
          <a:prstGeom prst="rect">
            <a:avLst/>
          </a:prstGeom>
          <a:noFill/>
          <a:ln w="9525">
            <a:noFill/>
            <a:miter lim="800000"/>
            <a:headEnd/>
            <a:tailEnd/>
          </a:ln>
        </p:spPr>
        <p:txBody>
          <a:bodyPr wrap="none">
            <a:spAutoFit/>
          </a:bodyPr>
          <a:lstStyle/>
          <a:p>
            <a:pPr algn="l" rtl="0"/>
            <a:r>
              <a:rPr lang="en-US" sz="1800">
                <a:latin typeface="Arial" charset="0"/>
              </a:rPr>
              <a:t>Low</a:t>
            </a:r>
          </a:p>
          <a:p>
            <a:pPr algn="l" rtl="0"/>
            <a:r>
              <a:rPr lang="en-US" sz="1800">
                <a:latin typeface="Arial" charset="0"/>
              </a:rPr>
              <a:t>CCN</a:t>
            </a:r>
          </a:p>
        </p:txBody>
      </p:sp>
      <p:sp>
        <p:nvSpPr>
          <p:cNvPr id="9247" name="Text Box 31"/>
          <p:cNvSpPr txBox="1">
            <a:spLocks noChangeArrowheads="1"/>
          </p:cNvSpPr>
          <p:nvPr/>
        </p:nvSpPr>
        <p:spPr bwMode="auto">
          <a:xfrm>
            <a:off x="7016750" y="5668963"/>
            <a:ext cx="679450" cy="641350"/>
          </a:xfrm>
          <a:prstGeom prst="rect">
            <a:avLst/>
          </a:prstGeom>
          <a:noFill/>
          <a:ln w="9525">
            <a:noFill/>
            <a:miter lim="800000"/>
            <a:headEnd/>
            <a:tailEnd/>
          </a:ln>
        </p:spPr>
        <p:txBody>
          <a:bodyPr wrap="none">
            <a:spAutoFit/>
          </a:bodyPr>
          <a:lstStyle/>
          <a:p>
            <a:pPr algn="l" rtl="0"/>
            <a:r>
              <a:rPr lang="en-US" sz="1800">
                <a:latin typeface="Arial" charset="0"/>
              </a:rPr>
              <a:t>High</a:t>
            </a:r>
          </a:p>
          <a:p>
            <a:pPr algn="l" rtl="0"/>
            <a:r>
              <a:rPr lang="en-US" sz="1800">
                <a:latin typeface="Arial" charset="0"/>
              </a:rPr>
              <a:t>CCN</a:t>
            </a:r>
          </a:p>
        </p:txBody>
      </p:sp>
      <p:sp>
        <p:nvSpPr>
          <p:cNvPr id="9248" name="Text Box 32"/>
          <p:cNvSpPr txBox="1">
            <a:spLocks noChangeArrowheads="1"/>
          </p:cNvSpPr>
          <p:nvPr/>
        </p:nvSpPr>
        <p:spPr bwMode="auto">
          <a:xfrm>
            <a:off x="1422400" y="6224588"/>
            <a:ext cx="3416300" cy="366712"/>
          </a:xfrm>
          <a:prstGeom prst="rect">
            <a:avLst/>
          </a:prstGeom>
          <a:noFill/>
          <a:ln w="9525">
            <a:noFill/>
            <a:miter lim="800000"/>
            <a:headEnd/>
            <a:tailEnd/>
          </a:ln>
        </p:spPr>
        <p:txBody>
          <a:bodyPr wrap="none">
            <a:spAutoFit/>
          </a:bodyPr>
          <a:lstStyle/>
          <a:p>
            <a:pPr algn="l" rtl="0"/>
            <a:r>
              <a:rPr lang="en-US" sz="1800" dirty="0">
                <a:latin typeface="Arial" charset="0"/>
              </a:rPr>
              <a:t>Drop size &lt; warm rain threshold</a:t>
            </a:r>
          </a:p>
        </p:txBody>
      </p:sp>
      <p:sp>
        <p:nvSpPr>
          <p:cNvPr id="9249" name="AutoShape 33"/>
          <p:cNvSpPr>
            <a:spLocks noChangeArrowheads="1"/>
          </p:cNvSpPr>
          <p:nvPr/>
        </p:nvSpPr>
        <p:spPr bwMode="auto">
          <a:xfrm rot="10800000">
            <a:off x="762000" y="5638800"/>
            <a:ext cx="381000" cy="1066800"/>
          </a:xfrm>
          <a:prstGeom prst="flowChartExtract">
            <a:avLst/>
          </a:prstGeom>
          <a:solidFill>
            <a:srgbClr val="3333FF"/>
          </a:solidFill>
          <a:ln w="9525">
            <a:solidFill>
              <a:schemeClr val="tx1"/>
            </a:solidFill>
            <a:miter lim="800000"/>
            <a:headEnd/>
            <a:tailEnd/>
          </a:ln>
        </p:spPr>
        <p:txBody>
          <a:bodyPr wrap="none" anchor="ctr"/>
          <a:lstStyle/>
          <a:p>
            <a:endParaRPr lang="en-US"/>
          </a:p>
        </p:txBody>
      </p:sp>
      <p:sp>
        <p:nvSpPr>
          <p:cNvPr id="9250" name="AutoShape 34"/>
          <p:cNvSpPr>
            <a:spLocks noChangeArrowheads="1"/>
          </p:cNvSpPr>
          <p:nvPr/>
        </p:nvSpPr>
        <p:spPr bwMode="auto">
          <a:xfrm rot="10800000">
            <a:off x="838200" y="6045200"/>
            <a:ext cx="241300" cy="685800"/>
          </a:xfrm>
          <a:prstGeom prst="flowChartExtract">
            <a:avLst/>
          </a:prstGeom>
          <a:solidFill>
            <a:srgbClr val="FF0066"/>
          </a:solidFill>
          <a:ln w="9525">
            <a:solidFill>
              <a:schemeClr val="tx1"/>
            </a:solidFill>
            <a:miter lim="800000"/>
            <a:headEnd/>
            <a:tailEnd/>
          </a:ln>
        </p:spPr>
        <p:txBody>
          <a:bodyPr wrap="none" anchor="ctr"/>
          <a:lstStyle/>
          <a:p>
            <a:endParaRPr lang="en-US"/>
          </a:p>
        </p:txBody>
      </p:sp>
      <p:sp>
        <p:nvSpPr>
          <p:cNvPr id="9251" name="Text Box 35"/>
          <p:cNvSpPr txBox="1">
            <a:spLocks noChangeArrowheads="1"/>
          </p:cNvSpPr>
          <p:nvPr/>
        </p:nvSpPr>
        <p:spPr bwMode="auto">
          <a:xfrm>
            <a:off x="1384300" y="5867400"/>
            <a:ext cx="3416300" cy="366713"/>
          </a:xfrm>
          <a:prstGeom prst="rect">
            <a:avLst/>
          </a:prstGeom>
          <a:noFill/>
          <a:ln w="9525">
            <a:noFill/>
            <a:miter lim="800000"/>
            <a:headEnd/>
            <a:tailEnd/>
          </a:ln>
        </p:spPr>
        <p:txBody>
          <a:bodyPr wrap="none">
            <a:spAutoFit/>
          </a:bodyPr>
          <a:lstStyle/>
          <a:p>
            <a:pPr algn="l" rtl="0"/>
            <a:r>
              <a:rPr lang="en-US" sz="1800">
                <a:latin typeface="Arial" charset="0"/>
              </a:rPr>
              <a:t>Drop size = warm rain threshold</a:t>
            </a:r>
          </a:p>
        </p:txBody>
      </p:sp>
      <p:sp>
        <p:nvSpPr>
          <p:cNvPr id="9252" name="Text Box 36"/>
          <p:cNvSpPr txBox="1">
            <a:spLocks noChangeArrowheads="1"/>
          </p:cNvSpPr>
          <p:nvPr/>
        </p:nvSpPr>
        <p:spPr bwMode="auto">
          <a:xfrm>
            <a:off x="1384300" y="5562600"/>
            <a:ext cx="3416300" cy="366713"/>
          </a:xfrm>
          <a:prstGeom prst="rect">
            <a:avLst/>
          </a:prstGeom>
          <a:noFill/>
          <a:ln w="9525">
            <a:noFill/>
            <a:miter lim="800000"/>
            <a:headEnd/>
            <a:tailEnd/>
          </a:ln>
        </p:spPr>
        <p:txBody>
          <a:bodyPr wrap="none">
            <a:spAutoFit/>
          </a:bodyPr>
          <a:lstStyle/>
          <a:p>
            <a:pPr algn="l" rtl="0"/>
            <a:r>
              <a:rPr lang="en-US" sz="1800">
                <a:latin typeface="Arial" charset="0"/>
              </a:rPr>
              <a:t>Drop size &gt; warm rain threshold</a:t>
            </a:r>
          </a:p>
        </p:txBody>
      </p:sp>
      <p:sp>
        <p:nvSpPr>
          <p:cNvPr id="9253" name="Line 37"/>
          <p:cNvSpPr>
            <a:spLocks noChangeShapeType="1"/>
          </p:cNvSpPr>
          <p:nvPr/>
        </p:nvSpPr>
        <p:spPr bwMode="auto">
          <a:xfrm flipH="1">
            <a:off x="1066800" y="6057900"/>
            <a:ext cx="304800" cy="0"/>
          </a:xfrm>
          <a:prstGeom prst="line">
            <a:avLst/>
          </a:prstGeom>
          <a:noFill/>
          <a:ln w="38100">
            <a:solidFill>
              <a:schemeClr val="tx1"/>
            </a:solidFill>
            <a:round/>
            <a:headEnd/>
            <a:tailEnd type="triangle" w="med" len="med"/>
          </a:ln>
        </p:spPr>
        <p:txBody>
          <a:bodyPr/>
          <a:lstStyle/>
          <a:p>
            <a:endParaRPr lang="en-US"/>
          </a:p>
        </p:txBody>
      </p:sp>
      <p:sp>
        <p:nvSpPr>
          <p:cNvPr id="9254" name="Line 38"/>
          <p:cNvSpPr>
            <a:spLocks noChangeShapeType="1"/>
          </p:cNvSpPr>
          <p:nvPr/>
        </p:nvSpPr>
        <p:spPr bwMode="auto">
          <a:xfrm flipV="1">
            <a:off x="1219200" y="5562600"/>
            <a:ext cx="0" cy="381000"/>
          </a:xfrm>
          <a:prstGeom prst="line">
            <a:avLst/>
          </a:prstGeom>
          <a:noFill/>
          <a:ln w="38100">
            <a:solidFill>
              <a:schemeClr val="tx1"/>
            </a:solidFill>
            <a:round/>
            <a:headEnd/>
            <a:tailEnd type="triangle" w="med" len="med"/>
          </a:ln>
        </p:spPr>
        <p:txBody>
          <a:bodyPr/>
          <a:lstStyle/>
          <a:p>
            <a:endParaRPr lang="en-US"/>
          </a:p>
        </p:txBody>
      </p:sp>
      <p:sp>
        <p:nvSpPr>
          <p:cNvPr id="9255" name="Line 39"/>
          <p:cNvSpPr>
            <a:spLocks noChangeShapeType="1"/>
          </p:cNvSpPr>
          <p:nvPr/>
        </p:nvSpPr>
        <p:spPr bwMode="auto">
          <a:xfrm>
            <a:off x="1219200" y="6172200"/>
            <a:ext cx="0" cy="533400"/>
          </a:xfrm>
          <a:prstGeom prst="line">
            <a:avLst/>
          </a:prstGeom>
          <a:noFill/>
          <a:ln w="38100">
            <a:solidFill>
              <a:schemeClr val="tx1"/>
            </a:solidFill>
            <a:round/>
            <a:headEnd/>
            <a:tailEnd type="triangle" w="med" len="med"/>
          </a:ln>
        </p:spPr>
        <p:txBody>
          <a:bodyPr/>
          <a:lstStyle/>
          <a:p>
            <a:endParaRPr lang="en-US"/>
          </a:p>
        </p:txBody>
      </p:sp>
      <p:sp>
        <p:nvSpPr>
          <p:cNvPr id="9256" name="Freeform 40"/>
          <p:cNvSpPr>
            <a:spLocks/>
          </p:cNvSpPr>
          <p:nvPr/>
        </p:nvSpPr>
        <p:spPr bwMode="auto">
          <a:xfrm>
            <a:off x="7118350" y="552450"/>
            <a:ext cx="695325" cy="1387475"/>
          </a:xfrm>
          <a:custGeom>
            <a:avLst/>
            <a:gdLst>
              <a:gd name="T0" fmla="*/ 28 w 438"/>
              <a:gd name="T1" fmla="*/ 618 h 874"/>
              <a:gd name="T2" fmla="*/ 76 w 438"/>
              <a:gd name="T3" fmla="*/ 516 h 874"/>
              <a:gd name="T4" fmla="*/ 46 w 438"/>
              <a:gd name="T5" fmla="*/ 372 h 874"/>
              <a:gd name="T6" fmla="*/ 88 w 438"/>
              <a:gd name="T7" fmla="*/ 150 h 874"/>
              <a:gd name="T8" fmla="*/ 94 w 438"/>
              <a:gd name="T9" fmla="*/ 30 h 874"/>
              <a:gd name="T10" fmla="*/ 214 w 438"/>
              <a:gd name="T11" fmla="*/ 24 h 874"/>
              <a:gd name="T12" fmla="*/ 220 w 438"/>
              <a:gd name="T13" fmla="*/ 0 h 874"/>
              <a:gd name="T14" fmla="*/ 298 w 438"/>
              <a:gd name="T15" fmla="*/ 6 h 874"/>
              <a:gd name="T16" fmla="*/ 346 w 438"/>
              <a:gd name="T17" fmla="*/ 78 h 874"/>
              <a:gd name="T18" fmla="*/ 382 w 438"/>
              <a:gd name="T19" fmla="*/ 108 h 874"/>
              <a:gd name="T20" fmla="*/ 412 w 438"/>
              <a:gd name="T21" fmla="*/ 174 h 874"/>
              <a:gd name="T22" fmla="*/ 406 w 438"/>
              <a:gd name="T23" fmla="*/ 210 h 874"/>
              <a:gd name="T24" fmla="*/ 382 w 438"/>
              <a:gd name="T25" fmla="*/ 246 h 874"/>
              <a:gd name="T26" fmla="*/ 388 w 438"/>
              <a:gd name="T27" fmla="*/ 420 h 874"/>
              <a:gd name="T28" fmla="*/ 358 w 438"/>
              <a:gd name="T29" fmla="*/ 474 h 874"/>
              <a:gd name="T30" fmla="*/ 340 w 438"/>
              <a:gd name="T31" fmla="*/ 804 h 874"/>
              <a:gd name="T32" fmla="*/ 328 w 438"/>
              <a:gd name="T33" fmla="*/ 864 h 874"/>
              <a:gd name="T34" fmla="*/ 244 w 438"/>
              <a:gd name="T35" fmla="*/ 858 h 874"/>
              <a:gd name="T36" fmla="*/ 40 w 438"/>
              <a:gd name="T37" fmla="*/ 852 h 874"/>
              <a:gd name="T38" fmla="*/ 22 w 438"/>
              <a:gd name="T39" fmla="*/ 816 h 874"/>
              <a:gd name="T40" fmla="*/ 10 w 438"/>
              <a:gd name="T41" fmla="*/ 666 h 874"/>
              <a:gd name="T42" fmla="*/ 28 w 438"/>
              <a:gd name="T43" fmla="*/ 582 h 8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8"/>
              <a:gd name="T67" fmla="*/ 0 h 874"/>
              <a:gd name="T68" fmla="*/ 438 w 438"/>
              <a:gd name="T69" fmla="*/ 874 h 8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8" h="874">
                <a:moveTo>
                  <a:pt x="28" y="618"/>
                </a:moveTo>
                <a:cubicBezTo>
                  <a:pt x="36" y="517"/>
                  <a:pt x="21" y="557"/>
                  <a:pt x="76" y="516"/>
                </a:cubicBezTo>
                <a:cubicBezTo>
                  <a:pt x="92" y="469"/>
                  <a:pt x="61" y="416"/>
                  <a:pt x="46" y="372"/>
                </a:cubicBezTo>
                <a:cubicBezTo>
                  <a:pt x="49" y="309"/>
                  <a:pt x="49" y="208"/>
                  <a:pt x="88" y="150"/>
                </a:cubicBezTo>
                <a:cubicBezTo>
                  <a:pt x="90" y="110"/>
                  <a:pt x="66" y="58"/>
                  <a:pt x="94" y="30"/>
                </a:cubicBezTo>
                <a:cubicBezTo>
                  <a:pt x="122" y="2"/>
                  <a:pt x="175" y="33"/>
                  <a:pt x="214" y="24"/>
                </a:cubicBezTo>
                <a:cubicBezTo>
                  <a:pt x="222" y="22"/>
                  <a:pt x="218" y="8"/>
                  <a:pt x="220" y="0"/>
                </a:cubicBezTo>
                <a:cubicBezTo>
                  <a:pt x="246" y="2"/>
                  <a:pt x="272" y="1"/>
                  <a:pt x="298" y="6"/>
                </a:cubicBezTo>
                <a:cubicBezTo>
                  <a:pt x="333" y="12"/>
                  <a:pt x="330" y="53"/>
                  <a:pt x="346" y="78"/>
                </a:cubicBezTo>
                <a:cubicBezTo>
                  <a:pt x="355" y="92"/>
                  <a:pt x="369" y="99"/>
                  <a:pt x="382" y="108"/>
                </a:cubicBezTo>
                <a:cubicBezTo>
                  <a:pt x="391" y="136"/>
                  <a:pt x="386" y="156"/>
                  <a:pt x="412" y="174"/>
                </a:cubicBezTo>
                <a:cubicBezTo>
                  <a:pt x="410" y="186"/>
                  <a:pt x="411" y="199"/>
                  <a:pt x="406" y="210"/>
                </a:cubicBezTo>
                <a:cubicBezTo>
                  <a:pt x="400" y="223"/>
                  <a:pt x="382" y="246"/>
                  <a:pt x="382" y="246"/>
                </a:cubicBezTo>
                <a:cubicBezTo>
                  <a:pt x="376" y="309"/>
                  <a:pt x="367" y="358"/>
                  <a:pt x="388" y="420"/>
                </a:cubicBezTo>
                <a:cubicBezTo>
                  <a:pt x="381" y="440"/>
                  <a:pt x="358" y="474"/>
                  <a:pt x="358" y="474"/>
                </a:cubicBezTo>
                <a:cubicBezTo>
                  <a:pt x="376" y="581"/>
                  <a:pt x="438" y="739"/>
                  <a:pt x="340" y="804"/>
                </a:cubicBezTo>
                <a:cubicBezTo>
                  <a:pt x="334" y="823"/>
                  <a:pt x="347" y="856"/>
                  <a:pt x="328" y="864"/>
                </a:cubicBezTo>
                <a:cubicBezTo>
                  <a:pt x="302" y="874"/>
                  <a:pt x="272" y="859"/>
                  <a:pt x="244" y="858"/>
                </a:cubicBezTo>
                <a:cubicBezTo>
                  <a:pt x="176" y="855"/>
                  <a:pt x="108" y="854"/>
                  <a:pt x="40" y="852"/>
                </a:cubicBezTo>
                <a:cubicBezTo>
                  <a:pt x="36" y="839"/>
                  <a:pt x="24" y="829"/>
                  <a:pt x="22" y="816"/>
                </a:cubicBezTo>
                <a:cubicBezTo>
                  <a:pt x="0" y="629"/>
                  <a:pt x="32" y="733"/>
                  <a:pt x="10" y="666"/>
                </a:cubicBezTo>
                <a:cubicBezTo>
                  <a:pt x="15" y="633"/>
                  <a:pt x="28" y="613"/>
                  <a:pt x="28" y="582"/>
                </a:cubicBezTo>
              </a:path>
            </a:pathLst>
          </a:custGeom>
          <a:solidFill>
            <a:schemeClr val="bg1">
              <a:lumMod val="65000"/>
            </a:schemeClr>
          </a:solidFill>
          <a:ln w="9525">
            <a:solidFill>
              <a:schemeClr val="tx1"/>
            </a:solidFill>
            <a:round/>
            <a:headEnd/>
            <a:tailEnd/>
          </a:ln>
          <a:effectLst/>
        </p:spPr>
        <p:txBody>
          <a:bodyPr/>
          <a:lstStyle/>
          <a:p>
            <a:pPr>
              <a:defRPr/>
            </a:pPr>
            <a:endParaRPr lang="en-US"/>
          </a:p>
        </p:txBody>
      </p:sp>
      <p:sp>
        <p:nvSpPr>
          <p:cNvPr id="9257" name="Oval 42"/>
          <p:cNvSpPr>
            <a:spLocks noChangeArrowheads="1"/>
          </p:cNvSpPr>
          <p:nvPr/>
        </p:nvSpPr>
        <p:spPr bwMode="auto">
          <a:xfrm>
            <a:off x="5972175" y="4572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58" name="Oval 44"/>
          <p:cNvSpPr>
            <a:spLocks noChangeArrowheads="1"/>
          </p:cNvSpPr>
          <p:nvPr/>
        </p:nvSpPr>
        <p:spPr bwMode="auto">
          <a:xfrm>
            <a:off x="5562600" y="50292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59" name="Oval 45"/>
          <p:cNvSpPr>
            <a:spLocks noChangeArrowheads="1"/>
          </p:cNvSpPr>
          <p:nvPr/>
        </p:nvSpPr>
        <p:spPr bwMode="auto">
          <a:xfrm>
            <a:off x="5562600" y="45720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60" name="Oval 46"/>
          <p:cNvSpPr>
            <a:spLocks noChangeArrowheads="1"/>
          </p:cNvSpPr>
          <p:nvPr/>
        </p:nvSpPr>
        <p:spPr bwMode="auto">
          <a:xfrm>
            <a:off x="5562600" y="59436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pic>
        <p:nvPicPr>
          <p:cNvPr id="9261" name="Picture 5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62600" y="2743200"/>
            <a:ext cx="457200" cy="457200"/>
          </a:xfrm>
          <a:prstGeom prst="rect">
            <a:avLst/>
          </a:prstGeom>
          <a:noFill/>
          <a:ln w="9525">
            <a:noFill/>
            <a:miter lim="800000"/>
            <a:headEnd/>
            <a:tailEnd/>
          </a:ln>
        </p:spPr>
      </p:pic>
      <p:pic>
        <p:nvPicPr>
          <p:cNvPr id="9262" name="Picture 5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15000" y="1981200"/>
            <a:ext cx="457200" cy="457200"/>
          </a:xfrm>
          <a:prstGeom prst="rect">
            <a:avLst/>
          </a:prstGeom>
          <a:noFill/>
          <a:ln w="9525">
            <a:noFill/>
            <a:miter lim="800000"/>
            <a:headEnd/>
            <a:tailEnd/>
          </a:ln>
        </p:spPr>
      </p:pic>
      <p:pic>
        <p:nvPicPr>
          <p:cNvPr id="9263" name="Picture 57"/>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7772400" y="2438400"/>
            <a:ext cx="298450" cy="304800"/>
          </a:xfrm>
          <a:prstGeom prst="rect">
            <a:avLst/>
          </a:prstGeom>
          <a:noFill/>
          <a:ln w="9525">
            <a:noFill/>
            <a:miter lim="800000"/>
            <a:headEnd/>
            <a:tailEnd/>
          </a:ln>
        </p:spPr>
      </p:pic>
      <p:pic>
        <p:nvPicPr>
          <p:cNvPr id="9264" name="Picture 5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62600" y="2286000"/>
            <a:ext cx="457200" cy="457200"/>
          </a:xfrm>
          <a:prstGeom prst="rect">
            <a:avLst/>
          </a:prstGeom>
          <a:noFill/>
          <a:ln w="9525">
            <a:noFill/>
            <a:miter lim="800000"/>
            <a:headEnd/>
            <a:tailEnd/>
          </a:ln>
        </p:spPr>
      </p:pic>
      <p:pic>
        <p:nvPicPr>
          <p:cNvPr id="9265" name="Picture 6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91200" y="3200400"/>
            <a:ext cx="457200" cy="457200"/>
          </a:xfrm>
          <a:prstGeom prst="rect">
            <a:avLst/>
          </a:prstGeom>
          <a:noFill/>
          <a:ln w="9525">
            <a:noFill/>
            <a:miter lim="800000"/>
            <a:headEnd/>
            <a:tailEnd/>
          </a:ln>
        </p:spPr>
      </p:pic>
      <p:pic>
        <p:nvPicPr>
          <p:cNvPr id="9266" name="Picture 63"/>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315200" y="2057400"/>
            <a:ext cx="390525" cy="396875"/>
          </a:xfrm>
          <a:prstGeom prst="rect">
            <a:avLst/>
          </a:prstGeom>
          <a:noFill/>
          <a:ln w="9525">
            <a:noFill/>
            <a:miter lim="800000"/>
            <a:headEnd/>
            <a:tailEnd/>
          </a:ln>
        </p:spPr>
      </p:pic>
      <p:pic>
        <p:nvPicPr>
          <p:cNvPr id="9267" name="Picture 64"/>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000875" y="3657600"/>
            <a:ext cx="373063" cy="381000"/>
          </a:xfrm>
          <a:prstGeom prst="rect">
            <a:avLst/>
          </a:prstGeom>
          <a:noFill/>
          <a:ln w="9525">
            <a:noFill/>
            <a:miter lim="800000"/>
            <a:headEnd/>
            <a:tailEnd/>
          </a:ln>
        </p:spPr>
      </p:pic>
      <p:sp>
        <p:nvSpPr>
          <p:cNvPr id="9268" name="Oval 66"/>
          <p:cNvSpPr>
            <a:spLocks noChangeArrowheads="1"/>
          </p:cNvSpPr>
          <p:nvPr/>
        </p:nvSpPr>
        <p:spPr bwMode="auto">
          <a:xfrm>
            <a:off x="7000875" y="4876800"/>
            <a:ext cx="304800" cy="3048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69" name="Oval 67"/>
          <p:cNvSpPr>
            <a:spLocks noChangeArrowheads="1"/>
          </p:cNvSpPr>
          <p:nvPr/>
        </p:nvSpPr>
        <p:spPr bwMode="auto">
          <a:xfrm>
            <a:off x="7010400" y="5410200"/>
            <a:ext cx="304800" cy="3048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70" name="Oval 68"/>
          <p:cNvSpPr>
            <a:spLocks noChangeArrowheads="1"/>
          </p:cNvSpPr>
          <p:nvPr/>
        </p:nvSpPr>
        <p:spPr bwMode="auto">
          <a:xfrm>
            <a:off x="5562600" y="54864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pic>
        <p:nvPicPr>
          <p:cNvPr id="9271" name="Picture 7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000875" y="2438400"/>
            <a:ext cx="771525" cy="790575"/>
          </a:xfrm>
          <a:prstGeom prst="rect">
            <a:avLst/>
          </a:prstGeom>
          <a:noFill/>
          <a:ln w="9525">
            <a:noFill/>
            <a:miter lim="800000"/>
            <a:headEnd/>
            <a:tailEnd/>
          </a:ln>
        </p:spPr>
      </p:pic>
      <p:pic>
        <p:nvPicPr>
          <p:cNvPr id="9272"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5638800" y="3200400"/>
            <a:ext cx="223838" cy="228600"/>
          </a:xfrm>
          <a:prstGeom prst="rect">
            <a:avLst/>
          </a:prstGeom>
          <a:noFill/>
          <a:ln w="9525">
            <a:noFill/>
            <a:miter lim="800000"/>
            <a:headEnd/>
            <a:tailEnd/>
          </a:ln>
        </p:spPr>
      </p:pic>
      <p:pic>
        <p:nvPicPr>
          <p:cNvPr id="9273" name="Picture 75"/>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7000875" y="2389188"/>
            <a:ext cx="346075" cy="354012"/>
          </a:xfrm>
          <a:prstGeom prst="rect">
            <a:avLst/>
          </a:prstGeom>
          <a:noFill/>
          <a:ln w="9525">
            <a:noFill/>
            <a:miter lim="800000"/>
            <a:headEnd/>
            <a:tailEnd/>
          </a:ln>
        </p:spPr>
      </p:pic>
      <p:sp>
        <p:nvSpPr>
          <p:cNvPr id="9274" name="Line 76"/>
          <p:cNvSpPr>
            <a:spLocks noChangeShapeType="1"/>
          </p:cNvSpPr>
          <p:nvPr/>
        </p:nvSpPr>
        <p:spPr bwMode="auto">
          <a:xfrm flipV="1">
            <a:off x="7467600" y="762000"/>
            <a:ext cx="0" cy="914400"/>
          </a:xfrm>
          <a:prstGeom prst="line">
            <a:avLst/>
          </a:prstGeom>
          <a:noFill/>
          <a:ln w="76200">
            <a:solidFill>
              <a:schemeClr val="tx1"/>
            </a:solidFill>
            <a:round/>
            <a:headEnd/>
            <a:tailEnd type="triangle" w="med" len="med"/>
          </a:ln>
        </p:spPr>
        <p:txBody>
          <a:bodyPr/>
          <a:lstStyle/>
          <a:p>
            <a:endParaRPr lang="en-US"/>
          </a:p>
        </p:txBody>
      </p:sp>
      <p:sp>
        <p:nvSpPr>
          <p:cNvPr id="9275" name="Oval 77"/>
          <p:cNvSpPr>
            <a:spLocks noChangeArrowheads="1"/>
          </p:cNvSpPr>
          <p:nvPr/>
        </p:nvSpPr>
        <p:spPr bwMode="auto">
          <a:xfrm>
            <a:off x="8153400" y="25146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pic>
        <p:nvPicPr>
          <p:cNvPr id="9277" name="Picture 79"/>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000875" y="3124200"/>
            <a:ext cx="373063" cy="381000"/>
          </a:xfrm>
          <a:prstGeom prst="rect">
            <a:avLst/>
          </a:prstGeom>
          <a:noFill/>
          <a:ln w="9525">
            <a:noFill/>
            <a:miter lim="800000"/>
            <a:headEnd/>
            <a:tailEnd/>
          </a:ln>
        </p:spPr>
      </p:pic>
      <p:sp>
        <p:nvSpPr>
          <p:cNvPr id="9278" name="Line 80"/>
          <p:cNvSpPr>
            <a:spLocks noChangeShapeType="1"/>
          </p:cNvSpPr>
          <p:nvPr/>
        </p:nvSpPr>
        <p:spPr bwMode="auto">
          <a:xfrm flipH="1" flipV="1">
            <a:off x="8001000" y="2590800"/>
            <a:ext cx="228600" cy="0"/>
          </a:xfrm>
          <a:prstGeom prst="line">
            <a:avLst/>
          </a:prstGeom>
          <a:noFill/>
          <a:ln w="9525">
            <a:solidFill>
              <a:schemeClr val="tx1"/>
            </a:solidFill>
            <a:round/>
            <a:headEnd/>
            <a:tailEnd type="triangle" w="med" len="med"/>
          </a:ln>
        </p:spPr>
        <p:txBody>
          <a:bodyPr/>
          <a:lstStyle/>
          <a:p>
            <a:endParaRPr lang="en-US"/>
          </a:p>
        </p:txBody>
      </p:sp>
      <p:sp>
        <p:nvSpPr>
          <p:cNvPr id="9280" name="Line 83"/>
          <p:cNvSpPr>
            <a:spLocks noChangeShapeType="1"/>
          </p:cNvSpPr>
          <p:nvPr/>
        </p:nvSpPr>
        <p:spPr bwMode="auto">
          <a:xfrm flipH="1" flipV="1">
            <a:off x="7696200" y="2286000"/>
            <a:ext cx="152400" cy="228600"/>
          </a:xfrm>
          <a:prstGeom prst="line">
            <a:avLst/>
          </a:prstGeom>
          <a:noFill/>
          <a:ln w="9525">
            <a:solidFill>
              <a:schemeClr val="tx1"/>
            </a:solidFill>
            <a:round/>
            <a:headEnd/>
            <a:tailEnd type="triangle" w="med" len="med"/>
          </a:ln>
        </p:spPr>
        <p:txBody>
          <a:bodyPr/>
          <a:lstStyle/>
          <a:p>
            <a:endParaRPr lang="en-US" dirty="0"/>
          </a:p>
        </p:txBody>
      </p:sp>
      <p:sp>
        <p:nvSpPr>
          <p:cNvPr id="9281" name="Line 84"/>
          <p:cNvSpPr>
            <a:spLocks noChangeShapeType="1"/>
          </p:cNvSpPr>
          <p:nvPr/>
        </p:nvSpPr>
        <p:spPr bwMode="auto">
          <a:xfrm flipH="1">
            <a:off x="7315200" y="2286000"/>
            <a:ext cx="76200" cy="152400"/>
          </a:xfrm>
          <a:prstGeom prst="line">
            <a:avLst/>
          </a:prstGeom>
          <a:noFill/>
          <a:ln w="9525">
            <a:solidFill>
              <a:schemeClr val="tx1"/>
            </a:solidFill>
            <a:round/>
            <a:headEnd/>
            <a:tailEnd type="triangle" w="med" len="med"/>
          </a:ln>
        </p:spPr>
        <p:txBody>
          <a:bodyPr/>
          <a:lstStyle/>
          <a:p>
            <a:endParaRPr lang="en-US"/>
          </a:p>
        </p:txBody>
      </p:sp>
      <p:sp>
        <p:nvSpPr>
          <p:cNvPr id="9282" name="Line 85"/>
          <p:cNvSpPr>
            <a:spLocks noChangeShapeType="1"/>
          </p:cNvSpPr>
          <p:nvPr/>
        </p:nvSpPr>
        <p:spPr bwMode="auto">
          <a:xfrm>
            <a:off x="7162800" y="2819400"/>
            <a:ext cx="0" cy="457200"/>
          </a:xfrm>
          <a:prstGeom prst="line">
            <a:avLst/>
          </a:prstGeom>
          <a:noFill/>
          <a:ln w="9525">
            <a:solidFill>
              <a:schemeClr val="tx1"/>
            </a:solidFill>
            <a:round/>
            <a:headEnd/>
            <a:tailEnd type="triangle" w="med" len="med"/>
          </a:ln>
        </p:spPr>
        <p:txBody>
          <a:bodyPr/>
          <a:lstStyle/>
          <a:p>
            <a:endParaRPr lang="en-US"/>
          </a:p>
        </p:txBody>
      </p:sp>
      <p:sp>
        <p:nvSpPr>
          <p:cNvPr id="9283" name="Line 86"/>
          <p:cNvSpPr>
            <a:spLocks noChangeShapeType="1"/>
          </p:cNvSpPr>
          <p:nvPr/>
        </p:nvSpPr>
        <p:spPr bwMode="auto">
          <a:xfrm>
            <a:off x="7153275" y="3581400"/>
            <a:ext cx="0" cy="228600"/>
          </a:xfrm>
          <a:prstGeom prst="line">
            <a:avLst/>
          </a:prstGeom>
          <a:noFill/>
          <a:ln w="9525">
            <a:solidFill>
              <a:schemeClr val="tx1"/>
            </a:solidFill>
            <a:round/>
            <a:headEnd/>
            <a:tailEnd type="triangle" w="med" len="med"/>
          </a:ln>
        </p:spPr>
        <p:txBody>
          <a:bodyPr/>
          <a:lstStyle/>
          <a:p>
            <a:endParaRPr lang="en-US"/>
          </a:p>
        </p:txBody>
      </p:sp>
      <p:sp>
        <p:nvSpPr>
          <p:cNvPr id="9284" name="Line 88"/>
          <p:cNvSpPr>
            <a:spLocks noChangeShapeType="1"/>
          </p:cNvSpPr>
          <p:nvPr/>
        </p:nvSpPr>
        <p:spPr bwMode="auto">
          <a:xfrm>
            <a:off x="7153275" y="4648200"/>
            <a:ext cx="0" cy="152400"/>
          </a:xfrm>
          <a:prstGeom prst="line">
            <a:avLst/>
          </a:prstGeom>
          <a:noFill/>
          <a:ln w="9525">
            <a:solidFill>
              <a:schemeClr val="tx1"/>
            </a:solidFill>
            <a:round/>
            <a:headEnd/>
            <a:tailEnd type="triangle" w="med" len="med"/>
          </a:ln>
        </p:spPr>
        <p:txBody>
          <a:bodyPr/>
          <a:lstStyle/>
          <a:p>
            <a:endParaRPr lang="en-US"/>
          </a:p>
        </p:txBody>
      </p:sp>
      <p:sp>
        <p:nvSpPr>
          <p:cNvPr id="9285" name="Line 89"/>
          <p:cNvSpPr>
            <a:spLocks noChangeShapeType="1"/>
          </p:cNvSpPr>
          <p:nvPr/>
        </p:nvSpPr>
        <p:spPr bwMode="auto">
          <a:xfrm>
            <a:off x="7153275" y="5257800"/>
            <a:ext cx="0" cy="228600"/>
          </a:xfrm>
          <a:prstGeom prst="line">
            <a:avLst/>
          </a:prstGeom>
          <a:noFill/>
          <a:ln w="9525">
            <a:solidFill>
              <a:schemeClr val="tx1"/>
            </a:solidFill>
            <a:round/>
            <a:headEnd/>
            <a:tailEnd type="triangle" w="med" len="med"/>
          </a:ln>
        </p:spPr>
        <p:txBody>
          <a:bodyPr/>
          <a:lstStyle/>
          <a:p>
            <a:endParaRPr lang="en-US"/>
          </a:p>
        </p:txBody>
      </p:sp>
      <p:sp>
        <p:nvSpPr>
          <p:cNvPr id="9287" name="Oval 91"/>
          <p:cNvSpPr>
            <a:spLocks noChangeArrowheads="1"/>
          </p:cNvSpPr>
          <p:nvPr/>
        </p:nvSpPr>
        <p:spPr bwMode="auto">
          <a:xfrm>
            <a:off x="5915025" y="41910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88" name="Oval 92"/>
          <p:cNvSpPr>
            <a:spLocks noChangeArrowheads="1"/>
          </p:cNvSpPr>
          <p:nvPr/>
        </p:nvSpPr>
        <p:spPr bwMode="auto">
          <a:xfrm>
            <a:off x="5886450" y="38862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89" name="Oval 93"/>
          <p:cNvSpPr>
            <a:spLocks noChangeArrowheads="1"/>
          </p:cNvSpPr>
          <p:nvPr/>
        </p:nvSpPr>
        <p:spPr bwMode="auto">
          <a:xfrm>
            <a:off x="5791200" y="37338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90" name="Oval 94"/>
          <p:cNvSpPr>
            <a:spLocks noChangeArrowheads="1"/>
          </p:cNvSpPr>
          <p:nvPr/>
        </p:nvSpPr>
        <p:spPr bwMode="auto">
          <a:xfrm>
            <a:off x="5562600" y="41148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291" name="Line 95"/>
          <p:cNvSpPr>
            <a:spLocks noChangeShapeType="1"/>
          </p:cNvSpPr>
          <p:nvPr/>
        </p:nvSpPr>
        <p:spPr bwMode="auto">
          <a:xfrm flipV="1">
            <a:off x="6096000" y="4343400"/>
            <a:ext cx="0" cy="152400"/>
          </a:xfrm>
          <a:prstGeom prst="line">
            <a:avLst/>
          </a:prstGeom>
          <a:noFill/>
          <a:ln w="9525">
            <a:solidFill>
              <a:schemeClr val="tx1"/>
            </a:solidFill>
            <a:round/>
            <a:headEnd/>
            <a:tailEnd type="triangle" w="med" len="med"/>
          </a:ln>
        </p:spPr>
        <p:txBody>
          <a:bodyPr/>
          <a:lstStyle/>
          <a:p>
            <a:endParaRPr lang="en-US"/>
          </a:p>
        </p:txBody>
      </p:sp>
      <p:sp>
        <p:nvSpPr>
          <p:cNvPr id="9292" name="Line 96"/>
          <p:cNvSpPr>
            <a:spLocks noChangeShapeType="1"/>
          </p:cNvSpPr>
          <p:nvPr/>
        </p:nvSpPr>
        <p:spPr bwMode="auto">
          <a:xfrm flipV="1">
            <a:off x="6096000" y="4038600"/>
            <a:ext cx="0" cy="152400"/>
          </a:xfrm>
          <a:prstGeom prst="line">
            <a:avLst/>
          </a:prstGeom>
          <a:noFill/>
          <a:ln w="9525">
            <a:solidFill>
              <a:schemeClr val="tx1"/>
            </a:solidFill>
            <a:round/>
            <a:headEnd/>
            <a:tailEnd type="triangle" w="med" len="med"/>
          </a:ln>
        </p:spPr>
        <p:txBody>
          <a:bodyPr/>
          <a:lstStyle/>
          <a:p>
            <a:endParaRPr lang="en-US"/>
          </a:p>
        </p:txBody>
      </p:sp>
      <p:sp>
        <p:nvSpPr>
          <p:cNvPr id="9293" name="Line 97"/>
          <p:cNvSpPr>
            <a:spLocks noChangeShapeType="1"/>
          </p:cNvSpPr>
          <p:nvPr/>
        </p:nvSpPr>
        <p:spPr bwMode="auto">
          <a:xfrm flipH="1" flipV="1">
            <a:off x="5867400" y="3810000"/>
            <a:ext cx="152400" cy="76200"/>
          </a:xfrm>
          <a:prstGeom prst="line">
            <a:avLst/>
          </a:prstGeom>
          <a:noFill/>
          <a:ln w="9525">
            <a:solidFill>
              <a:schemeClr val="tx1"/>
            </a:solidFill>
            <a:round/>
            <a:headEnd/>
            <a:tailEnd type="triangle" w="med" len="med"/>
          </a:ln>
        </p:spPr>
        <p:txBody>
          <a:bodyPr/>
          <a:lstStyle/>
          <a:p>
            <a:endParaRPr lang="en-US"/>
          </a:p>
        </p:txBody>
      </p:sp>
      <p:sp>
        <p:nvSpPr>
          <p:cNvPr id="9294" name="Line 98"/>
          <p:cNvSpPr>
            <a:spLocks noChangeShapeType="1"/>
          </p:cNvSpPr>
          <p:nvPr/>
        </p:nvSpPr>
        <p:spPr bwMode="auto">
          <a:xfrm flipH="1">
            <a:off x="5638800" y="3886200"/>
            <a:ext cx="76200" cy="152400"/>
          </a:xfrm>
          <a:prstGeom prst="line">
            <a:avLst/>
          </a:prstGeom>
          <a:noFill/>
          <a:ln w="9525">
            <a:solidFill>
              <a:schemeClr val="tx1"/>
            </a:solidFill>
            <a:round/>
            <a:headEnd/>
            <a:tailEnd type="triangle" w="med" len="med"/>
          </a:ln>
        </p:spPr>
        <p:txBody>
          <a:bodyPr/>
          <a:lstStyle/>
          <a:p>
            <a:endParaRPr lang="en-US"/>
          </a:p>
        </p:txBody>
      </p:sp>
      <p:sp>
        <p:nvSpPr>
          <p:cNvPr id="9295" name="Line 99"/>
          <p:cNvSpPr>
            <a:spLocks noChangeShapeType="1"/>
          </p:cNvSpPr>
          <p:nvPr/>
        </p:nvSpPr>
        <p:spPr bwMode="auto">
          <a:xfrm>
            <a:off x="5638800" y="4343400"/>
            <a:ext cx="0" cy="152400"/>
          </a:xfrm>
          <a:prstGeom prst="line">
            <a:avLst/>
          </a:prstGeom>
          <a:noFill/>
          <a:ln w="9525">
            <a:solidFill>
              <a:schemeClr val="tx1"/>
            </a:solidFill>
            <a:round/>
            <a:headEnd/>
            <a:tailEnd type="triangle" w="med" len="med"/>
          </a:ln>
        </p:spPr>
        <p:txBody>
          <a:bodyPr/>
          <a:lstStyle/>
          <a:p>
            <a:endParaRPr lang="en-US"/>
          </a:p>
        </p:txBody>
      </p:sp>
      <p:sp>
        <p:nvSpPr>
          <p:cNvPr id="9296" name="Line 100"/>
          <p:cNvSpPr>
            <a:spLocks noChangeShapeType="1"/>
          </p:cNvSpPr>
          <p:nvPr/>
        </p:nvSpPr>
        <p:spPr bwMode="auto">
          <a:xfrm>
            <a:off x="5638800" y="4800600"/>
            <a:ext cx="0" cy="152400"/>
          </a:xfrm>
          <a:prstGeom prst="line">
            <a:avLst/>
          </a:prstGeom>
          <a:noFill/>
          <a:ln w="9525">
            <a:solidFill>
              <a:schemeClr val="tx1"/>
            </a:solidFill>
            <a:round/>
            <a:headEnd/>
            <a:tailEnd type="triangle" w="med" len="med"/>
          </a:ln>
        </p:spPr>
        <p:txBody>
          <a:bodyPr/>
          <a:lstStyle/>
          <a:p>
            <a:endParaRPr lang="en-US"/>
          </a:p>
        </p:txBody>
      </p:sp>
      <p:sp>
        <p:nvSpPr>
          <p:cNvPr id="9297" name="Line 101"/>
          <p:cNvSpPr>
            <a:spLocks noChangeShapeType="1"/>
          </p:cNvSpPr>
          <p:nvPr/>
        </p:nvSpPr>
        <p:spPr bwMode="auto">
          <a:xfrm>
            <a:off x="5638800" y="5257800"/>
            <a:ext cx="0" cy="152400"/>
          </a:xfrm>
          <a:prstGeom prst="line">
            <a:avLst/>
          </a:prstGeom>
          <a:noFill/>
          <a:ln w="9525">
            <a:solidFill>
              <a:schemeClr val="tx1"/>
            </a:solidFill>
            <a:round/>
            <a:headEnd/>
            <a:tailEnd type="triangle" w="med" len="med"/>
          </a:ln>
        </p:spPr>
        <p:txBody>
          <a:bodyPr/>
          <a:lstStyle/>
          <a:p>
            <a:endParaRPr lang="en-US"/>
          </a:p>
        </p:txBody>
      </p:sp>
      <p:sp>
        <p:nvSpPr>
          <p:cNvPr id="9298" name="Line 102"/>
          <p:cNvSpPr>
            <a:spLocks noChangeShapeType="1"/>
          </p:cNvSpPr>
          <p:nvPr/>
        </p:nvSpPr>
        <p:spPr bwMode="auto">
          <a:xfrm>
            <a:off x="5638800" y="5715000"/>
            <a:ext cx="0" cy="152400"/>
          </a:xfrm>
          <a:prstGeom prst="line">
            <a:avLst/>
          </a:prstGeom>
          <a:noFill/>
          <a:ln w="9525">
            <a:solidFill>
              <a:schemeClr val="tx1"/>
            </a:solidFill>
            <a:round/>
            <a:headEnd/>
            <a:tailEnd type="triangle" w="med" len="med"/>
          </a:ln>
        </p:spPr>
        <p:txBody>
          <a:bodyPr/>
          <a:lstStyle/>
          <a:p>
            <a:endParaRPr lang="en-US"/>
          </a:p>
        </p:txBody>
      </p:sp>
      <p:sp>
        <p:nvSpPr>
          <p:cNvPr id="9299" name="Oval 103"/>
          <p:cNvSpPr>
            <a:spLocks noChangeArrowheads="1"/>
          </p:cNvSpPr>
          <p:nvPr/>
        </p:nvSpPr>
        <p:spPr bwMode="auto">
          <a:xfrm>
            <a:off x="6096000" y="4572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00" name="Oval 104"/>
          <p:cNvSpPr>
            <a:spLocks noChangeArrowheads="1"/>
          </p:cNvSpPr>
          <p:nvPr/>
        </p:nvSpPr>
        <p:spPr bwMode="auto">
          <a:xfrm>
            <a:off x="6105525" y="41910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01" name="Oval 105"/>
          <p:cNvSpPr>
            <a:spLocks noChangeArrowheads="1"/>
          </p:cNvSpPr>
          <p:nvPr/>
        </p:nvSpPr>
        <p:spPr bwMode="auto">
          <a:xfrm>
            <a:off x="6096000" y="38862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pic>
        <p:nvPicPr>
          <p:cNvPr id="9302" name="Picture 10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19800" y="1524000"/>
            <a:ext cx="533400" cy="533400"/>
          </a:xfrm>
          <a:prstGeom prst="rect">
            <a:avLst/>
          </a:prstGeom>
          <a:noFill/>
          <a:ln w="9525">
            <a:noFill/>
            <a:miter lim="800000"/>
            <a:headEnd/>
            <a:tailEnd/>
          </a:ln>
        </p:spPr>
      </p:pic>
      <p:pic>
        <p:nvPicPr>
          <p:cNvPr id="9303" name="Picture 10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29600" y="990600"/>
            <a:ext cx="381000" cy="381000"/>
          </a:xfrm>
          <a:prstGeom prst="rect">
            <a:avLst/>
          </a:prstGeom>
          <a:noFill/>
          <a:ln w="9525">
            <a:noFill/>
            <a:miter lim="800000"/>
            <a:headEnd/>
            <a:tailEnd/>
          </a:ln>
        </p:spPr>
      </p:pic>
      <p:pic>
        <p:nvPicPr>
          <p:cNvPr id="9304" name="Picture 10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772400" y="914400"/>
            <a:ext cx="381000" cy="381000"/>
          </a:xfrm>
          <a:prstGeom prst="rect">
            <a:avLst/>
          </a:prstGeom>
          <a:noFill/>
          <a:ln w="9525">
            <a:noFill/>
            <a:miter lim="800000"/>
            <a:headEnd/>
            <a:tailEnd/>
          </a:ln>
        </p:spPr>
      </p:pic>
      <p:pic>
        <p:nvPicPr>
          <p:cNvPr id="9305" name="Picture 10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91400" y="457200"/>
            <a:ext cx="381000" cy="381000"/>
          </a:xfrm>
          <a:prstGeom prst="rect">
            <a:avLst/>
          </a:prstGeom>
          <a:noFill/>
          <a:ln w="9525">
            <a:noFill/>
            <a:miter lim="800000"/>
            <a:headEnd/>
            <a:tailEnd/>
          </a:ln>
        </p:spPr>
      </p:pic>
      <p:pic>
        <p:nvPicPr>
          <p:cNvPr id="9306" name="Picture 1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00800" y="1066800"/>
            <a:ext cx="609600" cy="609600"/>
          </a:xfrm>
          <a:prstGeom prst="rect">
            <a:avLst/>
          </a:prstGeom>
          <a:noFill/>
          <a:ln w="9525">
            <a:noFill/>
            <a:miter lim="800000"/>
            <a:headEnd/>
            <a:tailEnd/>
          </a:ln>
        </p:spPr>
      </p:pic>
      <p:pic>
        <p:nvPicPr>
          <p:cNvPr id="9307" name="Picture 1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91400" y="2895600"/>
            <a:ext cx="457200" cy="457200"/>
          </a:xfrm>
          <a:prstGeom prst="rect">
            <a:avLst/>
          </a:prstGeom>
          <a:noFill/>
          <a:ln w="9525">
            <a:noFill/>
            <a:miter lim="800000"/>
            <a:headEnd/>
            <a:tailEnd/>
          </a:ln>
        </p:spPr>
      </p:pic>
      <p:pic>
        <p:nvPicPr>
          <p:cNvPr id="9308" name="Picture 1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01000" y="1524000"/>
            <a:ext cx="457200" cy="457200"/>
          </a:xfrm>
          <a:prstGeom prst="rect">
            <a:avLst/>
          </a:prstGeom>
          <a:noFill/>
          <a:ln w="9525">
            <a:noFill/>
            <a:miter lim="800000"/>
            <a:headEnd/>
            <a:tailEnd/>
          </a:ln>
        </p:spPr>
      </p:pic>
      <p:pic>
        <p:nvPicPr>
          <p:cNvPr id="9309" name="Picture 10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57600" y="2819400"/>
            <a:ext cx="381000" cy="381000"/>
          </a:xfrm>
          <a:prstGeom prst="rect">
            <a:avLst/>
          </a:prstGeom>
          <a:noFill/>
          <a:ln w="9525">
            <a:noFill/>
            <a:miter lim="800000"/>
            <a:headEnd/>
            <a:tailEnd/>
          </a:ln>
        </p:spPr>
      </p:pic>
      <p:pic>
        <p:nvPicPr>
          <p:cNvPr id="9310"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3733800" y="2590800"/>
            <a:ext cx="223838" cy="228600"/>
          </a:xfrm>
          <a:prstGeom prst="rect">
            <a:avLst/>
          </a:prstGeom>
          <a:noFill/>
          <a:ln w="9525">
            <a:noFill/>
            <a:miter lim="800000"/>
            <a:headEnd/>
            <a:tailEnd/>
          </a:ln>
        </p:spPr>
      </p:pic>
      <p:sp>
        <p:nvSpPr>
          <p:cNvPr id="9311" name="Line 96"/>
          <p:cNvSpPr>
            <a:spLocks noChangeShapeType="1"/>
          </p:cNvSpPr>
          <p:nvPr/>
        </p:nvSpPr>
        <p:spPr bwMode="auto">
          <a:xfrm flipH="1" flipV="1">
            <a:off x="5791200" y="3429000"/>
            <a:ext cx="76200" cy="304800"/>
          </a:xfrm>
          <a:prstGeom prst="line">
            <a:avLst/>
          </a:prstGeom>
          <a:noFill/>
          <a:ln w="9525">
            <a:solidFill>
              <a:schemeClr val="tx1"/>
            </a:solidFill>
            <a:round/>
            <a:headEnd/>
            <a:tailEnd type="triangle" w="med" len="med"/>
          </a:ln>
        </p:spPr>
        <p:txBody>
          <a:bodyPr/>
          <a:lstStyle/>
          <a:p>
            <a:endParaRPr lang="en-US"/>
          </a:p>
        </p:txBody>
      </p:sp>
      <p:sp>
        <p:nvSpPr>
          <p:cNvPr id="9312" name="Line 96"/>
          <p:cNvSpPr>
            <a:spLocks noChangeShapeType="1"/>
          </p:cNvSpPr>
          <p:nvPr/>
        </p:nvSpPr>
        <p:spPr bwMode="auto">
          <a:xfrm flipH="1">
            <a:off x="5638800" y="3429000"/>
            <a:ext cx="76200" cy="457200"/>
          </a:xfrm>
          <a:prstGeom prst="line">
            <a:avLst/>
          </a:prstGeom>
          <a:noFill/>
          <a:ln w="9525">
            <a:solidFill>
              <a:schemeClr val="tx1"/>
            </a:solidFill>
            <a:round/>
            <a:headEnd/>
            <a:tailEnd type="triangle" w="med" len="med"/>
          </a:ln>
        </p:spPr>
        <p:txBody>
          <a:bodyPr/>
          <a:lstStyle/>
          <a:p>
            <a:endParaRPr lang="en-US"/>
          </a:p>
        </p:txBody>
      </p:sp>
      <p:pic>
        <p:nvPicPr>
          <p:cNvPr id="9313" name="Picture 57"/>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657600" y="2057400"/>
            <a:ext cx="298450" cy="304800"/>
          </a:xfrm>
          <a:prstGeom prst="rect">
            <a:avLst/>
          </a:prstGeom>
          <a:noFill/>
          <a:ln w="9525">
            <a:noFill/>
            <a:miter lim="800000"/>
            <a:headEnd/>
            <a:tailEnd/>
          </a:ln>
        </p:spPr>
      </p:pic>
      <p:pic>
        <p:nvPicPr>
          <p:cNvPr id="9314" name="Picture 75"/>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3048000" y="2362200"/>
            <a:ext cx="346075" cy="354013"/>
          </a:xfrm>
          <a:prstGeom prst="rect">
            <a:avLst/>
          </a:prstGeom>
          <a:noFill/>
          <a:ln w="9525">
            <a:noFill/>
            <a:miter lim="800000"/>
            <a:headEnd/>
            <a:tailEnd/>
          </a:ln>
        </p:spPr>
      </p:pic>
      <p:pic>
        <p:nvPicPr>
          <p:cNvPr id="9315" name="Picture 64"/>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048000" y="3657600"/>
            <a:ext cx="373063" cy="381000"/>
          </a:xfrm>
          <a:prstGeom prst="rect">
            <a:avLst/>
          </a:prstGeom>
          <a:noFill/>
          <a:ln w="9525">
            <a:noFill/>
            <a:miter lim="800000"/>
            <a:headEnd/>
            <a:tailEnd/>
          </a:ln>
        </p:spPr>
      </p:pic>
      <p:sp>
        <p:nvSpPr>
          <p:cNvPr id="9316" name="Oval 66"/>
          <p:cNvSpPr>
            <a:spLocks noChangeArrowheads="1"/>
          </p:cNvSpPr>
          <p:nvPr/>
        </p:nvSpPr>
        <p:spPr bwMode="auto">
          <a:xfrm>
            <a:off x="3048000" y="5105400"/>
            <a:ext cx="304800" cy="3048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17" name="Line 87"/>
          <p:cNvSpPr>
            <a:spLocks noChangeShapeType="1"/>
          </p:cNvSpPr>
          <p:nvPr/>
        </p:nvSpPr>
        <p:spPr bwMode="auto">
          <a:xfrm>
            <a:off x="3200400" y="4038600"/>
            <a:ext cx="0" cy="228600"/>
          </a:xfrm>
          <a:prstGeom prst="line">
            <a:avLst/>
          </a:prstGeom>
          <a:noFill/>
          <a:ln w="9525">
            <a:solidFill>
              <a:schemeClr val="tx1"/>
            </a:solidFill>
            <a:round/>
            <a:headEnd/>
            <a:tailEnd type="triangle" w="med" len="med"/>
          </a:ln>
        </p:spPr>
        <p:txBody>
          <a:bodyPr/>
          <a:lstStyle/>
          <a:p>
            <a:endParaRPr lang="en-US"/>
          </a:p>
        </p:txBody>
      </p:sp>
      <p:sp>
        <p:nvSpPr>
          <p:cNvPr id="9318" name="Line 88"/>
          <p:cNvSpPr>
            <a:spLocks noChangeShapeType="1"/>
          </p:cNvSpPr>
          <p:nvPr/>
        </p:nvSpPr>
        <p:spPr bwMode="auto">
          <a:xfrm>
            <a:off x="3200400" y="4648200"/>
            <a:ext cx="0" cy="381000"/>
          </a:xfrm>
          <a:prstGeom prst="line">
            <a:avLst/>
          </a:prstGeom>
          <a:noFill/>
          <a:ln w="9525">
            <a:solidFill>
              <a:schemeClr val="tx1"/>
            </a:solidFill>
            <a:round/>
            <a:headEnd/>
            <a:tailEnd type="triangle" w="med" len="med"/>
          </a:ln>
        </p:spPr>
        <p:txBody>
          <a:bodyPr/>
          <a:lstStyle/>
          <a:p>
            <a:endParaRPr lang="en-US"/>
          </a:p>
        </p:txBody>
      </p:sp>
      <p:pic>
        <p:nvPicPr>
          <p:cNvPr id="9319" name="Picture 79"/>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048000" y="2971800"/>
            <a:ext cx="373063" cy="381000"/>
          </a:xfrm>
          <a:prstGeom prst="rect">
            <a:avLst/>
          </a:prstGeom>
          <a:noFill/>
          <a:ln w="9525">
            <a:noFill/>
            <a:miter lim="800000"/>
            <a:headEnd/>
            <a:tailEnd/>
          </a:ln>
        </p:spPr>
      </p:pic>
      <p:sp>
        <p:nvSpPr>
          <p:cNvPr id="9320" name="Line 96"/>
          <p:cNvSpPr>
            <a:spLocks noChangeShapeType="1"/>
          </p:cNvSpPr>
          <p:nvPr/>
        </p:nvSpPr>
        <p:spPr bwMode="auto">
          <a:xfrm flipH="1" flipV="1">
            <a:off x="3810000" y="2286000"/>
            <a:ext cx="0" cy="304800"/>
          </a:xfrm>
          <a:prstGeom prst="line">
            <a:avLst/>
          </a:prstGeom>
          <a:noFill/>
          <a:ln w="9525">
            <a:solidFill>
              <a:schemeClr val="tx1"/>
            </a:solidFill>
            <a:round/>
            <a:headEnd/>
            <a:tailEnd type="triangle" w="med" len="med"/>
          </a:ln>
        </p:spPr>
        <p:txBody>
          <a:bodyPr/>
          <a:lstStyle/>
          <a:p>
            <a:endParaRPr lang="en-US"/>
          </a:p>
        </p:txBody>
      </p:sp>
      <p:sp>
        <p:nvSpPr>
          <p:cNvPr id="9322" name="Line 96"/>
          <p:cNvSpPr>
            <a:spLocks noChangeShapeType="1"/>
          </p:cNvSpPr>
          <p:nvPr/>
        </p:nvSpPr>
        <p:spPr bwMode="auto">
          <a:xfrm flipH="1">
            <a:off x="3200400" y="2667000"/>
            <a:ext cx="0" cy="381000"/>
          </a:xfrm>
          <a:prstGeom prst="line">
            <a:avLst/>
          </a:prstGeom>
          <a:noFill/>
          <a:ln w="9525">
            <a:solidFill>
              <a:schemeClr val="tx1"/>
            </a:solidFill>
            <a:round/>
            <a:headEnd/>
            <a:tailEnd type="triangle" w="med" len="med"/>
          </a:ln>
        </p:spPr>
        <p:txBody>
          <a:bodyPr/>
          <a:lstStyle/>
          <a:p>
            <a:endParaRPr lang="en-US"/>
          </a:p>
        </p:txBody>
      </p:sp>
      <p:sp>
        <p:nvSpPr>
          <p:cNvPr id="9323" name="Line 96"/>
          <p:cNvSpPr>
            <a:spLocks noChangeShapeType="1"/>
          </p:cNvSpPr>
          <p:nvPr/>
        </p:nvSpPr>
        <p:spPr bwMode="auto">
          <a:xfrm flipH="1">
            <a:off x="3200400" y="3276600"/>
            <a:ext cx="0" cy="381000"/>
          </a:xfrm>
          <a:prstGeom prst="line">
            <a:avLst/>
          </a:prstGeom>
          <a:noFill/>
          <a:ln w="9525">
            <a:solidFill>
              <a:schemeClr val="tx1"/>
            </a:solidFill>
            <a:round/>
            <a:headEnd/>
            <a:tailEnd type="triangle" w="med" len="med"/>
          </a:ln>
        </p:spPr>
        <p:txBody>
          <a:bodyPr/>
          <a:lstStyle/>
          <a:p>
            <a:endParaRPr lang="en-US"/>
          </a:p>
        </p:txBody>
      </p:sp>
      <p:sp>
        <p:nvSpPr>
          <p:cNvPr id="9324" name="Line 96"/>
          <p:cNvSpPr>
            <a:spLocks noChangeShapeType="1"/>
          </p:cNvSpPr>
          <p:nvPr/>
        </p:nvSpPr>
        <p:spPr bwMode="auto">
          <a:xfrm flipH="1" flipV="1">
            <a:off x="3810000" y="2743200"/>
            <a:ext cx="0" cy="228600"/>
          </a:xfrm>
          <a:prstGeom prst="line">
            <a:avLst/>
          </a:prstGeom>
          <a:noFill/>
          <a:ln w="9525">
            <a:solidFill>
              <a:schemeClr val="tx1"/>
            </a:solidFill>
            <a:round/>
            <a:headEnd/>
            <a:tailEnd type="triangle" w="med" len="med"/>
          </a:ln>
        </p:spPr>
        <p:txBody>
          <a:bodyPr/>
          <a:lstStyle/>
          <a:p>
            <a:endParaRPr lang="en-US"/>
          </a:p>
        </p:txBody>
      </p:sp>
      <p:sp>
        <p:nvSpPr>
          <p:cNvPr id="9325" name="Oval 42"/>
          <p:cNvSpPr>
            <a:spLocks noChangeArrowheads="1"/>
          </p:cNvSpPr>
          <p:nvPr/>
        </p:nvSpPr>
        <p:spPr bwMode="auto">
          <a:xfrm>
            <a:off x="2724150" y="3352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26" name="Oval 91"/>
          <p:cNvSpPr>
            <a:spLocks noChangeArrowheads="1"/>
          </p:cNvSpPr>
          <p:nvPr/>
        </p:nvSpPr>
        <p:spPr bwMode="auto">
          <a:xfrm>
            <a:off x="2667000" y="29718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27" name="Line 95"/>
          <p:cNvSpPr>
            <a:spLocks noChangeShapeType="1"/>
          </p:cNvSpPr>
          <p:nvPr/>
        </p:nvSpPr>
        <p:spPr bwMode="auto">
          <a:xfrm flipV="1">
            <a:off x="2847975" y="3124200"/>
            <a:ext cx="0" cy="152400"/>
          </a:xfrm>
          <a:prstGeom prst="line">
            <a:avLst/>
          </a:prstGeom>
          <a:noFill/>
          <a:ln w="9525">
            <a:solidFill>
              <a:schemeClr val="tx1"/>
            </a:solidFill>
            <a:round/>
            <a:headEnd/>
            <a:tailEnd type="triangle" w="med" len="med"/>
          </a:ln>
        </p:spPr>
        <p:txBody>
          <a:bodyPr/>
          <a:lstStyle/>
          <a:p>
            <a:endParaRPr lang="en-US"/>
          </a:p>
        </p:txBody>
      </p:sp>
      <p:sp>
        <p:nvSpPr>
          <p:cNvPr id="9328" name="Oval 103"/>
          <p:cNvSpPr>
            <a:spLocks noChangeArrowheads="1"/>
          </p:cNvSpPr>
          <p:nvPr/>
        </p:nvSpPr>
        <p:spPr bwMode="auto">
          <a:xfrm>
            <a:off x="2847975" y="3352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29" name="Oval 104"/>
          <p:cNvSpPr>
            <a:spLocks noChangeArrowheads="1"/>
          </p:cNvSpPr>
          <p:nvPr/>
        </p:nvSpPr>
        <p:spPr bwMode="auto">
          <a:xfrm>
            <a:off x="2857500" y="2971800"/>
            <a:ext cx="152400" cy="152400"/>
          </a:xfrm>
          <a:prstGeom prst="ellipse">
            <a:avLst/>
          </a:prstGeom>
          <a:solidFill>
            <a:srgbClr val="0066FF"/>
          </a:solidFill>
          <a:ln w="9525">
            <a:solidFill>
              <a:schemeClr val="tx1"/>
            </a:solidFill>
            <a:round/>
            <a:headEnd/>
            <a:tailEnd/>
          </a:ln>
        </p:spPr>
        <p:txBody>
          <a:bodyPr wrap="none" anchor="ctr"/>
          <a:lstStyle/>
          <a:p>
            <a:endParaRPr lang="en-US"/>
          </a:p>
        </p:txBody>
      </p:sp>
      <p:pic>
        <p:nvPicPr>
          <p:cNvPr id="9330" name="Picture 10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90800" y="1981200"/>
            <a:ext cx="381000" cy="381000"/>
          </a:xfrm>
          <a:prstGeom prst="rect">
            <a:avLst/>
          </a:prstGeom>
          <a:noFill/>
          <a:ln w="9525">
            <a:noFill/>
            <a:miter lim="800000"/>
            <a:headEnd/>
            <a:tailEnd/>
          </a:ln>
        </p:spPr>
      </p:pic>
      <p:pic>
        <p:nvPicPr>
          <p:cNvPr id="9331"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362200" y="2362200"/>
            <a:ext cx="223838" cy="228600"/>
          </a:xfrm>
          <a:prstGeom prst="rect">
            <a:avLst/>
          </a:prstGeom>
          <a:noFill/>
          <a:ln w="9525">
            <a:noFill/>
            <a:miter lim="800000"/>
            <a:headEnd/>
            <a:tailEnd/>
          </a:ln>
        </p:spPr>
      </p:pic>
      <p:pic>
        <p:nvPicPr>
          <p:cNvPr id="9332"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514600" y="2667000"/>
            <a:ext cx="223838" cy="228600"/>
          </a:xfrm>
          <a:prstGeom prst="rect">
            <a:avLst/>
          </a:prstGeom>
          <a:noFill/>
          <a:ln w="9525">
            <a:noFill/>
            <a:miter lim="800000"/>
            <a:headEnd/>
            <a:tailEnd/>
          </a:ln>
        </p:spPr>
      </p:pic>
      <p:pic>
        <p:nvPicPr>
          <p:cNvPr id="9333"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33600" y="2971800"/>
            <a:ext cx="223838" cy="228600"/>
          </a:xfrm>
          <a:prstGeom prst="rect">
            <a:avLst/>
          </a:prstGeom>
          <a:noFill/>
          <a:ln w="9525">
            <a:noFill/>
            <a:miter lim="800000"/>
            <a:headEnd/>
            <a:tailEnd/>
          </a:ln>
        </p:spPr>
      </p:pic>
      <p:pic>
        <p:nvPicPr>
          <p:cNvPr id="9334"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828800" y="2971800"/>
            <a:ext cx="223838" cy="228600"/>
          </a:xfrm>
          <a:prstGeom prst="rect">
            <a:avLst/>
          </a:prstGeom>
          <a:noFill/>
          <a:ln w="9525">
            <a:noFill/>
            <a:miter lim="800000"/>
            <a:headEnd/>
            <a:tailEnd/>
          </a:ln>
        </p:spPr>
      </p:pic>
      <p:pic>
        <p:nvPicPr>
          <p:cNvPr id="9335"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33600" y="3429000"/>
            <a:ext cx="223838" cy="228600"/>
          </a:xfrm>
          <a:prstGeom prst="rect">
            <a:avLst/>
          </a:prstGeom>
          <a:noFill/>
          <a:ln w="9525">
            <a:noFill/>
            <a:miter lim="800000"/>
            <a:headEnd/>
            <a:tailEnd/>
          </a:ln>
        </p:spPr>
      </p:pic>
      <p:pic>
        <p:nvPicPr>
          <p:cNvPr id="9336"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828800" y="3429000"/>
            <a:ext cx="223838" cy="228600"/>
          </a:xfrm>
          <a:prstGeom prst="rect">
            <a:avLst/>
          </a:prstGeom>
          <a:noFill/>
          <a:ln w="9525">
            <a:noFill/>
            <a:miter lim="800000"/>
            <a:headEnd/>
            <a:tailEnd/>
          </a:ln>
        </p:spPr>
      </p:pic>
      <p:pic>
        <p:nvPicPr>
          <p:cNvPr id="9337" name="Picture 64"/>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3048000" y="4267200"/>
            <a:ext cx="373063" cy="381000"/>
          </a:xfrm>
          <a:prstGeom prst="rect">
            <a:avLst/>
          </a:prstGeom>
          <a:noFill/>
          <a:ln w="9525">
            <a:noFill/>
            <a:miter lim="800000"/>
            <a:headEnd/>
            <a:tailEnd/>
          </a:ln>
        </p:spPr>
      </p:pic>
      <p:pic>
        <p:nvPicPr>
          <p:cNvPr id="9338" name="Picture 64"/>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010400" y="4191000"/>
            <a:ext cx="373063" cy="381000"/>
          </a:xfrm>
          <a:prstGeom prst="rect">
            <a:avLst/>
          </a:prstGeom>
          <a:noFill/>
          <a:ln w="9525">
            <a:noFill/>
            <a:miter lim="800000"/>
            <a:headEnd/>
            <a:tailEnd/>
          </a:ln>
        </p:spPr>
      </p:pic>
      <p:sp>
        <p:nvSpPr>
          <p:cNvPr id="9339" name="Line 87"/>
          <p:cNvSpPr>
            <a:spLocks noChangeShapeType="1"/>
          </p:cNvSpPr>
          <p:nvPr/>
        </p:nvSpPr>
        <p:spPr bwMode="auto">
          <a:xfrm>
            <a:off x="7162800" y="3962400"/>
            <a:ext cx="0" cy="228600"/>
          </a:xfrm>
          <a:prstGeom prst="line">
            <a:avLst/>
          </a:prstGeom>
          <a:noFill/>
          <a:ln w="9525">
            <a:solidFill>
              <a:schemeClr val="tx1"/>
            </a:solidFill>
            <a:round/>
            <a:headEnd/>
            <a:tailEnd type="triangle" w="med" len="med"/>
          </a:ln>
        </p:spPr>
        <p:txBody>
          <a:bodyPr/>
          <a:lstStyle/>
          <a:p>
            <a:endParaRPr lang="en-US"/>
          </a:p>
        </p:txBody>
      </p:sp>
      <p:pic>
        <p:nvPicPr>
          <p:cNvPr id="9340"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33600" y="3733800"/>
            <a:ext cx="223838" cy="228600"/>
          </a:xfrm>
          <a:prstGeom prst="rect">
            <a:avLst/>
          </a:prstGeom>
          <a:noFill/>
          <a:ln w="9525">
            <a:noFill/>
            <a:miter lim="800000"/>
            <a:headEnd/>
            <a:tailEnd/>
          </a:ln>
        </p:spPr>
      </p:pic>
      <p:pic>
        <p:nvPicPr>
          <p:cNvPr id="9341"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828800" y="3733800"/>
            <a:ext cx="223838" cy="228600"/>
          </a:xfrm>
          <a:prstGeom prst="rect">
            <a:avLst/>
          </a:prstGeom>
          <a:noFill/>
          <a:ln w="9525">
            <a:noFill/>
            <a:miter lim="800000"/>
            <a:headEnd/>
            <a:tailEnd/>
          </a:ln>
        </p:spPr>
      </p:pic>
      <p:sp>
        <p:nvSpPr>
          <p:cNvPr id="9342" name="Oval 91"/>
          <p:cNvSpPr>
            <a:spLocks noChangeArrowheads="1"/>
          </p:cNvSpPr>
          <p:nvPr/>
        </p:nvSpPr>
        <p:spPr bwMode="auto">
          <a:xfrm>
            <a:off x="1828800" y="4114800"/>
            <a:ext cx="228600" cy="2286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43" name="Oval 91"/>
          <p:cNvSpPr>
            <a:spLocks noChangeArrowheads="1"/>
          </p:cNvSpPr>
          <p:nvPr/>
        </p:nvSpPr>
        <p:spPr bwMode="auto">
          <a:xfrm>
            <a:off x="2133600" y="4114800"/>
            <a:ext cx="228600" cy="2286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44" name="Oval 91"/>
          <p:cNvSpPr>
            <a:spLocks noChangeArrowheads="1"/>
          </p:cNvSpPr>
          <p:nvPr/>
        </p:nvSpPr>
        <p:spPr bwMode="auto">
          <a:xfrm>
            <a:off x="1828800" y="4572000"/>
            <a:ext cx="228600" cy="2286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45" name="Oval 91"/>
          <p:cNvSpPr>
            <a:spLocks noChangeArrowheads="1"/>
          </p:cNvSpPr>
          <p:nvPr/>
        </p:nvSpPr>
        <p:spPr bwMode="auto">
          <a:xfrm>
            <a:off x="2133600" y="4572000"/>
            <a:ext cx="228600" cy="2286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46" name="Oval 91"/>
          <p:cNvSpPr>
            <a:spLocks noChangeArrowheads="1"/>
          </p:cNvSpPr>
          <p:nvPr/>
        </p:nvSpPr>
        <p:spPr bwMode="auto">
          <a:xfrm>
            <a:off x="1828800" y="5181600"/>
            <a:ext cx="228600" cy="2286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47" name="Oval 91"/>
          <p:cNvSpPr>
            <a:spLocks noChangeArrowheads="1"/>
          </p:cNvSpPr>
          <p:nvPr/>
        </p:nvSpPr>
        <p:spPr bwMode="auto">
          <a:xfrm>
            <a:off x="2133600" y="5181600"/>
            <a:ext cx="228600" cy="228600"/>
          </a:xfrm>
          <a:prstGeom prst="ellipse">
            <a:avLst/>
          </a:prstGeom>
          <a:solidFill>
            <a:srgbClr val="0066FF"/>
          </a:solidFill>
          <a:ln w="9525">
            <a:solidFill>
              <a:schemeClr val="tx1"/>
            </a:solidFill>
            <a:round/>
            <a:headEnd/>
            <a:tailEnd/>
          </a:ln>
        </p:spPr>
        <p:txBody>
          <a:bodyPr wrap="none" anchor="ctr"/>
          <a:lstStyle/>
          <a:p>
            <a:endParaRPr lang="en-US"/>
          </a:p>
        </p:txBody>
      </p:sp>
      <p:sp>
        <p:nvSpPr>
          <p:cNvPr id="9348" name="Line 95"/>
          <p:cNvSpPr>
            <a:spLocks noChangeShapeType="1"/>
          </p:cNvSpPr>
          <p:nvPr/>
        </p:nvSpPr>
        <p:spPr bwMode="auto">
          <a:xfrm flipH="1" flipV="1">
            <a:off x="2667000" y="2819400"/>
            <a:ext cx="76200" cy="152400"/>
          </a:xfrm>
          <a:prstGeom prst="line">
            <a:avLst/>
          </a:prstGeom>
          <a:noFill/>
          <a:ln w="9525">
            <a:solidFill>
              <a:schemeClr val="tx1"/>
            </a:solidFill>
            <a:round/>
            <a:headEnd/>
            <a:tailEnd type="triangle" w="med" len="med"/>
          </a:ln>
        </p:spPr>
        <p:txBody>
          <a:bodyPr/>
          <a:lstStyle/>
          <a:p>
            <a:endParaRPr lang="en-US"/>
          </a:p>
        </p:txBody>
      </p:sp>
      <p:sp>
        <p:nvSpPr>
          <p:cNvPr id="9349" name="Line 95"/>
          <p:cNvSpPr>
            <a:spLocks noChangeShapeType="1"/>
          </p:cNvSpPr>
          <p:nvPr/>
        </p:nvSpPr>
        <p:spPr bwMode="auto">
          <a:xfrm flipH="1" flipV="1">
            <a:off x="2590800" y="2514600"/>
            <a:ext cx="228600" cy="152400"/>
          </a:xfrm>
          <a:prstGeom prst="line">
            <a:avLst/>
          </a:prstGeom>
          <a:noFill/>
          <a:ln w="9525">
            <a:solidFill>
              <a:schemeClr val="tx1"/>
            </a:solidFill>
            <a:round/>
            <a:headEnd/>
            <a:tailEnd type="triangle" w="med" len="med"/>
          </a:ln>
        </p:spPr>
        <p:txBody>
          <a:bodyPr/>
          <a:lstStyle/>
          <a:p>
            <a:endParaRPr lang="en-US"/>
          </a:p>
        </p:txBody>
      </p:sp>
      <p:pic>
        <p:nvPicPr>
          <p:cNvPr id="134"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981200" y="2590800"/>
            <a:ext cx="223838" cy="228600"/>
          </a:xfrm>
          <a:prstGeom prst="rect">
            <a:avLst/>
          </a:prstGeom>
          <a:noFill/>
          <a:ln w="9525">
            <a:noFill/>
            <a:miter lim="800000"/>
            <a:headEnd/>
            <a:tailEnd/>
          </a:ln>
        </p:spPr>
      </p:pic>
      <p:pic>
        <p:nvPicPr>
          <p:cNvPr id="135"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133600" y="2057400"/>
            <a:ext cx="223838" cy="228600"/>
          </a:xfrm>
          <a:prstGeom prst="rect">
            <a:avLst/>
          </a:prstGeom>
          <a:noFill/>
          <a:ln w="9525">
            <a:noFill/>
            <a:miter lim="800000"/>
            <a:headEnd/>
            <a:tailEnd/>
          </a:ln>
        </p:spPr>
      </p:pic>
      <p:sp>
        <p:nvSpPr>
          <p:cNvPr id="137" name="Line 95"/>
          <p:cNvSpPr>
            <a:spLocks noChangeShapeType="1"/>
          </p:cNvSpPr>
          <p:nvPr/>
        </p:nvSpPr>
        <p:spPr bwMode="auto">
          <a:xfrm flipH="1" flipV="1">
            <a:off x="2819400" y="2819400"/>
            <a:ext cx="76200" cy="152400"/>
          </a:xfrm>
          <a:prstGeom prst="line">
            <a:avLst/>
          </a:prstGeom>
          <a:noFill/>
          <a:ln w="9525">
            <a:solidFill>
              <a:schemeClr val="tx1"/>
            </a:solidFill>
            <a:round/>
            <a:headEnd/>
            <a:tailEnd type="triangle" w="med" len="med"/>
          </a:ln>
        </p:spPr>
        <p:txBody>
          <a:bodyPr/>
          <a:lstStyle/>
          <a:p>
            <a:endParaRPr lang="en-US"/>
          </a:p>
        </p:txBody>
      </p:sp>
      <p:sp>
        <p:nvSpPr>
          <p:cNvPr id="138" name="Line 95"/>
          <p:cNvSpPr>
            <a:spLocks noChangeShapeType="1"/>
          </p:cNvSpPr>
          <p:nvPr/>
        </p:nvSpPr>
        <p:spPr bwMode="auto">
          <a:xfrm flipH="1">
            <a:off x="2286000" y="2819400"/>
            <a:ext cx="228600" cy="228600"/>
          </a:xfrm>
          <a:prstGeom prst="line">
            <a:avLst/>
          </a:prstGeom>
          <a:noFill/>
          <a:ln w="9525">
            <a:solidFill>
              <a:schemeClr val="tx1"/>
            </a:solidFill>
            <a:round/>
            <a:headEnd/>
            <a:tailEnd type="triangle" w="med" len="med"/>
          </a:ln>
        </p:spPr>
        <p:txBody>
          <a:bodyPr/>
          <a:lstStyle/>
          <a:p>
            <a:endParaRPr lang="en-US"/>
          </a:p>
        </p:txBody>
      </p:sp>
      <p:sp>
        <p:nvSpPr>
          <p:cNvPr id="139" name="Line 95"/>
          <p:cNvSpPr>
            <a:spLocks noChangeShapeType="1"/>
          </p:cNvSpPr>
          <p:nvPr/>
        </p:nvSpPr>
        <p:spPr bwMode="auto">
          <a:xfrm flipH="1">
            <a:off x="2133600" y="2514600"/>
            <a:ext cx="304800" cy="152400"/>
          </a:xfrm>
          <a:prstGeom prst="line">
            <a:avLst/>
          </a:prstGeom>
          <a:noFill/>
          <a:ln w="9525">
            <a:solidFill>
              <a:schemeClr val="tx1"/>
            </a:solidFill>
            <a:round/>
            <a:headEnd/>
            <a:tailEnd type="triangle" w="med" len="med"/>
          </a:ln>
        </p:spPr>
        <p:txBody>
          <a:bodyPr/>
          <a:lstStyle/>
          <a:p>
            <a:endParaRPr lang="en-US"/>
          </a:p>
        </p:txBody>
      </p:sp>
      <p:pic>
        <p:nvPicPr>
          <p:cNvPr id="140" name="Picture 73"/>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743200" y="2667000"/>
            <a:ext cx="223838" cy="228600"/>
          </a:xfrm>
          <a:prstGeom prst="rect">
            <a:avLst/>
          </a:prstGeom>
          <a:noFill/>
          <a:ln w="9525">
            <a:noFill/>
            <a:miter lim="800000"/>
            <a:headEnd/>
            <a:tailEnd/>
          </a:ln>
        </p:spPr>
      </p:pic>
      <p:sp>
        <p:nvSpPr>
          <p:cNvPr id="141" name="Line 95"/>
          <p:cNvSpPr>
            <a:spLocks noChangeShapeType="1"/>
          </p:cNvSpPr>
          <p:nvPr/>
        </p:nvSpPr>
        <p:spPr bwMode="auto">
          <a:xfrm flipH="1">
            <a:off x="2133600" y="2286000"/>
            <a:ext cx="76200" cy="228600"/>
          </a:xfrm>
          <a:prstGeom prst="line">
            <a:avLst/>
          </a:prstGeom>
          <a:noFill/>
          <a:ln w="9525">
            <a:solidFill>
              <a:schemeClr val="tx1"/>
            </a:solidFill>
            <a:round/>
            <a:headEnd/>
            <a:tailEnd type="triangle" w="med" len="med"/>
          </a:ln>
        </p:spPr>
        <p:txBody>
          <a:bodyPr/>
          <a:lstStyle/>
          <a:p>
            <a:endParaRPr lang="en-US"/>
          </a:p>
        </p:txBody>
      </p:sp>
      <p:sp>
        <p:nvSpPr>
          <p:cNvPr id="142" name="Line 95"/>
          <p:cNvSpPr>
            <a:spLocks noChangeShapeType="1"/>
          </p:cNvSpPr>
          <p:nvPr/>
        </p:nvSpPr>
        <p:spPr bwMode="auto">
          <a:xfrm flipH="1">
            <a:off x="1981200" y="2743200"/>
            <a:ext cx="76200" cy="228600"/>
          </a:xfrm>
          <a:prstGeom prst="line">
            <a:avLst/>
          </a:prstGeom>
          <a:noFill/>
          <a:ln w="9525">
            <a:solidFill>
              <a:schemeClr val="tx1"/>
            </a:solidFill>
            <a:round/>
            <a:headEnd/>
            <a:tailEnd type="triangle" w="med" len="med"/>
          </a:ln>
        </p:spPr>
        <p:txBody>
          <a:bodyPr/>
          <a:lstStyle/>
          <a:p>
            <a:endParaRPr lang="en-US"/>
          </a:p>
        </p:txBody>
      </p:sp>
      <p:sp>
        <p:nvSpPr>
          <p:cNvPr id="143" name="Line 95"/>
          <p:cNvSpPr>
            <a:spLocks noChangeShapeType="1"/>
          </p:cNvSpPr>
          <p:nvPr/>
        </p:nvSpPr>
        <p:spPr bwMode="auto">
          <a:xfrm flipH="1">
            <a:off x="1905000" y="3200400"/>
            <a:ext cx="0" cy="228600"/>
          </a:xfrm>
          <a:prstGeom prst="line">
            <a:avLst/>
          </a:prstGeom>
          <a:noFill/>
          <a:ln w="9525">
            <a:solidFill>
              <a:schemeClr val="tx1"/>
            </a:solidFill>
            <a:round/>
            <a:headEnd/>
            <a:tailEnd type="triangle" w="med" len="med"/>
          </a:ln>
        </p:spPr>
        <p:txBody>
          <a:bodyPr/>
          <a:lstStyle/>
          <a:p>
            <a:endParaRPr lang="en-US"/>
          </a:p>
        </p:txBody>
      </p:sp>
      <p:sp>
        <p:nvSpPr>
          <p:cNvPr id="144" name="Line 95"/>
          <p:cNvSpPr>
            <a:spLocks noChangeShapeType="1"/>
          </p:cNvSpPr>
          <p:nvPr/>
        </p:nvSpPr>
        <p:spPr bwMode="auto">
          <a:xfrm flipH="1">
            <a:off x="2286000" y="3200400"/>
            <a:ext cx="0" cy="228600"/>
          </a:xfrm>
          <a:prstGeom prst="line">
            <a:avLst/>
          </a:prstGeom>
          <a:noFill/>
          <a:ln w="9525">
            <a:solidFill>
              <a:schemeClr val="tx1"/>
            </a:solidFill>
            <a:round/>
            <a:headEnd/>
            <a:tailEnd type="triangle" w="med" len="med"/>
          </a:ln>
        </p:spPr>
        <p:txBody>
          <a:bodyPr/>
          <a:lstStyle/>
          <a:p>
            <a:endParaRPr lang="en-US"/>
          </a:p>
        </p:txBody>
      </p:sp>
      <p:sp>
        <p:nvSpPr>
          <p:cNvPr id="145" name="Line 95"/>
          <p:cNvSpPr>
            <a:spLocks noChangeShapeType="1"/>
          </p:cNvSpPr>
          <p:nvPr/>
        </p:nvSpPr>
        <p:spPr bwMode="auto">
          <a:xfrm flipH="1">
            <a:off x="2228850" y="3581400"/>
            <a:ext cx="0" cy="228600"/>
          </a:xfrm>
          <a:prstGeom prst="line">
            <a:avLst/>
          </a:prstGeom>
          <a:noFill/>
          <a:ln w="9525">
            <a:solidFill>
              <a:schemeClr val="tx1"/>
            </a:solidFill>
            <a:round/>
            <a:headEnd/>
            <a:tailEnd type="triangle" w="med" len="med"/>
          </a:ln>
        </p:spPr>
        <p:txBody>
          <a:bodyPr/>
          <a:lstStyle/>
          <a:p>
            <a:endParaRPr lang="en-US"/>
          </a:p>
        </p:txBody>
      </p:sp>
      <p:sp>
        <p:nvSpPr>
          <p:cNvPr id="146" name="Line 95"/>
          <p:cNvSpPr>
            <a:spLocks noChangeShapeType="1"/>
          </p:cNvSpPr>
          <p:nvPr/>
        </p:nvSpPr>
        <p:spPr bwMode="auto">
          <a:xfrm flipH="1">
            <a:off x="1924050" y="3581400"/>
            <a:ext cx="0" cy="228600"/>
          </a:xfrm>
          <a:prstGeom prst="line">
            <a:avLst/>
          </a:prstGeom>
          <a:noFill/>
          <a:ln w="9525">
            <a:solidFill>
              <a:schemeClr val="tx1"/>
            </a:solidFill>
            <a:round/>
            <a:headEnd/>
            <a:tailEnd type="triangle" w="med" len="med"/>
          </a:ln>
        </p:spPr>
        <p:txBody>
          <a:bodyPr/>
          <a:lstStyle/>
          <a:p>
            <a:endParaRPr lang="en-US"/>
          </a:p>
        </p:txBody>
      </p:sp>
      <p:sp>
        <p:nvSpPr>
          <p:cNvPr id="147" name="Line 95"/>
          <p:cNvSpPr>
            <a:spLocks noChangeShapeType="1"/>
          </p:cNvSpPr>
          <p:nvPr/>
        </p:nvSpPr>
        <p:spPr bwMode="auto">
          <a:xfrm flipH="1">
            <a:off x="1981200" y="3886200"/>
            <a:ext cx="0" cy="228600"/>
          </a:xfrm>
          <a:prstGeom prst="line">
            <a:avLst/>
          </a:prstGeom>
          <a:noFill/>
          <a:ln w="9525">
            <a:solidFill>
              <a:schemeClr val="tx1"/>
            </a:solidFill>
            <a:round/>
            <a:headEnd/>
            <a:tailEnd type="triangle" w="med" len="med"/>
          </a:ln>
        </p:spPr>
        <p:txBody>
          <a:bodyPr/>
          <a:lstStyle/>
          <a:p>
            <a:endParaRPr lang="en-US"/>
          </a:p>
        </p:txBody>
      </p:sp>
      <p:sp>
        <p:nvSpPr>
          <p:cNvPr id="148" name="Line 95"/>
          <p:cNvSpPr>
            <a:spLocks noChangeShapeType="1"/>
          </p:cNvSpPr>
          <p:nvPr/>
        </p:nvSpPr>
        <p:spPr bwMode="auto">
          <a:xfrm flipH="1">
            <a:off x="2238375" y="3886200"/>
            <a:ext cx="0" cy="228600"/>
          </a:xfrm>
          <a:prstGeom prst="line">
            <a:avLst/>
          </a:prstGeom>
          <a:noFill/>
          <a:ln w="9525">
            <a:solidFill>
              <a:schemeClr val="tx1"/>
            </a:solidFill>
            <a:round/>
            <a:headEnd/>
            <a:tailEnd type="triangle" w="med" len="med"/>
          </a:ln>
        </p:spPr>
        <p:txBody>
          <a:bodyPr/>
          <a:lstStyle/>
          <a:p>
            <a:endParaRPr lang="en-US"/>
          </a:p>
        </p:txBody>
      </p:sp>
      <p:sp>
        <p:nvSpPr>
          <p:cNvPr id="149" name="Line 95"/>
          <p:cNvSpPr>
            <a:spLocks noChangeShapeType="1"/>
          </p:cNvSpPr>
          <p:nvPr/>
        </p:nvSpPr>
        <p:spPr bwMode="auto">
          <a:xfrm flipH="1">
            <a:off x="2238375" y="4343400"/>
            <a:ext cx="0" cy="228600"/>
          </a:xfrm>
          <a:prstGeom prst="line">
            <a:avLst/>
          </a:prstGeom>
          <a:noFill/>
          <a:ln w="9525">
            <a:solidFill>
              <a:schemeClr val="tx1"/>
            </a:solidFill>
            <a:round/>
            <a:headEnd/>
            <a:tailEnd type="triangle" w="med" len="med"/>
          </a:ln>
        </p:spPr>
        <p:txBody>
          <a:bodyPr/>
          <a:lstStyle/>
          <a:p>
            <a:endParaRPr lang="en-US"/>
          </a:p>
        </p:txBody>
      </p:sp>
      <p:sp>
        <p:nvSpPr>
          <p:cNvPr id="150" name="Line 95"/>
          <p:cNvSpPr>
            <a:spLocks noChangeShapeType="1"/>
          </p:cNvSpPr>
          <p:nvPr/>
        </p:nvSpPr>
        <p:spPr bwMode="auto">
          <a:xfrm flipH="1">
            <a:off x="1943100" y="4343400"/>
            <a:ext cx="0" cy="228600"/>
          </a:xfrm>
          <a:prstGeom prst="line">
            <a:avLst/>
          </a:prstGeom>
          <a:noFill/>
          <a:ln w="9525">
            <a:solidFill>
              <a:schemeClr val="tx1"/>
            </a:solidFill>
            <a:round/>
            <a:headEnd/>
            <a:tailEnd type="triangle" w="med" len="med"/>
          </a:ln>
        </p:spPr>
        <p:txBody>
          <a:bodyPr/>
          <a:lstStyle/>
          <a:p>
            <a:endParaRPr lang="en-US"/>
          </a:p>
        </p:txBody>
      </p:sp>
      <p:sp>
        <p:nvSpPr>
          <p:cNvPr id="151" name="Line 95"/>
          <p:cNvSpPr>
            <a:spLocks noChangeShapeType="1"/>
          </p:cNvSpPr>
          <p:nvPr/>
        </p:nvSpPr>
        <p:spPr bwMode="auto">
          <a:xfrm flipH="1">
            <a:off x="1943100" y="4876800"/>
            <a:ext cx="0" cy="228600"/>
          </a:xfrm>
          <a:prstGeom prst="line">
            <a:avLst/>
          </a:prstGeom>
          <a:noFill/>
          <a:ln w="9525">
            <a:solidFill>
              <a:schemeClr val="tx1"/>
            </a:solidFill>
            <a:round/>
            <a:headEnd/>
            <a:tailEnd type="triangle" w="med" len="med"/>
          </a:ln>
        </p:spPr>
        <p:txBody>
          <a:bodyPr/>
          <a:lstStyle/>
          <a:p>
            <a:endParaRPr lang="en-US"/>
          </a:p>
        </p:txBody>
      </p:sp>
      <p:sp>
        <p:nvSpPr>
          <p:cNvPr id="152" name="Line 95"/>
          <p:cNvSpPr>
            <a:spLocks noChangeShapeType="1"/>
          </p:cNvSpPr>
          <p:nvPr/>
        </p:nvSpPr>
        <p:spPr bwMode="auto">
          <a:xfrm flipH="1">
            <a:off x="2228850" y="4876800"/>
            <a:ext cx="0" cy="228600"/>
          </a:xfrm>
          <a:prstGeom prst="line">
            <a:avLst/>
          </a:prstGeom>
          <a:noFill/>
          <a:ln w="9525">
            <a:solidFill>
              <a:schemeClr val="tx1"/>
            </a:solidFill>
            <a:round/>
            <a:headEnd/>
            <a:tailEnd type="triangle" w="med" len="med"/>
          </a:ln>
        </p:spPr>
        <p:txBody>
          <a:bodyPr/>
          <a:lstStyle/>
          <a:p>
            <a:endParaRPr lang="en-US"/>
          </a:p>
        </p:txBody>
      </p:sp>
      <p:pic>
        <p:nvPicPr>
          <p:cNvPr id="153" name="Picture 57"/>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200400" y="1905000"/>
            <a:ext cx="298450" cy="304800"/>
          </a:xfrm>
          <a:prstGeom prst="rect">
            <a:avLst/>
          </a:prstGeom>
          <a:noFill/>
          <a:ln w="9525">
            <a:noFill/>
            <a:miter lim="800000"/>
            <a:headEnd/>
            <a:tailEnd/>
          </a:ln>
        </p:spPr>
      </p:pic>
      <p:sp>
        <p:nvSpPr>
          <p:cNvPr id="154" name="Line 96"/>
          <p:cNvSpPr>
            <a:spLocks noChangeShapeType="1"/>
          </p:cNvSpPr>
          <p:nvPr/>
        </p:nvSpPr>
        <p:spPr bwMode="auto">
          <a:xfrm flipH="1" flipV="1">
            <a:off x="3429000" y="2057400"/>
            <a:ext cx="304800" cy="152400"/>
          </a:xfrm>
          <a:prstGeom prst="line">
            <a:avLst/>
          </a:prstGeom>
          <a:noFill/>
          <a:ln w="9525">
            <a:solidFill>
              <a:schemeClr val="tx1"/>
            </a:solidFill>
            <a:round/>
            <a:headEnd/>
            <a:tailEnd type="triangle" w="med" len="med"/>
          </a:ln>
        </p:spPr>
        <p:txBody>
          <a:bodyPr/>
          <a:lstStyle/>
          <a:p>
            <a:endParaRPr lang="en-US"/>
          </a:p>
        </p:txBody>
      </p:sp>
      <p:sp>
        <p:nvSpPr>
          <p:cNvPr id="155" name="Line 96"/>
          <p:cNvSpPr>
            <a:spLocks noChangeShapeType="1"/>
          </p:cNvSpPr>
          <p:nvPr/>
        </p:nvSpPr>
        <p:spPr bwMode="auto">
          <a:xfrm flipH="1">
            <a:off x="3200400" y="2133600"/>
            <a:ext cx="76200" cy="304800"/>
          </a:xfrm>
          <a:prstGeom prst="line">
            <a:avLst/>
          </a:prstGeom>
          <a:noFill/>
          <a:ln w="9525">
            <a:solidFill>
              <a:schemeClr val="tx1"/>
            </a:solidFill>
            <a:round/>
            <a:headEnd/>
            <a:tailEnd type="triangle" w="med" len="med"/>
          </a:ln>
        </p:spPr>
        <p:txBody>
          <a:bodyPr/>
          <a:lstStyle/>
          <a:p>
            <a:endParaRPr lang="en-US"/>
          </a:p>
        </p:txBody>
      </p:sp>
      <p:sp>
        <p:nvSpPr>
          <p:cNvPr id="156" name="Line 83"/>
          <p:cNvSpPr>
            <a:spLocks noChangeShapeType="1"/>
          </p:cNvSpPr>
          <p:nvPr/>
        </p:nvSpPr>
        <p:spPr bwMode="auto">
          <a:xfrm flipV="1">
            <a:off x="7620000" y="2667000"/>
            <a:ext cx="152400" cy="304800"/>
          </a:xfrm>
          <a:prstGeom prst="line">
            <a:avLst/>
          </a:prstGeom>
          <a:noFill/>
          <a:ln w="9525">
            <a:solidFill>
              <a:schemeClr val="tx1"/>
            </a:solidFill>
            <a:round/>
            <a:headEnd/>
            <a:tailEnd type="triangle" w="med" len="med"/>
          </a:ln>
        </p:spPr>
        <p:txBody>
          <a:bodyPr/>
          <a:lstStyle/>
          <a:p>
            <a:endParaRPr lang="en-US" dirty="0"/>
          </a:p>
        </p:txBody>
      </p:sp>
      <p:sp>
        <p:nvSpPr>
          <p:cNvPr id="157" name="Text Box 2"/>
          <p:cNvSpPr txBox="1">
            <a:spLocks noChangeArrowheads="1"/>
          </p:cNvSpPr>
          <p:nvPr/>
        </p:nvSpPr>
        <p:spPr bwMode="auto">
          <a:xfrm>
            <a:off x="4648200" y="438090"/>
            <a:ext cx="2408032" cy="400110"/>
          </a:xfrm>
          <a:prstGeom prst="rect">
            <a:avLst/>
          </a:prstGeom>
          <a:noFill/>
          <a:ln w="9525">
            <a:noFill/>
            <a:miter lim="800000"/>
            <a:headEnd/>
            <a:tailEnd/>
          </a:ln>
        </p:spPr>
        <p:txBody>
          <a:bodyPr wrap="none">
            <a:spAutoFit/>
          </a:bodyPr>
          <a:lstStyle/>
          <a:p>
            <a:pPr algn="l" rtl="0"/>
            <a:r>
              <a:rPr lang="en-US" sz="2000" dirty="0" smtClean="0">
                <a:latin typeface="Arial" pitchFamily="34" charset="0"/>
                <a:cs typeface="Arial" pitchFamily="34" charset="0"/>
              </a:rPr>
              <a:t>Updraft invigoration</a:t>
            </a:r>
            <a:endParaRPr lang="en-US" sz="2000" dirty="0">
              <a:latin typeface="Arial" pitchFamily="34" charset="0"/>
              <a:cs typeface="Arial" pitchFamily="34" charset="0"/>
            </a:endParaRPr>
          </a:p>
        </p:txBody>
      </p:sp>
      <p:cxnSp>
        <p:nvCxnSpPr>
          <p:cNvPr id="159" name="Straight Arrow Connector 158"/>
          <p:cNvCxnSpPr/>
          <p:nvPr/>
        </p:nvCxnSpPr>
        <p:spPr bwMode="auto">
          <a:xfrm>
            <a:off x="6934200" y="685801"/>
            <a:ext cx="381000" cy="228599"/>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161" name="Text Box 2"/>
          <p:cNvSpPr txBox="1">
            <a:spLocks noChangeArrowheads="1"/>
          </p:cNvSpPr>
          <p:nvPr/>
        </p:nvSpPr>
        <p:spPr bwMode="auto">
          <a:xfrm>
            <a:off x="2374421" y="1123890"/>
            <a:ext cx="2807179" cy="400110"/>
          </a:xfrm>
          <a:prstGeom prst="rect">
            <a:avLst/>
          </a:prstGeom>
          <a:noFill/>
          <a:ln w="9525">
            <a:noFill/>
            <a:miter lim="800000"/>
            <a:headEnd/>
            <a:tailEnd/>
          </a:ln>
        </p:spPr>
        <p:txBody>
          <a:bodyPr wrap="none">
            <a:spAutoFit/>
          </a:bodyPr>
          <a:lstStyle/>
          <a:p>
            <a:pPr algn="l" rtl="0"/>
            <a:r>
              <a:rPr lang="en-US" sz="2000" dirty="0" smtClean="0">
                <a:latin typeface="Arial" pitchFamily="34" charset="0"/>
                <a:cs typeface="Arial" pitchFamily="34" charset="0"/>
              </a:rPr>
              <a:t>No updraft invigoration</a:t>
            </a:r>
            <a:endParaRPr lang="en-US" sz="2000" dirty="0">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
            <a:ext cx="7772400" cy="1143000"/>
          </a:xfrm>
        </p:spPr>
        <p:txBody>
          <a:bodyPr/>
          <a:lstStyle/>
          <a:p>
            <a:pPr rtl="0" eaLnBrk="1" hangingPunct="1"/>
            <a:r>
              <a:rPr lang="en-US" smtClean="0">
                <a:latin typeface="Arial" charset="0"/>
                <a:cs typeface="Arial" charset="0"/>
              </a:rPr>
              <a:t>References</a:t>
            </a:r>
          </a:p>
        </p:txBody>
      </p:sp>
      <p:sp>
        <p:nvSpPr>
          <p:cNvPr id="16387" name="Rectangle 3"/>
          <p:cNvSpPr>
            <a:spLocks noGrp="1" noChangeArrowheads="1"/>
          </p:cNvSpPr>
          <p:nvPr>
            <p:ph type="body" idx="1"/>
          </p:nvPr>
        </p:nvSpPr>
        <p:spPr>
          <a:xfrm>
            <a:off x="685800" y="1066800"/>
            <a:ext cx="7772400" cy="685800"/>
          </a:xfrm>
        </p:spPr>
        <p:txBody>
          <a:bodyPr/>
          <a:lstStyle/>
          <a:p>
            <a:pPr algn="l" rtl="0" eaLnBrk="1" hangingPunct="1"/>
            <a:r>
              <a:rPr lang="en-US" smtClean="0">
                <a:latin typeface="Arial" charset="0"/>
                <a:cs typeface="Arial" charset="0"/>
              </a:rPr>
              <a:t>Causes larger hydrometeors and hail</a:t>
            </a:r>
          </a:p>
        </p:txBody>
      </p:sp>
      <p:sp>
        <p:nvSpPr>
          <p:cNvPr id="16388" name="Rectangle 4"/>
          <p:cNvSpPr>
            <a:spLocks noChangeArrowheads="1"/>
          </p:cNvSpPr>
          <p:nvPr/>
        </p:nvSpPr>
        <p:spPr bwMode="auto">
          <a:xfrm>
            <a:off x="228600" y="1589068"/>
            <a:ext cx="8458200" cy="6001643"/>
          </a:xfrm>
          <a:prstGeom prst="rect">
            <a:avLst/>
          </a:prstGeom>
          <a:noFill/>
          <a:ln w="9525" algn="ctr">
            <a:noFill/>
            <a:miter lim="800000"/>
            <a:headEnd/>
            <a:tailEnd/>
          </a:ln>
        </p:spPr>
        <p:txBody>
          <a:bodyPr anchor="ctr">
            <a:spAutoFit/>
          </a:bodyPr>
          <a:lstStyle/>
          <a:p>
            <a:pPr marL="457200" indent="-457200" algn="l" rtl="0"/>
            <a:r>
              <a:rPr lang="en-US" dirty="0" err="1"/>
              <a:t>Andreae</a:t>
            </a:r>
            <a:r>
              <a:rPr lang="en-US" dirty="0"/>
              <a:t>, M. O., D. Rosenfeld, P. </a:t>
            </a:r>
            <a:r>
              <a:rPr lang="en-US" dirty="0" err="1"/>
              <a:t>Artaxo</a:t>
            </a:r>
            <a:r>
              <a:rPr lang="en-US" dirty="0"/>
              <a:t>, A. A. Costa, G. P. Frank, K. M. Longo, and M. A. F. Silva-Dias, 2004: Smoking rain clouds over the Amazon. </a:t>
            </a:r>
            <a:r>
              <a:rPr lang="en-US" i="1" dirty="0"/>
              <a:t>Science</a:t>
            </a:r>
            <a:r>
              <a:rPr lang="en-US" dirty="0"/>
              <a:t>, </a:t>
            </a:r>
            <a:r>
              <a:rPr lang="en-US" b="1" dirty="0"/>
              <a:t>303</a:t>
            </a:r>
            <a:r>
              <a:rPr lang="en-US" dirty="0"/>
              <a:t>, 1337-1342.</a:t>
            </a:r>
          </a:p>
          <a:p>
            <a:pPr marL="457200" indent="-457200" algn="l" rtl="0"/>
            <a:r>
              <a:rPr lang="en-US" dirty="0" err="1" smtClean="0"/>
              <a:t>Khain</a:t>
            </a:r>
            <a:r>
              <a:rPr lang="en-US" dirty="0" smtClean="0"/>
              <a:t> A. P., D. Rosenfeld and A. </a:t>
            </a:r>
            <a:r>
              <a:rPr lang="en-US" dirty="0" err="1" smtClean="0"/>
              <a:t>Pokrovsky</a:t>
            </a:r>
            <a:r>
              <a:rPr lang="en-US" dirty="0" smtClean="0"/>
              <a:t>, 2001: Simulating convective clouds with sustained </a:t>
            </a:r>
            <a:r>
              <a:rPr lang="en-US" dirty="0" err="1" smtClean="0"/>
              <a:t>supercooled</a:t>
            </a:r>
            <a:r>
              <a:rPr lang="en-US" dirty="0" smtClean="0"/>
              <a:t> liquid water down to -37.5°C using a spectral microphysics model. Geophysical Research Letters, 28, 3887-3890.</a:t>
            </a:r>
          </a:p>
          <a:p>
            <a:pPr marL="457200" indent="-457200" algn="l" rtl="0"/>
            <a:r>
              <a:rPr lang="en-US" dirty="0" err="1" smtClean="0"/>
              <a:t>Khain</a:t>
            </a:r>
            <a:r>
              <a:rPr lang="en-US" dirty="0" smtClean="0"/>
              <a:t> A., D. Rosenfeld and A. </a:t>
            </a:r>
            <a:r>
              <a:rPr lang="en-US" dirty="0" err="1" smtClean="0"/>
              <a:t>Pokrovsky</a:t>
            </a:r>
            <a:r>
              <a:rPr lang="en-US" dirty="0" smtClean="0"/>
              <a:t>, 2005:  Aerosol impact on the dynamics and microphysics of convective clouds. The Quarterly Journal of the Royal Meteorological </a:t>
            </a:r>
            <a:r>
              <a:rPr lang="en-US" dirty="0" err="1" smtClean="0"/>
              <a:t>Societ</a:t>
            </a:r>
            <a:r>
              <a:rPr lang="en-US" dirty="0" smtClean="0"/>
              <a:t>, 131, 1-25.</a:t>
            </a:r>
          </a:p>
          <a:p>
            <a:pPr marL="457200" indent="-457200" algn="l" rtl="0"/>
            <a:r>
              <a:rPr lang="en-US" dirty="0" err="1" smtClean="0"/>
              <a:t>Khain</a:t>
            </a:r>
            <a:r>
              <a:rPr lang="en-US" dirty="0" smtClean="0"/>
              <a:t>, A., D. Rosenfeld, A. </a:t>
            </a:r>
            <a:r>
              <a:rPr lang="en-US" dirty="0" err="1" smtClean="0"/>
              <a:t>Pokrovsky</a:t>
            </a:r>
            <a:r>
              <a:rPr lang="en-US" dirty="0" smtClean="0"/>
              <a:t>, U. </a:t>
            </a:r>
            <a:r>
              <a:rPr lang="en-US" dirty="0" err="1" smtClean="0"/>
              <a:t>Blahak</a:t>
            </a:r>
            <a:r>
              <a:rPr lang="en-US" dirty="0" smtClean="0"/>
              <a:t> and A. </a:t>
            </a:r>
            <a:r>
              <a:rPr lang="en-US" dirty="0" err="1" smtClean="0"/>
              <a:t>Ryzhkov</a:t>
            </a:r>
            <a:r>
              <a:rPr lang="en-US" dirty="0" smtClean="0"/>
              <a:t>, 2011: The role of CCN in precipitation and hail in a mid-latitude storm as seen in simulations using a spectral (bin) microphysics model in a 2D dynamic frame. Atmos. Res. 99, 129-146.</a:t>
            </a:r>
          </a:p>
          <a:p>
            <a:pPr marL="457200" indent="-457200" algn="l" rtl="0"/>
            <a:r>
              <a:rPr lang="en-US" dirty="0" smtClean="0"/>
              <a:t>Rosenfeld D. and I. M. </a:t>
            </a:r>
            <a:r>
              <a:rPr lang="en-US" dirty="0" err="1" smtClean="0"/>
              <a:t>Lensky</a:t>
            </a:r>
            <a:r>
              <a:rPr lang="en-US" dirty="0" smtClean="0"/>
              <a:t>, 1998: Satellite-based insights into precipitation formation processes in continental and maritime convective clouds.  The </a:t>
            </a:r>
            <a:r>
              <a:rPr lang="en-US" i="1" dirty="0" smtClean="0"/>
              <a:t>Bulletin of American Meteorological Society, </a:t>
            </a:r>
            <a:r>
              <a:rPr lang="en-US" b="1" dirty="0" smtClean="0"/>
              <a:t>79</a:t>
            </a:r>
            <a:r>
              <a:rPr lang="en-US" i="1" dirty="0" smtClean="0"/>
              <a:t>, </a:t>
            </a:r>
            <a:r>
              <a:rPr lang="en-US" dirty="0" smtClean="0"/>
              <a:t>2457-2476</a:t>
            </a:r>
            <a:r>
              <a:rPr lang="en-US" i="1" dirty="0" smtClean="0"/>
              <a:t>.</a:t>
            </a:r>
          </a:p>
          <a:p>
            <a:pPr marL="457200" indent="-457200" algn="l" rtl="0"/>
            <a:r>
              <a:rPr lang="en-US" dirty="0" smtClean="0"/>
              <a:t>Rosenfeld D. and C. W. </a:t>
            </a:r>
            <a:r>
              <a:rPr lang="en-US" dirty="0" err="1" smtClean="0"/>
              <a:t>Ulbrich</a:t>
            </a:r>
            <a:r>
              <a:rPr lang="en-US" dirty="0" smtClean="0"/>
              <a:t>, 2003: Cloud microphysical properties, processes, and rainfall estimation opportunities. Chapter 10 of " Radar and Atmospheric Science: A Collection of Essays in Honor of David Atlas". Edited by Roger M. </a:t>
            </a:r>
            <a:r>
              <a:rPr lang="en-US" dirty="0" err="1" smtClean="0"/>
              <a:t>Wakimoto</a:t>
            </a:r>
            <a:r>
              <a:rPr lang="en-US" dirty="0" smtClean="0"/>
              <a:t> and </a:t>
            </a:r>
            <a:r>
              <a:rPr lang="en-US" dirty="0" err="1" smtClean="0"/>
              <a:t>Ramesh</a:t>
            </a:r>
            <a:r>
              <a:rPr lang="en-US" dirty="0" smtClean="0"/>
              <a:t> </a:t>
            </a:r>
            <a:r>
              <a:rPr lang="en-US" dirty="0" err="1" smtClean="0"/>
              <a:t>Srivastava</a:t>
            </a:r>
            <a:r>
              <a:rPr lang="en-US" i="1" dirty="0" smtClean="0"/>
              <a:t>. Meteorological Monographs</a:t>
            </a:r>
            <a:r>
              <a:rPr lang="en-US" dirty="0" smtClean="0"/>
              <a:t> </a:t>
            </a:r>
            <a:r>
              <a:rPr lang="en-US" b="1" dirty="0" smtClean="0"/>
              <a:t>52</a:t>
            </a:r>
            <a:r>
              <a:rPr lang="en-US" dirty="0" smtClean="0"/>
              <a:t>, 237-258, AMS. </a:t>
            </a:r>
          </a:p>
          <a:p>
            <a:pPr marL="457200" indent="-457200" algn="l" rtl="0"/>
            <a:r>
              <a:rPr lang="en-US" dirty="0" smtClean="0"/>
              <a:t>Wang, J., S. C. van den </a:t>
            </a:r>
            <a:r>
              <a:rPr lang="en-US" dirty="0" err="1" smtClean="0"/>
              <a:t>Heever</a:t>
            </a:r>
            <a:r>
              <a:rPr lang="en-US" dirty="0" smtClean="0"/>
              <a:t>, J. S. Reid (2009), A conceptual model for the link between Central American biomass burning aerosols and severe weather over the south central United States. Environ. Res. </a:t>
            </a:r>
            <a:r>
              <a:rPr lang="en-US" dirty="0" err="1" smtClean="0"/>
              <a:t>Lett</a:t>
            </a:r>
            <a:r>
              <a:rPr lang="en-US" dirty="0" smtClean="0"/>
              <a:t>. 4, 015003, </a:t>
            </a:r>
            <a:r>
              <a:rPr lang="en-US" dirty="0" err="1" smtClean="0"/>
              <a:t>doi</a:t>
            </a:r>
            <a:r>
              <a:rPr lang="en-US" dirty="0" smtClean="0"/>
              <a:t>: 10.1088/1748-9326/4/1/015003.</a:t>
            </a:r>
          </a:p>
          <a:p>
            <a:pPr marL="457200" indent="-457200" algn="l" rtl="0"/>
            <a:endParaRPr lang="en-US" i="1" dirty="0" smtClean="0"/>
          </a:p>
          <a:p>
            <a:pPr marL="457200" indent="-457200" rtl="0"/>
            <a:endParaRPr lang="en-US" dirty="0" smtClean="0"/>
          </a:p>
          <a:p>
            <a:pPr marL="457200" indent="-457200" algn="l" rtl="0"/>
            <a:endParaRPr lang="en-US" dirty="0"/>
          </a:p>
          <a:p>
            <a:pPr marL="457200" indent="-457200" algn="l" rtl="0"/>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6"/>
          <p:cNvPicPr>
            <a:picLocks noChangeAspect="1" noChangeArrowheads="1"/>
          </p:cNvPicPr>
          <p:nvPr/>
        </p:nvPicPr>
        <p:blipFill>
          <a:blip r:embed="rId3" cstate="print"/>
          <a:srcRect/>
          <a:stretch>
            <a:fillRect/>
          </a:stretch>
        </p:blipFill>
        <p:spPr bwMode="auto">
          <a:xfrm>
            <a:off x="76200" y="4495800"/>
            <a:ext cx="2857500" cy="1905000"/>
          </a:xfrm>
          <a:prstGeom prst="rect">
            <a:avLst/>
          </a:prstGeom>
          <a:noFill/>
          <a:ln w="9525" algn="ctr">
            <a:noFill/>
            <a:miter lim="800000"/>
            <a:headEnd/>
            <a:tailEnd/>
          </a:ln>
        </p:spPr>
      </p:pic>
      <p:sp>
        <p:nvSpPr>
          <p:cNvPr id="17411" name="Freeform 2"/>
          <p:cNvSpPr>
            <a:spLocks/>
          </p:cNvSpPr>
          <p:nvPr/>
        </p:nvSpPr>
        <p:spPr bwMode="auto">
          <a:xfrm>
            <a:off x="6223000" y="4968875"/>
            <a:ext cx="2984500" cy="879475"/>
          </a:xfrm>
          <a:custGeom>
            <a:avLst/>
            <a:gdLst>
              <a:gd name="T0" fmla="*/ 6 w 1880"/>
              <a:gd name="T1" fmla="*/ 0 h 554"/>
              <a:gd name="T2" fmla="*/ 217 w 1880"/>
              <a:gd name="T3" fmla="*/ 27 h 554"/>
              <a:gd name="T4" fmla="*/ 266 w 1880"/>
              <a:gd name="T5" fmla="*/ 54 h 554"/>
              <a:gd name="T6" fmla="*/ 380 w 1880"/>
              <a:gd name="T7" fmla="*/ 65 h 554"/>
              <a:gd name="T8" fmla="*/ 712 w 1880"/>
              <a:gd name="T9" fmla="*/ 60 h 554"/>
              <a:gd name="T10" fmla="*/ 880 w 1880"/>
              <a:gd name="T11" fmla="*/ 71 h 554"/>
              <a:gd name="T12" fmla="*/ 967 w 1880"/>
              <a:gd name="T13" fmla="*/ 87 h 554"/>
              <a:gd name="T14" fmla="*/ 1636 w 1880"/>
              <a:gd name="T15" fmla="*/ 125 h 554"/>
              <a:gd name="T16" fmla="*/ 1739 w 1880"/>
              <a:gd name="T17" fmla="*/ 141 h 554"/>
              <a:gd name="T18" fmla="*/ 1837 w 1880"/>
              <a:gd name="T19" fmla="*/ 244 h 554"/>
              <a:gd name="T20" fmla="*/ 1880 w 1880"/>
              <a:gd name="T21" fmla="*/ 353 h 554"/>
              <a:gd name="T22" fmla="*/ 1875 w 1880"/>
              <a:gd name="T23" fmla="*/ 391 h 554"/>
              <a:gd name="T24" fmla="*/ 1848 w 1880"/>
              <a:gd name="T25" fmla="*/ 424 h 554"/>
              <a:gd name="T26" fmla="*/ 1826 w 1880"/>
              <a:gd name="T27" fmla="*/ 473 h 554"/>
              <a:gd name="T28" fmla="*/ 1810 w 1880"/>
              <a:gd name="T29" fmla="*/ 549 h 554"/>
              <a:gd name="T30" fmla="*/ 1717 w 1880"/>
              <a:gd name="T31" fmla="*/ 532 h 554"/>
              <a:gd name="T32" fmla="*/ 402 w 1880"/>
              <a:gd name="T33" fmla="*/ 538 h 554"/>
              <a:gd name="T34" fmla="*/ 321 w 1880"/>
              <a:gd name="T35" fmla="*/ 522 h 554"/>
              <a:gd name="T36" fmla="*/ 217 w 1880"/>
              <a:gd name="T37" fmla="*/ 451 h 554"/>
              <a:gd name="T38" fmla="*/ 174 w 1880"/>
              <a:gd name="T39" fmla="*/ 402 h 554"/>
              <a:gd name="T40" fmla="*/ 98 w 1880"/>
              <a:gd name="T41" fmla="*/ 299 h 554"/>
              <a:gd name="T42" fmla="*/ 65 w 1880"/>
              <a:gd name="T43" fmla="*/ 266 h 554"/>
              <a:gd name="T44" fmla="*/ 38 w 1880"/>
              <a:gd name="T45" fmla="*/ 228 h 554"/>
              <a:gd name="T46" fmla="*/ 16 w 1880"/>
              <a:gd name="T47" fmla="*/ 174 h 554"/>
              <a:gd name="T48" fmla="*/ 11 w 1880"/>
              <a:gd name="T49" fmla="*/ 109 h 554"/>
              <a:gd name="T50" fmla="*/ 0 w 1880"/>
              <a:gd name="T51" fmla="*/ 60 h 554"/>
              <a:gd name="T52" fmla="*/ 6 w 1880"/>
              <a:gd name="T53" fmla="*/ 0 h 5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80"/>
              <a:gd name="T82" fmla="*/ 0 h 554"/>
              <a:gd name="T83" fmla="*/ 1880 w 1880"/>
              <a:gd name="T84" fmla="*/ 554 h 5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80" h="554">
                <a:moveTo>
                  <a:pt x="6" y="0"/>
                </a:moveTo>
                <a:cubicBezTo>
                  <a:pt x="98" y="4"/>
                  <a:pt x="139" y="8"/>
                  <a:pt x="217" y="27"/>
                </a:cubicBezTo>
                <a:cubicBezTo>
                  <a:pt x="255" y="52"/>
                  <a:pt x="237" y="45"/>
                  <a:pt x="266" y="54"/>
                </a:cubicBezTo>
                <a:cubicBezTo>
                  <a:pt x="307" y="80"/>
                  <a:pt x="324" y="69"/>
                  <a:pt x="380" y="65"/>
                </a:cubicBezTo>
                <a:cubicBezTo>
                  <a:pt x="506" y="28"/>
                  <a:pt x="401" y="54"/>
                  <a:pt x="712" y="60"/>
                </a:cubicBezTo>
                <a:cubicBezTo>
                  <a:pt x="791" y="75"/>
                  <a:pt x="698" y="59"/>
                  <a:pt x="880" y="71"/>
                </a:cubicBezTo>
                <a:cubicBezTo>
                  <a:pt x="907" y="73"/>
                  <a:pt x="941" y="84"/>
                  <a:pt x="967" y="87"/>
                </a:cubicBezTo>
                <a:cubicBezTo>
                  <a:pt x="1226" y="162"/>
                  <a:pt x="1056" y="120"/>
                  <a:pt x="1636" y="125"/>
                </a:cubicBezTo>
                <a:cubicBezTo>
                  <a:pt x="1672" y="130"/>
                  <a:pt x="1702" y="137"/>
                  <a:pt x="1739" y="141"/>
                </a:cubicBezTo>
                <a:cubicBezTo>
                  <a:pt x="1779" y="169"/>
                  <a:pt x="1814" y="201"/>
                  <a:pt x="1837" y="244"/>
                </a:cubicBezTo>
                <a:cubicBezTo>
                  <a:pt x="1846" y="283"/>
                  <a:pt x="1871" y="313"/>
                  <a:pt x="1880" y="353"/>
                </a:cubicBezTo>
                <a:cubicBezTo>
                  <a:pt x="1878" y="366"/>
                  <a:pt x="1879" y="379"/>
                  <a:pt x="1875" y="391"/>
                </a:cubicBezTo>
                <a:cubicBezTo>
                  <a:pt x="1871" y="405"/>
                  <a:pt x="1856" y="414"/>
                  <a:pt x="1848" y="424"/>
                </a:cubicBezTo>
                <a:cubicBezTo>
                  <a:pt x="1836" y="439"/>
                  <a:pt x="1831" y="455"/>
                  <a:pt x="1826" y="473"/>
                </a:cubicBezTo>
                <a:cubicBezTo>
                  <a:pt x="1824" y="496"/>
                  <a:pt x="1824" y="546"/>
                  <a:pt x="1810" y="549"/>
                </a:cubicBezTo>
                <a:cubicBezTo>
                  <a:pt x="1785" y="554"/>
                  <a:pt x="1743" y="539"/>
                  <a:pt x="1717" y="532"/>
                </a:cubicBezTo>
                <a:cubicBezTo>
                  <a:pt x="1121" y="537"/>
                  <a:pt x="997" y="543"/>
                  <a:pt x="402" y="538"/>
                </a:cubicBezTo>
                <a:cubicBezTo>
                  <a:pt x="375" y="532"/>
                  <a:pt x="347" y="530"/>
                  <a:pt x="321" y="522"/>
                </a:cubicBezTo>
                <a:cubicBezTo>
                  <a:pt x="285" y="499"/>
                  <a:pt x="250" y="478"/>
                  <a:pt x="217" y="451"/>
                </a:cubicBezTo>
                <a:cubicBezTo>
                  <a:pt x="200" y="437"/>
                  <a:pt x="190" y="418"/>
                  <a:pt x="174" y="402"/>
                </a:cubicBezTo>
                <a:cubicBezTo>
                  <a:pt x="163" y="366"/>
                  <a:pt x="120" y="329"/>
                  <a:pt x="98" y="299"/>
                </a:cubicBezTo>
                <a:cubicBezTo>
                  <a:pt x="89" y="286"/>
                  <a:pt x="76" y="277"/>
                  <a:pt x="65" y="266"/>
                </a:cubicBezTo>
                <a:cubicBezTo>
                  <a:pt x="54" y="255"/>
                  <a:pt x="38" y="228"/>
                  <a:pt x="38" y="228"/>
                </a:cubicBezTo>
                <a:cubicBezTo>
                  <a:pt x="32" y="208"/>
                  <a:pt x="22" y="194"/>
                  <a:pt x="16" y="174"/>
                </a:cubicBezTo>
                <a:cubicBezTo>
                  <a:pt x="14" y="152"/>
                  <a:pt x="14" y="131"/>
                  <a:pt x="11" y="109"/>
                </a:cubicBezTo>
                <a:cubicBezTo>
                  <a:pt x="9" y="92"/>
                  <a:pt x="0" y="60"/>
                  <a:pt x="0" y="60"/>
                </a:cubicBezTo>
                <a:cubicBezTo>
                  <a:pt x="7" y="11"/>
                  <a:pt x="6" y="31"/>
                  <a:pt x="6" y="0"/>
                </a:cubicBezTo>
                <a:close/>
              </a:path>
            </a:pathLst>
          </a:custGeom>
          <a:solidFill>
            <a:srgbClr val="66CCFF"/>
          </a:solidFill>
          <a:ln w="9525">
            <a:noFill/>
            <a:round/>
            <a:headEnd/>
            <a:tailEnd/>
          </a:ln>
        </p:spPr>
        <p:txBody>
          <a:bodyPr/>
          <a:lstStyle/>
          <a:p>
            <a:endParaRPr lang="en-US"/>
          </a:p>
        </p:txBody>
      </p:sp>
      <p:sp>
        <p:nvSpPr>
          <p:cNvPr id="17412" name="Freeform 3"/>
          <p:cNvSpPr>
            <a:spLocks/>
          </p:cNvSpPr>
          <p:nvPr/>
        </p:nvSpPr>
        <p:spPr bwMode="auto">
          <a:xfrm>
            <a:off x="4746625" y="4838700"/>
            <a:ext cx="4435475" cy="1562100"/>
          </a:xfrm>
          <a:custGeom>
            <a:avLst/>
            <a:gdLst>
              <a:gd name="T0" fmla="*/ 414 w 2446"/>
              <a:gd name="T1" fmla="*/ 163 h 1015"/>
              <a:gd name="T2" fmla="*/ 370 w 2446"/>
              <a:gd name="T3" fmla="*/ 278 h 1015"/>
              <a:gd name="T4" fmla="*/ 278 w 2446"/>
              <a:gd name="T5" fmla="*/ 560 h 1015"/>
              <a:gd name="T6" fmla="*/ 272 w 2446"/>
              <a:gd name="T7" fmla="*/ 576 h 1015"/>
              <a:gd name="T8" fmla="*/ 256 w 2446"/>
              <a:gd name="T9" fmla="*/ 587 h 1015"/>
              <a:gd name="T10" fmla="*/ 240 w 2446"/>
              <a:gd name="T11" fmla="*/ 604 h 1015"/>
              <a:gd name="T12" fmla="*/ 169 w 2446"/>
              <a:gd name="T13" fmla="*/ 696 h 1015"/>
              <a:gd name="T14" fmla="*/ 147 w 2446"/>
              <a:gd name="T15" fmla="*/ 729 h 1015"/>
              <a:gd name="T16" fmla="*/ 131 w 2446"/>
              <a:gd name="T17" fmla="*/ 745 h 1015"/>
              <a:gd name="T18" fmla="*/ 109 w 2446"/>
              <a:gd name="T19" fmla="*/ 778 h 1015"/>
              <a:gd name="T20" fmla="*/ 98 w 2446"/>
              <a:gd name="T21" fmla="*/ 794 h 1015"/>
              <a:gd name="T22" fmla="*/ 39 w 2446"/>
              <a:gd name="T23" fmla="*/ 908 h 1015"/>
              <a:gd name="T24" fmla="*/ 12 w 2446"/>
              <a:gd name="T25" fmla="*/ 941 h 1015"/>
              <a:gd name="T26" fmla="*/ 28 w 2446"/>
              <a:gd name="T27" fmla="*/ 995 h 1015"/>
              <a:gd name="T28" fmla="*/ 300 w 2446"/>
              <a:gd name="T29" fmla="*/ 984 h 1015"/>
              <a:gd name="T30" fmla="*/ 745 w 2446"/>
              <a:gd name="T31" fmla="*/ 989 h 1015"/>
              <a:gd name="T32" fmla="*/ 1109 w 2446"/>
              <a:gd name="T33" fmla="*/ 984 h 1015"/>
              <a:gd name="T34" fmla="*/ 1240 w 2446"/>
              <a:gd name="T35" fmla="*/ 989 h 1015"/>
              <a:gd name="T36" fmla="*/ 1805 w 2446"/>
              <a:gd name="T37" fmla="*/ 995 h 1015"/>
              <a:gd name="T38" fmla="*/ 1702 w 2446"/>
              <a:gd name="T39" fmla="*/ 989 h 1015"/>
              <a:gd name="T40" fmla="*/ 1696 w 2446"/>
              <a:gd name="T41" fmla="*/ 973 h 1015"/>
              <a:gd name="T42" fmla="*/ 1745 w 2446"/>
              <a:gd name="T43" fmla="*/ 984 h 1015"/>
              <a:gd name="T44" fmla="*/ 1973 w 2446"/>
              <a:gd name="T45" fmla="*/ 989 h 1015"/>
              <a:gd name="T46" fmla="*/ 1995 w 2446"/>
              <a:gd name="T47" fmla="*/ 995 h 1015"/>
              <a:gd name="T48" fmla="*/ 2430 w 2446"/>
              <a:gd name="T49" fmla="*/ 979 h 1015"/>
              <a:gd name="T50" fmla="*/ 2424 w 2446"/>
              <a:gd name="T51" fmla="*/ 854 h 1015"/>
              <a:gd name="T52" fmla="*/ 2413 w 2446"/>
              <a:gd name="T53" fmla="*/ 772 h 1015"/>
              <a:gd name="T54" fmla="*/ 2354 w 2446"/>
              <a:gd name="T55" fmla="*/ 625 h 1015"/>
              <a:gd name="T56" fmla="*/ 1984 w 2446"/>
              <a:gd name="T57" fmla="*/ 609 h 1015"/>
              <a:gd name="T58" fmla="*/ 1180 w 2446"/>
              <a:gd name="T59" fmla="*/ 582 h 1015"/>
              <a:gd name="T60" fmla="*/ 1115 w 2446"/>
              <a:gd name="T61" fmla="*/ 533 h 1015"/>
              <a:gd name="T62" fmla="*/ 1087 w 2446"/>
              <a:gd name="T63" fmla="*/ 511 h 1015"/>
              <a:gd name="T64" fmla="*/ 1077 w 2446"/>
              <a:gd name="T65" fmla="*/ 495 h 1015"/>
              <a:gd name="T66" fmla="*/ 1039 w 2446"/>
              <a:gd name="T67" fmla="*/ 473 h 1015"/>
              <a:gd name="T68" fmla="*/ 1006 w 2446"/>
              <a:gd name="T69" fmla="*/ 451 h 1015"/>
              <a:gd name="T70" fmla="*/ 995 w 2446"/>
              <a:gd name="T71" fmla="*/ 419 h 1015"/>
              <a:gd name="T72" fmla="*/ 946 w 2446"/>
              <a:gd name="T73" fmla="*/ 359 h 1015"/>
              <a:gd name="T74" fmla="*/ 919 w 2446"/>
              <a:gd name="T75" fmla="*/ 332 h 1015"/>
              <a:gd name="T76" fmla="*/ 886 w 2446"/>
              <a:gd name="T77" fmla="*/ 299 h 1015"/>
              <a:gd name="T78" fmla="*/ 854 w 2446"/>
              <a:gd name="T79" fmla="*/ 245 h 1015"/>
              <a:gd name="T80" fmla="*/ 832 w 2446"/>
              <a:gd name="T81" fmla="*/ 196 h 1015"/>
              <a:gd name="T82" fmla="*/ 789 w 2446"/>
              <a:gd name="T83" fmla="*/ 44 h 1015"/>
              <a:gd name="T84" fmla="*/ 658 w 2446"/>
              <a:gd name="T85" fmla="*/ 0 h 1015"/>
              <a:gd name="T86" fmla="*/ 539 w 2446"/>
              <a:gd name="T87" fmla="*/ 11 h 1015"/>
              <a:gd name="T88" fmla="*/ 435 w 2446"/>
              <a:gd name="T89" fmla="*/ 33 h 1015"/>
              <a:gd name="T90" fmla="*/ 414 w 2446"/>
              <a:gd name="T91" fmla="*/ 169 h 1015"/>
              <a:gd name="T92" fmla="*/ 408 w 2446"/>
              <a:gd name="T93" fmla="*/ 185 h 1015"/>
              <a:gd name="T94" fmla="*/ 414 w 2446"/>
              <a:gd name="T95" fmla="*/ 163 h 10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46"/>
              <a:gd name="T145" fmla="*/ 0 h 1015"/>
              <a:gd name="T146" fmla="*/ 2446 w 2446"/>
              <a:gd name="T147" fmla="*/ 1015 h 10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46" h="1015">
                <a:moveTo>
                  <a:pt x="414" y="163"/>
                </a:moveTo>
                <a:cubicBezTo>
                  <a:pt x="400" y="202"/>
                  <a:pt x="384" y="240"/>
                  <a:pt x="370" y="278"/>
                </a:cubicBezTo>
                <a:cubicBezTo>
                  <a:pt x="363" y="385"/>
                  <a:pt x="338" y="472"/>
                  <a:pt x="278" y="560"/>
                </a:cubicBezTo>
                <a:cubicBezTo>
                  <a:pt x="275" y="565"/>
                  <a:pt x="276" y="572"/>
                  <a:pt x="272" y="576"/>
                </a:cubicBezTo>
                <a:cubicBezTo>
                  <a:pt x="268" y="581"/>
                  <a:pt x="261" y="583"/>
                  <a:pt x="256" y="587"/>
                </a:cubicBezTo>
                <a:cubicBezTo>
                  <a:pt x="250" y="592"/>
                  <a:pt x="245" y="598"/>
                  <a:pt x="240" y="604"/>
                </a:cubicBezTo>
                <a:cubicBezTo>
                  <a:pt x="216" y="635"/>
                  <a:pt x="202" y="674"/>
                  <a:pt x="169" y="696"/>
                </a:cubicBezTo>
                <a:cubicBezTo>
                  <a:pt x="162" y="707"/>
                  <a:pt x="156" y="720"/>
                  <a:pt x="147" y="729"/>
                </a:cubicBezTo>
                <a:cubicBezTo>
                  <a:pt x="142" y="734"/>
                  <a:pt x="136" y="739"/>
                  <a:pt x="131" y="745"/>
                </a:cubicBezTo>
                <a:cubicBezTo>
                  <a:pt x="123" y="755"/>
                  <a:pt x="116" y="767"/>
                  <a:pt x="109" y="778"/>
                </a:cubicBezTo>
                <a:cubicBezTo>
                  <a:pt x="105" y="783"/>
                  <a:pt x="98" y="794"/>
                  <a:pt x="98" y="794"/>
                </a:cubicBezTo>
                <a:cubicBezTo>
                  <a:pt x="88" y="826"/>
                  <a:pt x="61" y="883"/>
                  <a:pt x="39" y="908"/>
                </a:cubicBezTo>
                <a:cubicBezTo>
                  <a:pt x="9" y="942"/>
                  <a:pt x="33" y="906"/>
                  <a:pt x="12" y="941"/>
                </a:cubicBezTo>
                <a:cubicBezTo>
                  <a:pt x="5" y="966"/>
                  <a:pt x="0" y="985"/>
                  <a:pt x="28" y="995"/>
                </a:cubicBezTo>
                <a:cubicBezTo>
                  <a:pt x="140" y="991"/>
                  <a:pt x="200" y="978"/>
                  <a:pt x="300" y="984"/>
                </a:cubicBezTo>
                <a:cubicBezTo>
                  <a:pt x="400" y="1015"/>
                  <a:pt x="640" y="992"/>
                  <a:pt x="745" y="989"/>
                </a:cubicBezTo>
                <a:cubicBezTo>
                  <a:pt x="865" y="971"/>
                  <a:pt x="988" y="995"/>
                  <a:pt x="1109" y="984"/>
                </a:cubicBezTo>
                <a:cubicBezTo>
                  <a:pt x="1153" y="971"/>
                  <a:pt x="1197" y="988"/>
                  <a:pt x="1240" y="989"/>
                </a:cubicBezTo>
                <a:cubicBezTo>
                  <a:pt x="1428" y="993"/>
                  <a:pt x="1617" y="993"/>
                  <a:pt x="1805" y="995"/>
                </a:cubicBezTo>
                <a:cubicBezTo>
                  <a:pt x="1771" y="993"/>
                  <a:pt x="1736" y="996"/>
                  <a:pt x="1702" y="989"/>
                </a:cubicBezTo>
                <a:cubicBezTo>
                  <a:pt x="1696" y="988"/>
                  <a:pt x="1691" y="975"/>
                  <a:pt x="1696" y="973"/>
                </a:cubicBezTo>
                <a:cubicBezTo>
                  <a:pt x="1718" y="965"/>
                  <a:pt x="1727" y="983"/>
                  <a:pt x="1745" y="984"/>
                </a:cubicBezTo>
                <a:cubicBezTo>
                  <a:pt x="1821" y="987"/>
                  <a:pt x="1897" y="987"/>
                  <a:pt x="1973" y="989"/>
                </a:cubicBezTo>
                <a:cubicBezTo>
                  <a:pt x="1980" y="991"/>
                  <a:pt x="1987" y="995"/>
                  <a:pt x="1995" y="995"/>
                </a:cubicBezTo>
                <a:cubicBezTo>
                  <a:pt x="2124" y="995"/>
                  <a:pt x="2314" y="981"/>
                  <a:pt x="2430" y="979"/>
                </a:cubicBezTo>
                <a:cubicBezTo>
                  <a:pt x="2428" y="937"/>
                  <a:pt x="2427" y="896"/>
                  <a:pt x="2424" y="854"/>
                </a:cubicBezTo>
                <a:cubicBezTo>
                  <a:pt x="2422" y="827"/>
                  <a:pt x="2413" y="772"/>
                  <a:pt x="2413" y="772"/>
                </a:cubicBezTo>
                <a:cubicBezTo>
                  <a:pt x="2406" y="582"/>
                  <a:pt x="2446" y="659"/>
                  <a:pt x="2354" y="625"/>
                </a:cubicBezTo>
                <a:cubicBezTo>
                  <a:pt x="2319" y="592"/>
                  <a:pt x="2065" y="612"/>
                  <a:pt x="1984" y="609"/>
                </a:cubicBezTo>
                <a:cubicBezTo>
                  <a:pt x="1735" y="531"/>
                  <a:pt x="1442" y="588"/>
                  <a:pt x="1180" y="582"/>
                </a:cubicBezTo>
                <a:cubicBezTo>
                  <a:pt x="1156" y="566"/>
                  <a:pt x="1138" y="549"/>
                  <a:pt x="1115" y="533"/>
                </a:cubicBezTo>
                <a:cubicBezTo>
                  <a:pt x="1083" y="486"/>
                  <a:pt x="1127" y="543"/>
                  <a:pt x="1087" y="511"/>
                </a:cubicBezTo>
                <a:cubicBezTo>
                  <a:pt x="1082" y="507"/>
                  <a:pt x="1081" y="499"/>
                  <a:pt x="1077" y="495"/>
                </a:cubicBezTo>
                <a:cubicBezTo>
                  <a:pt x="1071" y="489"/>
                  <a:pt x="1045" y="476"/>
                  <a:pt x="1039" y="473"/>
                </a:cubicBezTo>
                <a:cubicBezTo>
                  <a:pt x="1003" y="421"/>
                  <a:pt x="1058" y="494"/>
                  <a:pt x="1006" y="451"/>
                </a:cubicBezTo>
                <a:cubicBezTo>
                  <a:pt x="997" y="444"/>
                  <a:pt x="1001" y="429"/>
                  <a:pt x="995" y="419"/>
                </a:cubicBezTo>
                <a:cubicBezTo>
                  <a:pt x="981" y="394"/>
                  <a:pt x="969" y="375"/>
                  <a:pt x="946" y="359"/>
                </a:cubicBezTo>
                <a:cubicBezTo>
                  <a:pt x="923" y="326"/>
                  <a:pt x="948" y="358"/>
                  <a:pt x="919" y="332"/>
                </a:cubicBezTo>
                <a:cubicBezTo>
                  <a:pt x="907" y="322"/>
                  <a:pt x="886" y="299"/>
                  <a:pt x="886" y="299"/>
                </a:cubicBezTo>
                <a:cubicBezTo>
                  <a:pt x="877" y="280"/>
                  <a:pt x="861" y="265"/>
                  <a:pt x="854" y="245"/>
                </a:cubicBezTo>
                <a:cubicBezTo>
                  <a:pt x="847" y="227"/>
                  <a:pt x="843" y="212"/>
                  <a:pt x="832" y="196"/>
                </a:cubicBezTo>
                <a:cubicBezTo>
                  <a:pt x="815" y="140"/>
                  <a:pt x="855" y="65"/>
                  <a:pt x="789" y="44"/>
                </a:cubicBezTo>
                <a:cubicBezTo>
                  <a:pt x="750" y="19"/>
                  <a:pt x="701" y="16"/>
                  <a:pt x="658" y="0"/>
                </a:cubicBezTo>
                <a:cubicBezTo>
                  <a:pt x="638" y="2"/>
                  <a:pt x="567" y="6"/>
                  <a:pt x="539" y="11"/>
                </a:cubicBezTo>
                <a:cubicBezTo>
                  <a:pt x="502" y="17"/>
                  <a:pt x="474" y="29"/>
                  <a:pt x="435" y="33"/>
                </a:cubicBezTo>
                <a:cubicBezTo>
                  <a:pt x="410" y="73"/>
                  <a:pt x="419" y="124"/>
                  <a:pt x="414" y="169"/>
                </a:cubicBezTo>
                <a:cubicBezTo>
                  <a:pt x="413" y="175"/>
                  <a:pt x="408" y="191"/>
                  <a:pt x="408" y="185"/>
                </a:cubicBezTo>
                <a:cubicBezTo>
                  <a:pt x="408" y="177"/>
                  <a:pt x="412" y="170"/>
                  <a:pt x="414" y="163"/>
                </a:cubicBezTo>
                <a:close/>
              </a:path>
            </a:pathLst>
          </a:custGeom>
          <a:solidFill>
            <a:srgbClr val="66CCFF"/>
          </a:solidFill>
          <a:ln w="9525">
            <a:noFill/>
            <a:round/>
            <a:headEnd/>
            <a:tailEnd/>
          </a:ln>
        </p:spPr>
        <p:txBody>
          <a:bodyPr/>
          <a:lstStyle/>
          <a:p>
            <a:endParaRPr lang="en-US"/>
          </a:p>
        </p:txBody>
      </p:sp>
      <p:sp>
        <p:nvSpPr>
          <p:cNvPr id="17413" name="Line 4"/>
          <p:cNvSpPr>
            <a:spLocks noChangeShapeType="1"/>
          </p:cNvSpPr>
          <p:nvPr/>
        </p:nvSpPr>
        <p:spPr bwMode="auto">
          <a:xfrm>
            <a:off x="1165225" y="6400800"/>
            <a:ext cx="8610600" cy="0"/>
          </a:xfrm>
          <a:prstGeom prst="line">
            <a:avLst/>
          </a:prstGeom>
          <a:noFill/>
          <a:ln w="9525">
            <a:solidFill>
              <a:schemeClr val="tx1"/>
            </a:solidFill>
            <a:round/>
            <a:headEnd/>
            <a:tailEnd/>
          </a:ln>
        </p:spPr>
        <p:txBody>
          <a:bodyPr/>
          <a:lstStyle/>
          <a:p>
            <a:endParaRPr lang="en-US"/>
          </a:p>
        </p:txBody>
      </p:sp>
      <p:sp>
        <p:nvSpPr>
          <p:cNvPr id="17414" name="Freeform 5"/>
          <p:cNvSpPr>
            <a:spLocks/>
          </p:cNvSpPr>
          <p:nvPr/>
        </p:nvSpPr>
        <p:spPr bwMode="auto">
          <a:xfrm>
            <a:off x="6118225" y="4343400"/>
            <a:ext cx="152400" cy="2057400"/>
          </a:xfrm>
          <a:custGeom>
            <a:avLst/>
            <a:gdLst>
              <a:gd name="T0" fmla="*/ 96 w 96"/>
              <a:gd name="T1" fmla="*/ 0 h 1296"/>
              <a:gd name="T2" fmla="*/ 48 w 96"/>
              <a:gd name="T3" fmla="*/ 624 h 1296"/>
              <a:gd name="T4" fmla="*/ 0 w 96"/>
              <a:gd name="T5" fmla="*/ 1296 h 1296"/>
              <a:gd name="T6" fmla="*/ 0 60000 65536"/>
              <a:gd name="T7" fmla="*/ 0 60000 65536"/>
              <a:gd name="T8" fmla="*/ 0 60000 65536"/>
              <a:gd name="T9" fmla="*/ 0 w 96"/>
              <a:gd name="T10" fmla="*/ 0 h 1296"/>
              <a:gd name="T11" fmla="*/ 96 w 96"/>
              <a:gd name="T12" fmla="*/ 1296 h 1296"/>
            </a:gdLst>
            <a:ahLst/>
            <a:cxnLst>
              <a:cxn ang="T6">
                <a:pos x="T0" y="T1"/>
              </a:cxn>
              <a:cxn ang="T7">
                <a:pos x="T2" y="T3"/>
              </a:cxn>
              <a:cxn ang="T8">
                <a:pos x="T4" y="T5"/>
              </a:cxn>
            </a:cxnLst>
            <a:rect l="T9" t="T10" r="T11" b="T12"/>
            <a:pathLst>
              <a:path w="96" h="1296">
                <a:moveTo>
                  <a:pt x="96" y="0"/>
                </a:moveTo>
                <a:cubicBezTo>
                  <a:pt x="80" y="204"/>
                  <a:pt x="64" y="408"/>
                  <a:pt x="48" y="624"/>
                </a:cubicBezTo>
                <a:cubicBezTo>
                  <a:pt x="32" y="840"/>
                  <a:pt x="16" y="1068"/>
                  <a:pt x="0" y="1296"/>
                </a:cubicBezTo>
              </a:path>
            </a:pathLst>
          </a:custGeom>
          <a:noFill/>
          <a:ln w="28575" cmpd="sng">
            <a:solidFill>
              <a:schemeClr val="tx1"/>
            </a:solidFill>
            <a:round/>
            <a:headEnd type="none" w="med" len="med"/>
            <a:tailEnd type="triangle" w="med" len="med"/>
          </a:ln>
        </p:spPr>
        <p:txBody>
          <a:bodyPr/>
          <a:lstStyle/>
          <a:p>
            <a:endParaRPr lang="en-US"/>
          </a:p>
        </p:txBody>
      </p:sp>
      <p:sp>
        <p:nvSpPr>
          <p:cNvPr id="17415" name="Freeform 6"/>
          <p:cNvSpPr>
            <a:spLocks/>
          </p:cNvSpPr>
          <p:nvPr/>
        </p:nvSpPr>
        <p:spPr bwMode="auto">
          <a:xfrm>
            <a:off x="5432425" y="4419600"/>
            <a:ext cx="685800" cy="1981200"/>
          </a:xfrm>
          <a:custGeom>
            <a:avLst/>
            <a:gdLst>
              <a:gd name="T0" fmla="*/ 432 w 432"/>
              <a:gd name="T1" fmla="*/ 0 h 1248"/>
              <a:gd name="T2" fmla="*/ 336 w 432"/>
              <a:gd name="T3" fmla="*/ 768 h 1248"/>
              <a:gd name="T4" fmla="*/ 192 w 432"/>
              <a:gd name="T5" fmla="*/ 1056 h 1248"/>
              <a:gd name="T6" fmla="*/ 0 w 432"/>
              <a:gd name="T7" fmla="*/ 1248 h 1248"/>
              <a:gd name="T8" fmla="*/ 0 60000 65536"/>
              <a:gd name="T9" fmla="*/ 0 60000 65536"/>
              <a:gd name="T10" fmla="*/ 0 60000 65536"/>
              <a:gd name="T11" fmla="*/ 0 60000 65536"/>
              <a:gd name="T12" fmla="*/ 0 w 432"/>
              <a:gd name="T13" fmla="*/ 0 h 1248"/>
              <a:gd name="T14" fmla="*/ 432 w 432"/>
              <a:gd name="T15" fmla="*/ 1248 h 1248"/>
            </a:gdLst>
            <a:ahLst/>
            <a:cxnLst>
              <a:cxn ang="T8">
                <a:pos x="T0" y="T1"/>
              </a:cxn>
              <a:cxn ang="T9">
                <a:pos x="T2" y="T3"/>
              </a:cxn>
              <a:cxn ang="T10">
                <a:pos x="T4" y="T5"/>
              </a:cxn>
              <a:cxn ang="T11">
                <a:pos x="T6" y="T7"/>
              </a:cxn>
            </a:cxnLst>
            <a:rect l="T12" t="T13" r="T14" b="T15"/>
            <a:pathLst>
              <a:path w="432" h="1248">
                <a:moveTo>
                  <a:pt x="432" y="0"/>
                </a:moveTo>
                <a:cubicBezTo>
                  <a:pt x="404" y="296"/>
                  <a:pt x="376" y="592"/>
                  <a:pt x="336" y="768"/>
                </a:cubicBezTo>
                <a:cubicBezTo>
                  <a:pt x="296" y="944"/>
                  <a:pt x="248" y="976"/>
                  <a:pt x="192" y="1056"/>
                </a:cubicBezTo>
                <a:cubicBezTo>
                  <a:pt x="136" y="1136"/>
                  <a:pt x="68" y="1192"/>
                  <a:pt x="0" y="1248"/>
                </a:cubicBezTo>
              </a:path>
            </a:pathLst>
          </a:custGeom>
          <a:noFill/>
          <a:ln w="28575" cmpd="sng">
            <a:solidFill>
              <a:schemeClr val="tx1"/>
            </a:solidFill>
            <a:round/>
            <a:headEnd type="none" w="med" len="med"/>
            <a:tailEnd type="triangle" w="med" len="med"/>
          </a:ln>
        </p:spPr>
        <p:txBody>
          <a:bodyPr/>
          <a:lstStyle/>
          <a:p>
            <a:endParaRPr lang="en-US"/>
          </a:p>
        </p:txBody>
      </p:sp>
      <p:sp>
        <p:nvSpPr>
          <p:cNvPr id="17416" name="Freeform 7"/>
          <p:cNvSpPr>
            <a:spLocks/>
          </p:cNvSpPr>
          <p:nvPr/>
        </p:nvSpPr>
        <p:spPr bwMode="auto">
          <a:xfrm>
            <a:off x="6486525" y="4495800"/>
            <a:ext cx="1231900" cy="1905000"/>
          </a:xfrm>
          <a:custGeom>
            <a:avLst/>
            <a:gdLst>
              <a:gd name="T0" fmla="*/ 56 w 776"/>
              <a:gd name="T1" fmla="*/ 0 h 1200"/>
              <a:gd name="T2" fmla="*/ 8 w 776"/>
              <a:gd name="T3" fmla="*/ 624 h 1200"/>
              <a:gd name="T4" fmla="*/ 104 w 776"/>
              <a:gd name="T5" fmla="*/ 1008 h 1200"/>
              <a:gd name="T6" fmla="*/ 488 w 776"/>
              <a:gd name="T7" fmla="*/ 1152 h 1200"/>
              <a:gd name="T8" fmla="*/ 776 w 776"/>
              <a:gd name="T9" fmla="*/ 1200 h 1200"/>
              <a:gd name="T10" fmla="*/ 0 60000 65536"/>
              <a:gd name="T11" fmla="*/ 0 60000 65536"/>
              <a:gd name="T12" fmla="*/ 0 60000 65536"/>
              <a:gd name="T13" fmla="*/ 0 60000 65536"/>
              <a:gd name="T14" fmla="*/ 0 60000 65536"/>
              <a:gd name="T15" fmla="*/ 0 w 776"/>
              <a:gd name="T16" fmla="*/ 0 h 1200"/>
              <a:gd name="T17" fmla="*/ 776 w 776"/>
              <a:gd name="T18" fmla="*/ 1200 h 1200"/>
            </a:gdLst>
            <a:ahLst/>
            <a:cxnLst>
              <a:cxn ang="T10">
                <a:pos x="T0" y="T1"/>
              </a:cxn>
              <a:cxn ang="T11">
                <a:pos x="T2" y="T3"/>
              </a:cxn>
              <a:cxn ang="T12">
                <a:pos x="T4" y="T5"/>
              </a:cxn>
              <a:cxn ang="T13">
                <a:pos x="T6" y="T7"/>
              </a:cxn>
              <a:cxn ang="T14">
                <a:pos x="T8" y="T9"/>
              </a:cxn>
            </a:cxnLst>
            <a:rect l="T15" t="T16" r="T17" b="T18"/>
            <a:pathLst>
              <a:path w="776" h="1200">
                <a:moveTo>
                  <a:pt x="56" y="0"/>
                </a:moveTo>
                <a:cubicBezTo>
                  <a:pt x="28" y="228"/>
                  <a:pt x="0" y="456"/>
                  <a:pt x="8" y="624"/>
                </a:cubicBezTo>
                <a:cubicBezTo>
                  <a:pt x="16" y="792"/>
                  <a:pt x="24" y="920"/>
                  <a:pt x="104" y="1008"/>
                </a:cubicBezTo>
                <a:cubicBezTo>
                  <a:pt x="184" y="1096"/>
                  <a:pt x="376" y="1120"/>
                  <a:pt x="488" y="1152"/>
                </a:cubicBezTo>
                <a:cubicBezTo>
                  <a:pt x="600" y="1184"/>
                  <a:pt x="688" y="1192"/>
                  <a:pt x="776" y="1200"/>
                </a:cubicBezTo>
              </a:path>
            </a:pathLst>
          </a:custGeom>
          <a:noFill/>
          <a:ln w="28575" cmpd="sng">
            <a:solidFill>
              <a:schemeClr val="tx1"/>
            </a:solidFill>
            <a:round/>
            <a:headEnd type="none" w="med" len="med"/>
            <a:tailEnd type="triangle" w="med" len="med"/>
          </a:ln>
        </p:spPr>
        <p:txBody>
          <a:bodyPr/>
          <a:lstStyle/>
          <a:p>
            <a:endParaRPr lang="en-US"/>
          </a:p>
        </p:txBody>
      </p:sp>
      <p:sp>
        <p:nvSpPr>
          <p:cNvPr id="17417" name="Freeform 8"/>
          <p:cNvSpPr>
            <a:spLocks/>
          </p:cNvSpPr>
          <p:nvPr/>
        </p:nvSpPr>
        <p:spPr bwMode="auto">
          <a:xfrm>
            <a:off x="2917825" y="5822950"/>
            <a:ext cx="2501900" cy="660400"/>
          </a:xfrm>
          <a:custGeom>
            <a:avLst/>
            <a:gdLst>
              <a:gd name="T0" fmla="*/ 1576 w 1576"/>
              <a:gd name="T1" fmla="*/ 0 h 416"/>
              <a:gd name="T2" fmla="*/ 1544 w 1576"/>
              <a:gd name="T3" fmla="*/ 11 h 416"/>
              <a:gd name="T4" fmla="*/ 1484 w 1576"/>
              <a:gd name="T5" fmla="*/ 60 h 416"/>
              <a:gd name="T6" fmla="*/ 1370 w 1576"/>
              <a:gd name="T7" fmla="*/ 65 h 416"/>
              <a:gd name="T8" fmla="*/ 1055 w 1576"/>
              <a:gd name="T9" fmla="*/ 81 h 416"/>
              <a:gd name="T10" fmla="*/ 609 w 1576"/>
              <a:gd name="T11" fmla="*/ 114 h 416"/>
              <a:gd name="T12" fmla="*/ 397 w 1576"/>
              <a:gd name="T13" fmla="*/ 125 h 416"/>
              <a:gd name="T14" fmla="*/ 272 w 1576"/>
              <a:gd name="T15" fmla="*/ 158 h 416"/>
              <a:gd name="T16" fmla="*/ 125 w 1576"/>
              <a:gd name="T17" fmla="*/ 212 h 416"/>
              <a:gd name="T18" fmla="*/ 77 w 1576"/>
              <a:gd name="T19" fmla="*/ 244 h 416"/>
              <a:gd name="T20" fmla="*/ 60 w 1576"/>
              <a:gd name="T21" fmla="*/ 255 h 416"/>
              <a:gd name="T22" fmla="*/ 22 w 1576"/>
              <a:gd name="T23" fmla="*/ 299 h 416"/>
              <a:gd name="T24" fmla="*/ 0 w 1576"/>
              <a:gd name="T25" fmla="*/ 364 h 416"/>
              <a:gd name="T26" fmla="*/ 77 w 1576"/>
              <a:gd name="T27" fmla="*/ 369 h 416"/>
              <a:gd name="T28" fmla="*/ 125 w 1576"/>
              <a:gd name="T29" fmla="*/ 342 h 416"/>
              <a:gd name="T30" fmla="*/ 424 w 1576"/>
              <a:gd name="T31" fmla="*/ 369 h 416"/>
              <a:gd name="T32" fmla="*/ 810 w 1576"/>
              <a:gd name="T33" fmla="*/ 380 h 416"/>
              <a:gd name="T34" fmla="*/ 1397 w 1576"/>
              <a:gd name="T35" fmla="*/ 375 h 416"/>
              <a:gd name="T36" fmla="*/ 1451 w 1576"/>
              <a:gd name="T37" fmla="*/ 348 h 416"/>
              <a:gd name="T38" fmla="*/ 1484 w 1576"/>
              <a:gd name="T39" fmla="*/ 217 h 416"/>
              <a:gd name="T40" fmla="*/ 1500 w 1576"/>
              <a:gd name="T41" fmla="*/ 147 h 416"/>
              <a:gd name="T42" fmla="*/ 1517 w 1576"/>
              <a:gd name="T43" fmla="*/ 54 h 416"/>
              <a:gd name="T44" fmla="*/ 1549 w 1576"/>
              <a:gd name="T45" fmla="*/ 22 h 4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76"/>
              <a:gd name="T70" fmla="*/ 0 h 416"/>
              <a:gd name="T71" fmla="*/ 1576 w 1576"/>
              <a:gd name="T72" fmla="*/ 416 h 4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76" h="416">
                <a:moveTo>
                  <a:pt x="1576" y="0"/>
                </a:moveTo>
                <a:cubicBezTo>
                  <a:pt x="1573" y="1"/>
                  <a:pt x="1547" y="9"/>
                  <a:pt x="1544" y="11"/>
                </a:cubicBezTo>
                <a:cubicBezTo>
                  <a:pt x="1528" y="24"/>
                  <a:pt x="1507" y="59"/>
                  <a:pt x="1484" y="60"/>
                </a:cubicBezTo>
                <a:cubicBezTo>
                  <a:pt x="1446" y="62"/>
                  <a:pt x="1408" y="63"/>
                  <a:pt x="1370" y="65"/>
                </a:cubicBezTo>
                <a:cubicBezTo>
                  <a:pt x="1270" y="102"/>
                  <a:pt x="1158" y="56"/>
                  <a:pt x="1055" y="81"/>
                </a:cubicBezTo>
                <a:cubicBezTo>
                  <a:pt x="934" y="159"/>
                  <a:pt x="750" y="108"/>
                  <a:pt x="609" y="114"/>
                </a:cubicBezTo>
                <a:cubicBezTo>
                  <a:pt x="517" y="131"/>
                  <a:pt x="619" y="113"/>
                  <a:pt x="397" y="125"/>
                </a:cubicBezTo>
                <a:cubicBezTo>
                  <a:pt x="355" y="127"/>
                  <a:pt x="313" y="149"/>
                  <a:pt x="272" y="158"/>
                </a:cubicBezTo>
                <a:cubicBezTo>
                  <a:pt x="227" y="186"/>
                  <a:pt x="170" y="186"/>
                  <a:pt x="125" y="212"/>
                </a:cubicBezTo>
                <a:cubicBezTo>
                  <a:pt x="108" y="222"/>
                  <a:pt x="93" y="234"/>
                  <a:pt x="77" y="244"/>
                </a:cubicBezTo>
                <a:cubicBezTo>
                  <a:pt x="71" y="248"/>
                  <a:pt x="60" y="255"/>
                  <a:pt x="60" y="255"/>
                </a:cubicBezTo>
                <a:cubicBezTo>
                  <a:pt x="48" y="273"/>
                  <a:pt x="34" y="281"/>
                  <a:pt x="22" y="299"/>
                </a:cubicBezTo>
                <a:cubicBezTo>
                  <a:pt x="15" y="321"/>
                  <a:pt x="8" y="343"/>
                  <a:pt x="0" y="364"/>
                </a:cubicBezTo>
                <a:cubicBezTo>
                  <a:pt x="58" y="377"/>
                  <a:pt x="33" y="379"/>
                  <a:pt x="77" y="369"/>
                </a:cubicBezTo>
                <a:cubicBezTo>
                  <a:pt x="114" y="345"/>
                  <a:pt x="97" y="352"/>
                  <a:pt x="125" y="342"/>
                </a:cubicBezTo>
                <a:cubicBezTo>
                  <a:pt x="148" y="378"/>
                  <a:pt x="418" y="369"/>
                  <a:pt x="424" y="369"/>
                </a:cubicBezTo>
                <a:cubicBezTo>
                  <a:pt x="556" y="416"/>
                  <a:pt x="449" y="380"/>
                  <a:pt x="810" y="380"/>
                </a:cubicBezTo>
                <a:cubicBezTo>
                  <a:pt x="1006" y="380"/>
                  <a:pt x="1201" y="377"/>
                  <a:pt x="1397" y="375"/>
                </a:cubicBezTo>
                <a:cubicBezTo>
                  <a:pt x="1414" y="363"/>
                  <a:pt x="1431" y="354"/>
                  <a:pt x="1451" y="348"/>
                </a:cubicBezTo>
                <a:cubicBezTo>
                  <a:pt x="1461" y="304"/>
                  <a:pt x="1459" y="255"/>
                  <a:pt x="1484" y="217"/>
                </a:cubicBezTo>
                <a:cubicBezTo>
                  <a:pt x="1491" y="194"/>
                  <a:pt x="1494" y="170"/>
                  <a:pt x="1500" y="147"/>
                </a:cubicBezTo>
                <a:cubicBezTo>
                  <a:pt x="1501" y="135"/>
                  <a:pt x="1502" y="73"/>
                  <a:pt x="1517" y="54"/>
                </a:cubicBezTo>
                <a:cubicBezTo>
                  <a:pt x="1534" y="33"/>
                  <a:pt x="1549" y="52"/>
                  <a:pt x="1549" y="22"/>
                </a:cubicBezTo>
              </a:path>
            </a:pathLst>
          </a:custGeom>
          <a:solidFill>
            <a:srgbClr val="66CCFF"/>
          </a:solidFill>
          <a:ln w="9525">
            <a:noFill/>
            <a:round/>
            <a:headEnd/>
            <a:tailEnd/>
          </a:ln>
        </p:spPr>
        <p:txBody>
          <a:bodyPr/>
          <a:lstStyle/>
          <a:p>
            <a:endParaRPr lang="en-US"/>
          </a:p>
        </p:txBody>
      </p:sp>
      <p:sp>
        <p:nvSpPr>
          <p:cNvPr id="17418" name="Freeform 9"/>
          <p:cNvSpPr>
            <a:spLocks/>
          </p:cNvSpPr>
          <p:nvPr/>
        </p:nvSpPr>
        <p:spPr bwMode="auto">
          <a:xfrm>
            <a:off x="4549775" y="3054350"/>
            <a:ext cx="5280025" cy="2820988"/>
          </a:xfrm>
          <a:custGeom>
            <a:avLst/>
            <a:gdLst>
              <a:gd name="T0" fmla="*/ 212 w 3326"/>
              <a:gd name="T1" fmla="*/ 1777 h 1777"/>
              <a:gd name="T2" fmla="*/ 397 w 3326"/>
              <a:gd name="T3" fmla="*/ 1733 h 1777"/>
              <a:gd name="T4" fmla="*/ 1581 w 3326"/>
              <a:gd name="T5" fmla="*/ 1733 h 1777"/>
              <a:gd name="T6" fmla="*/ 1739 w 3326"/>
              <a:gd name="T7" fmla="*/ 1695 h 1777"/>
              <a:gd name="T8" fmla="*/ 1712 w 3326"/>
              <a:gd name="T9" fmla="*/ 1527 h 1777"/>
              <a:gd name="T10" fmla="*/ 1739 w 3326"/>
              <a:gd name="T11" fmla="*/ 1108 h 1777"/>
              <a:gd name="T12" fmla="*/ 1733 w 3326"/>
              <a:gd name="T13" fmla="*/ 858 h 1777"/>
              <a:gd name="T14" fmla="*/ 1799 w 3326"/>
              <a:gd name="T15" fmla="*/ 679 h 1777"/>
              <a:gd name="T16" fmla="*/ 1945 w 3326"/>
              <a:gd name="T17" fmla="*/ 603 h 1777"/>
              <a:gd name="T18" fmla="*/ 2119 w 3326"/>
              <a:gd name="T19" fmla="*/ 483 h 1777"/>
              <a:gd name="T20" fmla="*/ 2565 w 3326"/>
              <a:gd name="T21" fmla="*/ 391 h 1777"/>
              <a:gd name="T22" fmla="*/ 2494 w 3326"/>
              <a:gd name="T23" fmla="*/ 375 h 1777"/>
              <a:gd name="T24" fmla="*/ 2592 w 3326"/>
              <a:gd name="T25" fmla="*/ 337 h 1777"/>
              <a:gd name="T26" fmla="*/ 2679 w 3326"/>
              <a:gd name="T27" fmla="*/ 298 h 1777"/>
              <a:gd name="T28" fmla="*/ 2836 w 3326"/>
              <a:gd name="T29" fmla="*/ 260 h 1777"/>
              <a:gd name="T30" fmla="*/ 3103 w 3326"/>
              <a:gd name="T31" fmla="*/ 212 h 1777"/>
              <a:gd name="T32" fmla="*/ 3326 w 3326"/>
              <a:gd name="T33" fmla="*/ 157 h 1777"/>
              <a:gd name="T34" fmla="*/ 2972 w 3326"/>
              <a:gd name="T35" fmla="*/ 87 h 1777"/>
              <a:gd name="T36" fmla="*/ 2565 w 3326"/>
              <a:gd name="T37" fmla="*/ 76 h 1777"/>
              <a:gd name="T38" fmla="*/ 2434 w 3326"/>
              <a:gd name="T39" fmla="*/ 54 h 1777"/>
              <a:gd name="T40" fmla="*/ 2163 w 3326"/>
              <a:gd name="T41" fmla="*/ 27 h 1777"/>
              <a:gd name="T42" fmla="*/ 1826 w 3326"/>
              <a:gd name="T43" fmla="*/ 54 h 1777"/>
              <a:gd name="T44" fmla="*/ 1777 w 3326"/>
              <a:gd name="T45" fmla="*/ 21 h 1777"/>
              <a:gd name="T46" fmla="*/ 1608 w 3326"/>
              <a:gd name="T47" fmla="*/ 21 h 1777"/>
              <a:gd name="T48" fmla="*/ 1304 w 3326"/>
              <a:gd name="T49" fmla="*/ 54 h 1777"/>
              <a:gd name="T50" fmla="*/ 1201 w 3326"/>
              <a:gd name="T51" fmla="*/ 27 h 1777"/>
              <a:gd name="T52" fmla="*/ 886 w 3326"/>
              <a:gd name="T53" fmla="*/ 32 h 1777"/>
              <a:gd name="T54" fmla="*/ 723 w 3326"/>
              <a:gd name="T55" fmla="*/ 43 h 1777"/>
              <a:gd name="T56" fmla="*/ 619 w 3326"/>
              <a:gd name="T57" fmla="*/ 87 h 1777"/>
              <a:gd name="T58" fmla="*/ 570 w 3326"/>
              <a:gd name="T59" fmla="*/ 108 h 1777"/>
              <a:gd name="T60" fmla="*/ 516 w 3326"/>
              <a:gd name="T61" fmla="*/ 168 h 1777"/>
              <a:gd name="T62" fmla="*/ 478 w 3326"/>
              <a:gd name="T63" fmla="*/ 233 h 1777"/>
              <a:gd name="T64" fmla="*/ 418 w 3326"/>
              <a:gd name="T65" fmla="*/ 440 h 1777"/>
              <a:gd name="T66" fmla="*/ 386 w 3326"/>
              <a:gd name="T67" fmla="*/ 635 h 1777"/>
              <a:gd name="T68" fmla="*/ 321 w 3326"/>
              <a:gd name="T69" fmla="*/ 891 h 1777"/>
              <a:gd name="T70" fmla="*/ 261 w 3326"/>
              <a:gd name="T71" fmla="*/ 1092 h 1777"/>
              <a:gd name="T72" fmla="*/ 228 w 3326"/>
              <a:gd name="T73" fmla="*/ 1141 h 1777"/>
              <a:gd name="T74" fmla="*/ 196 w 3326"/>
              <a:gd name="T75" fmla="*/ 1266 h 1777"/>
              <a:gd name="T76" fmla="*/ 201 w 3326"/>
              <a:gd name="T77" fmla="*/ 1293 h 1777"/>
              <a:gd name="T78" fmla="*/ 359 w 3326"/>
              <a:gd name="T79" fmla="*/ 1184 h 1777"/>
              <a:gd name="T80" fmla="*/ 326 w 3326"/>
              <a:gd name="T81" fmla="*/ 1195 h 1777"/>
              <a:gd name="T82" fmla="*/ 223 w 3326"/>
              <a:gd name="T83" fmla="*/ 1282 h 1777"/>
              <a:gd name="T84" fmla="*/ 147 w 3326"/>
              <a:gd name="T85" fmla="*/ 1374 h 1777"/>
              <a:gd name="T86" fmla="*/ 92 w 3326"/>
              <a:gd name="T87" fmla="*/ 1461 h 1777"/>
              <a:gd name="T88" fmla="*/ 60 w 3326"/>
              <a:gd name="T89" fmla="*/ 1516 h 1777"/>
              <a:gd name="T90" fmla="*/ 11 w 3326"/>
              <a:gd name="T91" fmla="*/ 1662 h 1777"/>
              <a:gd name="T92" fmla="*/ 0 w 3326"/>
              <a:gd name="T93" fmla="*/ 1744 h 17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26"/>
              <a:gd name="T142" fmla="*/ 0 h 1777"/>
              <a:gd name="T143" fmla="*/ 3326 w 3326"/>
              <a:gd name="T144" fmla="*/ 1777 h 17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26" h="1777">
                <a:moveTo>
                  <a:pt x="22" y="1766"/>
                </a:moveTo>
                <a:cubicBezTo>
                  <a:pt x="78" y="1745"/>
                  <a:pt x="153" y="1770"/>
                  <a:pt x="212" y="1777"/>
                </a:cubicBezTo>
                <a:cubicBezTo>
                  <a:pt x="295" y="1771"/>
                  <a:pt x="274" y="1771"/>
                  <a:pt x="326" y="1755"/>
                </a:cubicBezTo>
                <a:cubicBezTo>
                  <a:pt x="351" y="1738"/>
                  <a:pt x="365" y="1737"/>
                  <a:pt x="397" y="1733"/>
                </a:cubicBezTo>
                <a:cubicBezTo>
                  <a:pt x="700" y="1741"/>
                  <a:pt x="994" y="1741"/>
                  <a:pt x="1299" y="1738"/>
                </a:cubicBezTo>
                <a:cubicBezTo>
                  <a:pt x="1393" y="1726"/>
                  <a:pt x="1487" y="1740"/>
                  <a:pt x="1581" y="1733"/>
                </a:cubicBezTo>
                <a:cubicBezTo>
                  <a:pt x="1599" y="1728"/>
                  <a:pt x="1612" y="1718"/>
                  <a:pt x="1630" y="1711"/>
                </a:cubicBezTo>
                <a:cubicBezTo>
                  <a:pt x="1668" y="1718"/>
                  <a:pt x="1714" y="1731"/>
                  <a:pt x="1739" y="1695"/>
                </a:cubicBezTo>
                <a:cubicBezTo>
                  <a:pt x="1721" y="1667"/>
                  <a:pt x="1717" y="1659"/>
                  <a:pt x="1706" y="1630"/>
                </a:cubicBezTo>
                <a:cubicBezTo>
                  <a:pt x="1721" y="1589"/>
                  <a:pt x="1716" y="1583"/>
                  <a:pt x="1712" y="1527"/>
                </a:cubicBezTo>
                <a:cubicBezTo>
                  <a:pt x="1715" y="1430"/>
                  <a:pt x="1728" y="1315"/>
                  <a:pt x="1706" y="1217"/>
                </a:cubicBezTo>
                <a:cubicBezTo>
                  <a:pt x="1711" y="1170"/>
                  <a:pt x="1713" y="1146"/>
                  <a:pt x="1739" y="1108"/>
                </a:cubicBezTo>
                <a:cubicBezTo>
                  <a:pt x="1732" y="1049"/>
                  <a:pt x="1721" y="1050"/>
                  <a:pt x="1728" y="989"/>
                </a:cubicBezTo>
                <a:cubicBezTo>
                  <a:pt x="1730" y="945"/>
                  <a:pt x="1730" y="902"/>
                  <a:pt x="1733" y="858"/>
                </a:cubicBezTo>
                <a:cubicBezTo>
                  <a:pt x="1736" y="815"/>
                  <a:pt x="1770" y="788"/>
                  <a:pt x="1793" y="755"/>
                </a:cubicBezTo>
                <a:cubicBezTo>
                  <a:pt x="1795" y="730"/>
                  <a:pt x="1790" y="703"/>
                  <a:pt x="1799" y="679"/>
                </a:cubicBezTo>
                <a:cubicBezTo>
                  <a:pt x="1804" y="667"/>
                  <a:pt x="1820" y="664"/>
                  <a:pt x="1831" y="657"/>
                </a:cubicBezTo>
                <a:cubicBezTo>
                  <a:pt x="1857" y="639"/>
                  <a:pt x="1916" y="612"/>
                  <a:pt x="1945" y="603"/>
                </a:cubicBezTo>
                <a:cubicBezTo>
                  <a:pt x="1969" y="587"/>
                  <a:pt x="2004" y="552"/>
                  <a:pt x="2032" y="543"/>
                </a:cubicBezTo>
                <a:cubicBezTo>
                  <a:pt x="2062" y="524"/>
                  <a:pt x="2085" y="497"/>
                  <a:pt x="2119" y="483"/>
                </a:cubicBezTo>
                <a:cubicBezTo>
                  <a:pt x="2166" y="463"/>
                  <a:pt x="2218" y="455"/>
                  <a:pt x="2266" y="440"/>
                </a:cubicBezTo>
                <a:cubicBezTo>
                  <a:pt x="2353" y="380"/>
                  <a:pt x="2464" y="394"/>
                  <a:pt x="2565" y="391"/>
                </a:cubicBezTo>
                <a:cubicBezTo>
                  <a:pt x="2531" y="385"/>
                  <a:pt x="2516" y="380"/>
                  <a:pt x="2489" y="358"/>
                </a:cubicBezTo>
                <a:cubicBezTo>
                  <a:pt x="2491" y="364"/>
                  <a:pt x="2489" y="372"/>
                  <a:pt x="2494" y="375"/>
                </a:cubicBezTo>
                <a:cubicBezTo>
                  <a:pt x="2499" y="378"/>
                  <a:pt x="2525" y="359"/>
                  <a:pt x="2527" y="358"/>
                </a:cubicBezTo>
                <a:cubicBezTo>
                  <a:pt x="2545" y="349"/>
                  <a:pt x="2574" y="341"/>
                  <a:pt x="2592" y="337"/>
                </a:cubicBezTo>
                <a:cubicBezTo>
                  <a:pt x="2608" y="333"/>
                  <a:pt x="2641" y="326"/>
                  <a:pt x="2641" y="326"/>
                </a:cubicBezTo>
                <a:cubicBezTo>
                  <a:pt x="2654" y="317"/>
                  <a:pt x="2665" y="306"/>
                  <a:pt x="2679" y="298"/>
                </a:cubicBezTo>
                <a:cubicBezTo>
                  <a:pt x="2703" y="284"/>
                  <a:pt x="2739" y="285"/>
                  <a:pt x="2766" y="277"/>
                </a:cubicBezTo>
                <a:cubicBezTo>
                  <a:pt x="2789" y="270"/>
                  <a:pt x="2836" y="260"/>
                  <a:pt x="2836" y="260"/>
                </a:cubicBezTo>
                <a:cubicBezTo>
                  <a:pt x="2894" y="234"/>
                  <a:pt x="2934" y="232"/>
                  <a:pt x="2999" y="228"/>
                </a:cubicBezTo>
                <a:cubicBezTo>
                  <a:pt x="3034" y="223"/>
                  <a:pt x="3068" y="218"/>
                  <a:pt x="3103" y="212"/>
                </a:cubicBezTo>
                <a:cubicBezTo>
                  <a:pt x="3168" y="187"/>
                  <a:pt x="3193" y="193"/>
                  <a:pt x="3282" y="190"/>
                </a:cubicBezTo>
                <a:cubicBezTo>
                  <a:pt x="3307" y="183"/>
                  <a:pt x="3317" y="182"/>
                  <a:pt x="3326" y="157"/>
                </a:cubicBezTo>
                <a:cubicBezTo>
                  <a:pt x="3302" y="93"/>
                  <a:pt x="3121" y="119"/>
                  <a:pt x="3114" y="119"/>
                </a:cubicBezTo>
                <a:cubicBezTo>
                  <a:pt x="3066" y="108"/>
                  <a:pt x="3021" y="93"/>
                  <a:pt x="2972" y="87"/>
                </a:cubicBezTo>
                <a:cubicBezTo>
                  <a:pt x="2943" y="72"/>
                  <a:pt x="2911" y="64"/>
                  <a:pt x="2880" y="54"/>
                </a:cubicBezTo>
                <a:cubicBezTo>
                  <a:pt x="2775" y="60"/>
                  <a:pt x="2670" y="67"/>
                  <a:pt x="2565" y="76"/>
                </a:cubicBezTo>
                <a:cubicBezTo>
                  <a:pt x="2525" y="74"/>
                  <a:pt x="2484" y="77"/>
                  <a:pt x="2445" y="70"/>
                </a:cubicBezTo>
                <a:cubicBezTo>
                  <a:pt x="2439" y="69"/>
                  <a:pt x="2439" y="59"/>
                  <a:pt x="2434" y="54"/>
                </a:cubicBezTo>
                <a:cubicBezTo>
                  <a:pt x="2414" y="34"/>
                  <a:pt x="2385" y="19"/>
                  <a:pt x="2358" y="10"/>
                </a:cubicBezTo>
                <a:cubicBezTo>
                  <a:pt x="2286" y="17"/>
                  <a:pt x="2242" y="23"/>
                  <a:pt x="2163" y="27"/>
                </a:cubicBezTo>
                <a:cubicBezTo>
                  <a:pt x="2077" y="52"/>
                  <a:pt x="1979" y="54"/>
                  <a:pt x="1891" y="59"/>
                </a:cubicBezTo>
                <a:cubicBezTo>
                  <a:pt x="1869" y="57"/>
                  <a:pt x="1847" y="60"/>
                  <a:pt x="1826" y="54"/>
                </a:cubicBezTo>
                <a:cubicBezTo>
                  <a:pt x="1824" y="53"/>
                  <a:pt x="1786" y="27"/>
                  <a:pt x="1777" y="21"/>
                </a:cubicBezTo>
                <a:cubicBezTo>
                  <a:pt x="1759" y="15"/>
                  <a:pt x="1744" y="10"/>
                  <a:pt x="1728" y="0"/>
                </a:cubicBezTo>
                <a:cubicBezTo>
                  <a:pt x="1689" y="4"/>
                  <a:pt x="1647" y="19"/>
                  <a:pt x="1608" y="21"/>
                </a:cubicBezTo>
                <a:cubicBezTo>
                  <a:pt x="1547" y="24"/>
                  <a:pt x="1485" y="25"/>
                  <a:pt x="1424" y="27"/>
                </a:cubicBezTo>
                <a:cubicBezTo>
                  <a:pt x="1382" y="34"/>
                  <a:pt x="1347" y="49"/>
                  <a:pt x="1304" y="54"/>
                </a:cubicBezTo>
                <a:cubicBezTo>
                  <a:pt x="1280" y="52"/>
                  <a:pt x="1256" y="55"/>
                  <a:pt x="1233" y="49"/>
                </a:cubicBezTo>
                <a:cubicBezTo>
                  <a:pt x="1220" y="46"/>
                  <a:pt x="1201" y="27"/>
                  <a:pt x="1201" y="27"/>
                </a:cubicBezTo>
                <a:cubicBezTo>
                  <a:pt x="1107" y="33"/>
                  <a:pt x="1017" y="47"/>
                  <a:pt x="924" y="59"/>
                </a:cubicBezTo>
                <a:cubicBezTo>
                  <a:pt x="893" y="50"/>
                  <a:pt x="915" y="43"/>
                  <a:pt x="886" y="32"/>
                </a:cubicBezTo>
                <a:cubicBezTo>
                  <a:pt x="870" y="34"/>
                  <a:pt x="853" y="37"/>
                  <a:pt x="837" y="38"/>
                </a:cubicBezTo>
                <a:cubicBezTo>
                  <a:pt x="799" y="41"/>
                  <a:pt x="761" y="39"/>
                  <a:pt x="723" y="43"/>
                </a:cubicBezTo>
                <a:cubicBezTo>
                  <a:pt x="699" y="46"/>
                  <a:pt x="676" y="56"/>
                  <a:pt x="652" y="59"/>
                </a:cubicBezTo>
                <a:cubicBezTo>
                  <a:pt x="641" y="71"/>
                  <a:pt x="634" y="80"/>
                  <a:pt x="619" y="87"/>
                </a:cubicBezTo>
                <a:cubicBezTo>
                  <a:pt x="609" y="91"/>
                  <a:pt x="587" y="97"/>
                  <a:pt x="587" y="97"/>
                </a:cubicBezTo>
                <a:cubicBezTo>
                  <a:pt x="581" y="101"/>
                  <a:pt x="576" y="106"/>
                  <a:pt x="570" y="108"/>
                </a:cubicBezTo>
                <a:cubicBezTo>
                  <a:pt x="558" y="112"/>
                  <a:pt x="542" y="106"/>
                  <a:pt x="532" y="114"/>
                </a:cubicBezTo>
                <a:cubicBezTo>
                  <a:pt x="530" y="116"/>
                  <a:pt x="518" y="161"/>
                  <a:pt x="516" y="168"/>
                </a:cubicBezTo>
                <a:cubicBezTo>
                  <a:pt x="508" y="195"/>
                  <a:pt x="511" y="184"/>
                  <a:pt x="489" y="217"/>
                </a:cubicBezTo>
                <a:cubicBezTo>
                  <a:pt x="485" y="222"/>
                  <a:pt x="478" y="233"/>
                  <a:pt x="478" y="233"/>
                </a:cubicBezTo>
                <a:cubicBezTo>
                  <a:pt x="476" y="268"/>
                  <a:pt x="478" y="303"/>
                  <a:pt x="473" y="337"/>
                </a:cubicBezTo>
                <a:cubicBezTo>
                  <a:pt x="471" y="353"/>
                  <a:pt x="430" y="428"/>
                  <a:pt x="418" y="440"/>
                </a:cubicBezTo>
                <a:cubicBezTo>
                  <a:pt x="408" y="471"/>
                  <a:pt x="407" y="473"/>
                  <a:pt x="413" y="510"/>
                </a:cubicBezTo>
                <a:cubicBezTo>
                  <a:pt x="409" y="558"/>
                  <a:pt x="413" y="596"/>
                  <a:pt x="386" y="635"/>
                </a:cubicBezTo>
                <a:cubicBezTo>
                  <a:pt x="373" y="682"/>
                  <a:pt x="353" y="723"/>
                  <a:pt x="386" y="771"/>
                </a:cubicBezTo>
                <a:cubicBezTo>
                  <a:pt x="400" y="819"/>
                  <a:pt x="358" y="865"/>
                  <a:pt x="321" y="891"/>
                </a:cubicBezTo>
                <a:cubicBezTo>
                  <a:pt x="304" y="938"/>
                  <a:pt x="313" y="994"/>
                  <a:pt x="293" y="1038"/>
                </a:cubicBezTo>
                <a:cubicBezTo>
                  <a:pt x="284" y="1057"/>
                  <a:pt x="272" y="1074"/>
                  <a:pt x="261" y="1092"/>
                </a:cubicBezTo>
                <a:cubicBezTo>
                  <a:pt x="254" y="1103"/>
                  <a:pt x="246" y="1113"/>
                  <a:pt x="239" y="1124"/>
                </a:cubicBezTo>
                <a:cubicBezTo>
                  <a:pt x="235" y="1130"/>
                  <a:pt x="228" y="1141"/>
                  <a:pt x="228" y="1141"/>
                </a:cubicBezTo>
                <a:cubicBezTo>
                  <a:pt x="221" y="1171"/>
                  <a:pt x="210" y="1199"/>
                  <a:pt x="201" y="1228"/>
                </a:cubicBezTo>
                <a:cubicBezTo>
                  <a:pt x="199" y="1241"/>
                  <a:pt x="199" y="1253"/>
                  <a:pt x="196" y="1266"/>
                </a:cubicBezTo>
                <a:cubicBezTo>
                  <a:pt x="196" y="1266"/>
                  <a:pt x="184" y="1297"/>
                  <a:pt x="185" y="1298"/>
                </a:cubicBezTo>
                <a:cubicBezTo>
                  <a:pt x="189" y="1302"/>
                  <a:pt x="196" y="1295"/>
                  <a:pt x="201" y="1293"/>
                </a:cubicBezTo>
                <a:cubicBezTo>
                  <a:pt x="235" y="1259"/>
                  <a:pt x="269" y="1231"/>
                  <a:pt x="310" y="1206"/>
                </a:cubicBezTo>
                <a:cubicBezTo>
                  <a:pt x="323" y="1198"/>
                  <a:pt x="342" y="1184"/>
                  <a:pt x="359" y="1184"/>
                </a:cubicBezTo>
                <a:cubicBezTo>
                  <a:pt x="365" y="1184"/>
                  <a:pt x="348" y="1188"/>
                  <a:pt x="342" y="1190"/>
                </a:cubicBezTo>
                <a:cubicBezTo>
                  <a:pt x="337" y="1192"/>
                  <a:pt x="331" y="1193"/>
                  <a:pt x="326" y="1195"/>
                </a:cubicBezTo>
                <a:cubicBezTo>
                  <a:pt x="314" y="1207"/>
                  <a:pt x="305" y="1221"/>
                  <a:pt x="293" y="1233"/>
                </a:cubicBezTo>
                <a:cubicBezTo>
                  <a:pt x="272" y="1254"/>
                  <a:pt x="247" y="1265"/>
                  <a:pt x="223" y="1282"/>
                </a:cubicBezTo>
                <a:cubicBezTo>
                  <a:pt x="206" y="1294"/>
                  <a:pt x="174" y="1320"/>
                  <a:pt x="174" y="1320"/>
                </a:cubicBezTo>
                <a:cubicBezTo>
                  <a:pt x="167" y="1340"/>
                  <a:pt x="156" y="1356"/>
                  <a:pt x="147" y="1374"/>
                </a:cubicBezTo>
                <a:cubicBezTo>
                  <a:pt x="142" y="1384"/>
                  <a:pt x="143" y="1397"/>
                  <a:pt x="136" y="1407"/>
                </a:cubicBezTo>
                <a:cubicBezTo>
                  <a:pt x="123" y="1426"/>
                  <a:pt x="105" y="1442"/>
                  <a:pt x="92" y="1461"/>
                </a:cubicBezTo>
                <a:cubicBezTo>
                  <a:pt x="81" y="1484"/>
                  <a:pt x="77" y="1498"/>
                  <a:pt x="60" y="1516"/>
                </a:cubicBezTo>
                <a:cubicBezTo>
                  <a:pt x="49" y="1547"/>
                  <a:pt x="45" y="1523"/>
                  <a:pt x="27" y="1559"/>
                </a:cubicBezTo>
                <a:cubicBezTo>
                  <a:pt x="21" y="1593"/>
                  <a:pt x="16" y="1628"/>
                  <a:pt x="11" y="1662"/>
                </a:cubicBezTo>
                <a:cubicBezTo>
                  <a:pt x="13" y="1686"/>
                  <a:pt x="19" y="1709"/>
                  <a:pt x="16" y="1733"/>
                </a:cubicBezTo>
                <a:cubicBezTo>
                  <a:pt x="15" y="1739"/>
                  <a:pt x="0" y="1738"/>
                  <a:pt x="0" y="1744"/>
                </a:cubicBezTo>
                <a:cubicBezTo>
                  <a:pt x="0" y="1765"/>
                  <a:pt x="54" y="1749"/>
                  <a:pt x="22" y="1766"/>
                </a:cubicBezTo>
                <a:close/>
              </a:path>
            </a:pathLst>
          </a:custGeom>
          <a:solidFill>
            <a:srgbClr val="000000">
              <a:alpha val="14902"/>
            </a:srgbClr>
          </a:solidFill>
          <a:ln w="9525">
            <a:solidFill>
              <a:srgbClr val="000000"/>
            </a:solidFill>
            <a:round/>
            <a:headEnd/>
            <a:tailEnd/>
          </a:ln>
        </p:spPr>
        <p:txBody>
          <a:bodyPr/>
          <a:lstStyle/>
          <a:p>
            <a:endParaRPr lang="en-US"/>
          </a:p>
        </p:txBody>
      </p:sp>
      <p:sp>
        <p:nvSpPr>
          <p:cNvPr id="17419" name="Freeform 10"/>
          <p:cNvSpPr>
            <a:spLocks/>
          </p:cNvSpPr>
          <p:nvPr/>
        </p:nvSpPr>
        <p:spPr bwMode="auto">
          <a:xfrm>
            <a:off x="3756025" y="3640138"/>
            <a:ext cx="1457325" cy="2295525"/>
          </a:xfrm>
          <a:custGeom>
            <a:avLst/>
            <a:gdLst>
              <a:gd name="T0" fmla="*/ 5 w 918"/>
              <a:gd name="T1" fmla="*/ 1413 h 1446"/>
              <a:gd name="T2" fmla="*/ 489 w 918"/>
              <a:gd name="T3" fmla="*/ 1397 h 1446"/>
              <a:gd name="T4" fmla="*/ 494 w 918"/>
              <a:gd name="T5" fmla="*/ 1380 h 1446"/>
              <a:gd name="T6" fmla="*/ 484 w 918"/>
              <a:gd name="T7" fmla="*/ 1348 h 1446"/>
              <a:gd name="T8" fmla="*/ 527 w 918"/>
              <a:gd name="T9" fmla="*/ 1272 h 1446"/>
              <a:gd name="T10" fmla="*/ 560 w 918"/>
              <a:gd name="T11" fmla="*/ 1223 h 1446"/>
              <a:gd name="T12" fmla="*/ 598 w 918"/>
              <a:gd name="T13" fmla="*/ 1087 h 1446"/>
              <a:gd name="T14" fmla="*/ 609 w 918"/>
              <a:gd name="T15" fmla="*/ 1054 h 1446"/>
              <a:gd name="T16" fmla="*/ 652 w 918"/>
              <a:gd name="T17" fmla="*/ 1000 h 1446"/>
              <a:gd name="T18" fmla="*/ 663 w 918"/>
              <a:gd name="T19" fmla="*/ 973 h 1446"/>
              <a:gd name="T20" fmla="*/ 685 w 918"/>
              <a:gd name="T21" fmla="*/ 940 h 1446"/>
              <a:gd name="T22" fmla="*/ 647 w 918"/>
              <a:gd name="T23" fmla="*/ 821 h 1446"/>
              <a:gd name="T24" fmla="*/ 674 w 918"/>
              <a:gd name="T25" fmla="*/ 745 h 1446"/>
              <a:gd name="T26" fmla="*/ 728 w 918"/>
              <a:gd name="T27" fmla="*/ 685 h 1446"/>
              <a:gd name="T28" fmla="*/ 739 w 918"/>
              <a:gd name="T29" fmla="*/ 669 h 1446"/>
              <a:gd name="T30" fmla="*/ 831 w 918"/>
              <a:gd name="T31" fmla="*/ 571 h 1446"/>
              <a:gd name="T32" fmla="*/ 897 w 918"/>
              <a:gd name="T33" fmla="*/ 495 h 1446"/>
              <a:gd name="T34" fmla="*/ 891 w 918"/>
              <a:gd name="T35" fmla="*/ 326 h 1446"/>
              <a:gd name="T36" fmla="*/ 864 w 918"/>
              <a:gd name="T37" fmla="*/ 234 h 1446"/>
              <a:gd name="T38" fmla="*/ 859 w 918"/>
              <a:gd name="T39" fmla="*/ 44 h 1446"/>
              <a:gd name="T40" fmla="*/ 815 w 918"/>
              <a:gd name="T41" fmla="*/ 0 h 1446"/>
              <a:gd name="T42" fmla="*/ 750 w 918"/>
              <a:gd name="T43" fmla="*/ 6 h 1446"/>
              <a:gd name="T44" fmla="*/ 739 w 918"/>
              <a:gd name="T45" fmla="*/ 22 h 1446"/>
              <a:gd name="T46" fmla="*/ 674 w 918"/>
              <a:gd name="T47" fmla="*/ 33 h 1446"/>
              <a:gd name="T48" fmla="*/ 625 w 918"/>
              <a:gd name="T49" fmla="*/ 109 h 1446"/>
              <a:gd name="T50" fmla="*/ 587 w 918"/>
              <a:gd name="T51" fmla="*/ 120 h 1446"/>
              <a:gd name="T52" fmla="*/ 538 w 918"/>
              <a:gd name="T53" fmla="*/ 131 h 1446"/>
              <a:gd name="T54" fmla="*/ 522 w 918"/>
              <a:gd name="T55" fmla="*/ 201 h 1446"/>
              <a:gd name="T56" fmla="*/ 473 w 918"/>
              <a:gd name="T57" fmla="*/ 261 h 1446"/>
              <a:gd name="T58" fmla="*/ 440 w 918"/>
              <a:gd name="T59" fmla="*/ 315 h 1446"/>
              <a:gd name="T60" fmla="*/ 446 w 918"/>
              <a:gd name="T61" fmla="*/ 332 h 1446"/>
              <a:gd name="T62" fmla="*/ 462 w 918"/>
              <a:gd name="T63" fmla="*/ 337 h 1446"/>
              <a:gd name="T64" fmla="*/ 413 w 918"/>
              <a:gd name="T65" fmla="*/ 386 h 1446"/>
              <a:gd name="T66" fmla="*/ 272 w 918"/>
              <a:gd name="T67" fmla="*/ 495 h 1446"/>
              <a:gd name="T68" fmla="*/ 234 w 918"/>
              <a:gd name="T69" fmla="*/ 554 h 1446"/>
              <a:gd name="T70" fmla="*/ 239 w 918"/>
              <a:gd name="T71" fmla="*/ 636 h 1446"/>
              <a:gd name="T72" fmla="*/ 190 w 918"/>
              <a:gd name="T73" fmla="*/ 761 h 1446"/>
              <a:gd name="T74" fmla="*/ 141 w 918"/>
              <a:gd name="T75" fmla="*/ 853 h 1446"/>
              <a:gd name="T76" fmla="*/ 120 w 918"/>
              <a:gd name="T77" fmla="*/ 913 h 1446"/>
              <a:gd name="T78" fmla="*/ 179 w 918"/>
              <a:gd name="T79" fmla="*/ 1038 h 1446"/>
              <a:gd name="T80" fmla="*/ 168 w 918"/>
              <a:gd name="T81" fmla="*/ 1103 h 1446"/>
              <a:gd name="T82" fmla="*/ 136 w 918"/>
              <a:gd name="T83" fmla="*/ 1125 h 1446"/>
              <a:gd name="T84" fmla="*/ 120 w 918"/>
              <a:gd name="T85" fmla="*/ 1136 h 1446"/>
              <a:gd name="T86" fmla="*/ 103 w 918"/>
              <a:gd name="T87" fmla="*/ 1185 h 1446"/>
              <a:gd name="T88" fmla="*/ 71 w 918"/>
              <a:gd name="T89" fmla="*/ 1212 h 1446"/>
              <a:gd name="T90" fmla="*/ 49 w 918"/>
              <a:gd name="T91" fmla="*/ 1277 h 1446"/>
              <a:gd name="T92" fmla="*/ 11 w 918"/>
              <a:gd name="T93" fmla="*/ 1375 h 1446"/>
              <a:gd name="T94" fmla="*/ 38 w 918"/>
              <a:gd name="T95" fmla="*/ 1413 h 1446"/>
              <a:gd name="T96" fmla="*/ 92 w 918"/>
              <a:gd name="T97" fmla="*/ 1418 h 14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8"/>
              <a:gd name="T148" fmla="*/ 0 h 1446"/>
              <a:gd name="T149" fmla="*/ 918 w 918"/>
              <a:gd name="T150" fmla="*/ 1446 h 14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8" h="1446">
                <a:moveTo>
                  <a:pt x="5" y="1413"/>
                </a:moveTo>
                <a:cubicBezTo>
                  <a:pt x="340" y="1409"/>
                  <a:pt x="291" y="1410"/>
                  <a:pt x="489" y="1397"/>
                </a:cubicBezTo>
                <a:cubicBezTo>
                  <a:pt x="491" y="1391"/>
                  <a:pt x="495" y="1386"/>
                  <a:pt x="494" y="1380"/>
                </a:cubicBezTo>
                <a:cubicBezTo>
                  <a:pt x="493" y="1369"/>
                  <a:pt x="484" y="1348"/>
                  <a:pt x="484" y="1348"/>
                </a:cubicBezTo>
                <a:cubicBezTo>
                  <a:pt x="488" y="1318"/>
                  <a:pt x="496" y="1282"/>
                  <a:pt x="527" y="1272"/>
                </a:cubicBezTo>
                <a:cubicBezTo>
                  <a:pt x="542" y="1256"/>
                  <a:pt x="548" y="1241"/>
                  <a:pt x="560" y="1223"/>
                </a:cubicBezTo>
                <a:cubicBezTo>
                  <a:pt x="580" y="1156"/>
                  <a:pt x="556" y="1141"/>
                  <a:pt x="598" y="1087"/>
                </a:cubicBezTo>
                <a:cubicBezTo>
                  <a:pt x="599" y="1084"/>
                  <a:pt x="607" y="1057"/>
                  <a:pt x="609" y="1054"/>
                </a:cubicBezTo>
                <a:cubicBezTo>
                  <a:pt x="633" y="1017"/>
                  <a:pt x="626" y="1064"/>
                  <a:pt x="652" y="1000"/>
                </a:cubicBezTo>
                <a:cubicBezTo>
                  <a:pt x="656" y="991"/>
                  <a:pt x="658" y="982"/>
                  <a:pt x="663" y="973"/>
                </a:cubicBezTo>
                <a:cubicBezTo>
                  <a:pt x="669" y="961"/>
                  <a:pt x="685" y="940"/>
                  <a:pt x="685" y="940"/>
                </a:cubicBezTo>
                <a:cubicBezTo>
                  <a:pt x="700" y="892"/>
                  <a:pt x="674" y="857"/>
                  <a:pt x="647" y="821"/>
                </a:cubicBezTo>
                <a:cubicBezTo>
                  <a:pt x="633" y="781"/>
                  <a:pt x="631" y="765"/>
                  <a:pt x="674" y="745"/>
                </a:cubicBezTo>
                <a:cubicBezTo>
                  <a:pt x="695" y="722"/>
                  <a:pt x="709" y="712"/>
                  <a:pt x="728" y="685"/>
                </a:cubicBezTo>
                <a:cubicBezTo>
                  <a:pt x="732" y="680"/>
                  <a:pt x="739" y="669"/>
                  <a:pt x="739" y="669"/>
                </a:cubicBezTo>
                <a:cubicBezTo>
                  <a:pt x="749" y="626"/>
                  <a:pt x="797" y="597"/>
                  <a:pt x="831" y="571"/>
                </a:cubicBezTo>
                <a:cubicBezTo>
                  <a:pt x="849" y="543"/>
                  <a:pt x="876" y="521"/>
                  <a:pt x="897" y="495"/>
                </a:cubicBezTo>
                <a:cubicBezTo>
                  <a:pt x="913" y="439"/>
                  <a:pt x="918" y="379"/>
                  <a:pt x="891" y="326"/>
                </a:cubicBezTo>
                <a:cubicBezTo>
                  <a:pt x="886" y="293"/>
                  <a:pt x="879" y="264"/>
                  <a:pt x="864" y="234"/>
                </a:cubicBezTo>
                <a:cubicBezTo>
                  <a:pt x="851" y="166"/>
                  <a:pt x="855" y="117"/>
                  <a:pt x="859" y="44"/>
                </a:cubicBezTo>
                <a:cubicBezTo>
                  <a:pt x="851" y="2"/>
                  <a:pt x="852" y="10"/>
                  <a:pt x="815" y="0"/>
                </a:cubicBezTo>
                <a:cubicBezTo>
                  <a:pt x="793" y="2"/>
                  <a:pt x="771" y="0"/>
                  <a:pt x="750" y="6"/>
                </a:cubicBezTo>
                <a:cubicBezTo>
                  <a:pt x="744" y="8"/>
                  <a:pt x="744" y="18"/>
                  <a:pt x="739" y="22"/>
                </a:cubicBezTo>
                <a:cubicBezTo>
                  <a:pt x="722" y="35"/>
                  <a:pt x="696" y="30"/>
                  <a:pt x="674" y="33"/>
                </a:cubicBezTo>
                <a:cubicBezTo>
                  <a:pt x="661" y="46"/>
                  <a:pt x="633" y="107"/>
                  <a:pt x="625" y="109"/>
                </a:cubicBezTo>
                <a:cubicBezTo>
                  <a:pt x="611" y="113"/>
                  <a:pt x="602" y="116"/>
                  <a:pt x="587" y="120"/>
                </a:cubicBezTo>
                <a:cubicBezTo>
                  <a:pt x="571" y="124"/>
                  <a:pt x="538" y="131"/>
                  <a:pt x="538" y="131"/>
                </a:cubicBezTo>
                <a:cubicBezTo>
                  <a:pt x="512" y="168"/>
                  <a:pt x="540" y="123"/>
                  <a:pt x="522" y="201"/>
                </a:cubicBezTo>
                <a:cubicBezTo>
                  <a:pt x="517" y="223"/>
                  <a:pt x="486" y="245"/>
                  <a:pt x="473" y="261"/>
                </a:cubicBezTo>
                <a:cubicBezTo>
                  <a:pt x="456" y="283"/>
                  <a:pt x="452" y="293"/>
                  <a:pt x="440" y="315"/>
                </a:cubicBezTo>
                <a:cubicBezTo>
                  <a:pt x="442" y="321"/>
                  <a:pt x="442" y="328"/>
                  <a:pt x="446" y="332"/>
                </a:cubicBezTo>
                <a:cubicBezTo>
                  <a:pt x="450" y="336"/>
                  <a:pt x="461" y="332"/>
                  <a:pt x="462" y="337"/>
                </a:cubicBezTo>
                <a:cubicBezTo>
                  <a:pt x="464" y="347"/>
                  <a:pt x="420" y="382"/>
                  <a:pt x="413" y="386"/>
                </a:cubicBezTo>
                <a:cubicBezTo>
                  <a:pt x="362" y="419"/>
                  <a:pt x="314" y="451"/>
                  <a:pt x="272" y="495"/>
                </a:cubicBezTo>
                <a:cubicBezTo>
                  <a:pt x="262" y="521"/>
                  <a:pt x="249" y="532"/>
                  <a:pt x="234" y="554"/>
                </a:cubicBezTo>
                <a:cubicBezTo>
                  <a:pt x="229" y="588"/>
                  <a:pt x="229" y="604"/>
                  <a:pt x="239" y="636"/>
                </a:cubicBezTo>
                <a:cubicBezTo>
                  <a:pt x="231" y="692"/>
                  <a:pt x="237" y="729"/>
                  <a:pt x="190" y="761"/>
                </a:cubicBezTo>
                <a:cubicBezTo>
                  <a:pt x="183" y="792"/>
                  <a:pt x="160" y="826"/>
                  <a:pt x="141" y="853"/>
                </a:cubicBezTo>
                <a:cubicBezTo>
                  <a:pt x="135" y="873"/>
                  <a:pt x="126" y="893"/>
                  <a:pt x="120" y="913"/>
                </a:cubicBezTo>
                <a:cubicBezTo>
                  <a:pt x="125" y="963"/>
                  <a:pt x="136" y="1008"/>
                  <a:pt x="179" y="1038"/>
                </a:cubicBezTo>
                <a:cubicBezTo>
                  <a:pt x="193" y="1074"/>
                  <a:pt x="207" y="1073"/>
                  <a:pt x="168" y="1103"/>
                </a:cubicBezTo>
                <a:cubicBezTo>
                  <a:pt x="158" y="1111"/>
                  <a:pt x="147" y="1118"/>
                  <a:pt x="136" y="1125"/>
                </a:cubicBezTo>
                <a:cubicBezTo>
                  <a:pt x="131" y="1129"/>
                  <a:pt x="120" y="1136"/>
                  <a:pt x="120" y="1136"/>
                </a:cubicBezTo>
                <a:cubicBezTo>
                  <a:pt x="115" y="1149"/>
                  <a:pt x="112" y="1174"/>
                  <a:pt x="103" y="1185"/>
                </a:cubicBezTo>
                <a:cubicBezTo>
                  <a:pt x="94" y="1196"/>
                  <a:pt x="81" y="1202"/>
                  <a:pt x="71" y="1212"/>
                </a:cubicBezTo>
                <a:cubicBezTo>
                  <a:pt x="63" y="1233"/>
                  <a:pt x="56" y="1255"/>
                  <a:pt x="49" y="1277"/>
                </a:cubicBezTo>
                <a:cubicBezTo>
                  <a:pt x="42" y="1362"/>
                  <a:pt x="52" y="1334"/>
                  <a:pt x="11" y="1375"/>
                </a:cubicBezTo>
                <a:cubicBezTo>
                  <a:pt x="0" y="1405"/>
                  <a:pt x="8" y="1407"/>
                  <a:pt x="38" y="1413"/>
                </a:cubicBezTo>
                <a:cubicBezTo>
                  <a:pt x="48" y="1446"/>
                  <a:pt x="67" y="1433"/>
                  <a:pt x="92" y="1418"/>
                </a:cubicBezTo>
              </a:path>
            </a:pathLst>
          </a:custGeom>
          <a:solidFill>
            <a:srgbClr val="000000">
              <a:alpha val="14902"/>
            </a:srgbClr>
          </a:solidFill>
          <a:ln w="9525" cap="flat" cmpd="sng">
            <a:solidFill>
              <a:srgbClr val="000000"/>
            </a:solidFill>
            <a:prstDash val="solid"/>
            <a:round/>
            <a:headEnd type="none" w="med" len="med"/>
            <a:tailEnd type="none" w="med" len="med"/>
          </a:ln>
        </p:spPr>
        <p:txBody>
          <a:bodyPr/>
          <a:lstStyle/>
          <a:p>
            <a:endParaRPr lang="en-US"/>
          </a:p>
        </p:txBody>
      </p:sp>
      <p:sp>
        <p:nvSpPr>
          <p:cNvPr id="17420" name="Freeform 11"/>
          <p:cNvSpPr>
            <a:spLocks/>
          </p:cNvSpPr>
          <p:nvPr/>
        </p:nvSpPr>
        <p:spPr bwMode="auto">
          <a:xfrm>
            <a:off x="3032125" y="4891088"/>
            <a:ext cx="784225" cy="1104900"/>
          </a:xfrm>
          <a:custGeom>
            <a:avLst/>
            <a:gdLst>
              <a:gd name="T0" fmla="*/ 108 w 494"/>
              <a:gd name="T1" fmla="*/ 647 h 696"/>
              <a:gd name="T2" fmla="*/ 489 w 494"/>
              <a:gd name="T3" fmla="*/ 625 h 696"/>
              <a:gd name="T4" fmla="*/ 483 w 494"/>
              <a:gd name="T5" fmla="*/ 587 h 696"/>
              <a:gd name="T6" fmla="*/ 451 w 494"/>
              <a:gd name="T7" fmla="*/ 565 h 696"/>
              <a:gd name="T8" fmla="*/ 445 w 494"/>
              <a:gd name="T9" fmla="*/ 505 h 696"/>
              <a:gd name="T10" fmla="*/ 478 w 494"/>
              <a:gd name="T11" fmla="*/ 484 h 696"/>
              <a:gd name="T12" fmla="*/ 494 w 494"/>
              <a:gd name="T13" fmla="*/ 451 h 696"/>
              <a:gd name="T14" fmla="*/ 489 w 494"/>
              <a:gd name="T15" fmla="*/ 141 h 696"/>
              <a:gd name="T16" fmla="*/ 326 w 494"/>
              <a:gd name="T17" fmla="*/ 27 h 696"/>
              <a:gd name="T18" fmla="*/ 146 w 494"/>
              <a:gd name="T19" fmla="*/ 82 h 696"/>
              <a:gd name="T20" fmla="*/ 152 w 494"/>
              <a:gd name="T21" fmla="*/ 136 h 696"/>
              <a:gd name="T22" fmla="*/ 179 w 494"/>
              <a:gd name="T23" fmla="*/ 174 h 696"/>
              <a:gd name="T24" fmla="*/ 119 w 494"/>
              <a:gd name="T25" fmla="*/ 255 h 696"/>
              <a:gd name="T26" fmla="*/ 97 w 494"/>
              <a:gd name="T27" fmla="*/ 310 h 696"/>
              <a:gd name="T28" fmla="*/ 108 w 494"/>
              <a:gd name="T29" fmla="*/ 370 h 696"/>
              <a:gd name="T30" fmla="*/ 70 w 494"/>
              <a:gd name="T31" fmla="*/ 418 h 696"/>
              <a:gd name="T32" fmla="*/ 65 w 494"/>
              <a:gd name="T33" fmla="*/ 511 h 696"/>
              <a:gd name="T34" fmla="*/ 48 w 494"/>
              <a:gd name="T35" fmla="*/ 522 h 696"/>
              <a:gd name="T36" fmla="*/ 16 w 494"/>
              <a:gd name="T37" fmla="*/ 554 h 696"/>
              <a:gd name="T38" fmla="*/ 0 w 494"/>
              <a:gd name="T39" fmla="*/ 609 h 696"/>
              <a:gd name="T40" fmla="*/ 27 w 494"/>
              <a:gd name="T41" fmla="*/ 696 h 696"/>
              <a:gd name="T42" fmla="*/ 157 w 494"/>
              <a:gd name="T43" fmla="*/ 658 h 6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4"/>
              <a:gd name="T67" fmla="*/ 0 h 696"/>
              <a:gd name="T68" fmla="*/ 494 w 494"/>
              <a:gd name="T69" fmla="*/ 696 h 6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4" h="696">
                <a:moveTo>
                  <a:pt x="108" y="647"/>
                </a:moveTo>
                <a:cubicBezTo>
                  <a:pt x="390" y="642"/>
                  <a:pt x="337" y="648"/>
                  <a:pt x="489" y="625"/>
                </a:cubicBezTo>
                <a:cubicBezTo>
                  <a:pt x="487" y="612"/>
                  <a:pt x="490" y="598"/>
                  <a:pt x="483" y="587"/>
                </a:cubicBezTo>
                <a:cubicBezTo>
                  <a:pt x="476" y="576"/>
                  <a:pt x="451" y="565"/>
                  <a:pt x="451" y="565"/>
                </a:cubicBezTo>
                <a:cubicBezTo>
                  <a:pt x="445" y="549"/>
                  <a:pt x="431" y="521"/>
                  <a:pt x="445" y="505"/>
                </a:cubicBezTo>
                <a:cubicBezTo>
                  <a:pt x="454" y="495"/>
                  <a:pt x="478" y="484"/>
                  <a:pt x="478" y="484"/>
                </a:cubicBezTo>
                <a:cubicBezTo>
                  <a:pt x="484" y="475"/>
                  <a:pt x="494" y="463"/>
                  <a:pt x="494" y="451"/>
                </a:cubicBezTo>
                <a:cubicBezTo>
                  <a:pt x="494" y="348"/>
                  <a:pt x="492" y="244"/>
                  <a:pt x="489" y="141"/>
                </a:cubicBezTo>
                <a:cubicBezTo>
                  <a:pt x="486" y="63"/>
                  <a:pt x="388" y="41"/>
                  <a:pt x="326" y="27"/>
                </a:cubicBezTo>
                <a:cubicBezTo>
                  <a:pt x="230" y="31"/>
                  <a:pt x="175" y="0"/>
                  <a:pt x="146" y="82"/>
                </a:cubicBezTo>
                <a:cubicBezTo>
                  <a:pt x="148" y="100"/>
                  <a:pt x="146" y="119"/>
                  <a:pt x="152" y="136"/>
                </a:cubicBezTo>
                <a:cubicBezTo>
                  <a:pt x="157" y="151"/>
                  <a:pt x="179" y="174"/>
                  <a:pt x="179" y="174"/>
                </a:cubicBezTo>
                <a:cubicBezTo>
                  <a:pt x="154" y="199"/>
                  <a:pt x="139" y="227"/>
                  <a:pt x="119" y="255"/>
                </a:cubicBezTo>
                <a:cubicBezTo>
                  <a:pt x="106" y="299"/>
                  <a:pt x="115" y="282"/>
                  <a:pt x="97" y="310"/>
                </a:cubicBezTo>
                <a:cubicBezTo>
                  <a:pt x="89" y="334"/>
                  <a:pt x="97" y="348"/>
                  <a:pt x="108" y="370"/>
                </a:cubicBezTo>
                <a:cubicBezTo>
                  <a:pt x="102" y="397"/>
                  <a:pt x="89" y="399"/>
                  <a:pt x="70" y="418"/>
                </a:cubicBezTo>
                <a:cubicBezTo>
                  <a:pt x="61" y="450"/>
                  <a:pt x="78" y="477"/>
                  <a:pt x="65" y="511"/>
                </a:cubicBezTo>
                <a:cubicBezTo>
                  <a:pt x="62" y="517"/>
                  <a:pt x="53" y="518"/>
                  <a:pt x="48" y="522"/>
                </a:cubicBezTo>
                <a:cubicBezTo>
                  <a:pt x="37" y="532"/>
                  <a:pt x="16" y="554"/>
                  <a:pt x="16" y="554"/>
                </a:cubicBezTo>
                <a:cubicBezTo>
                  <a:pt x="10" y="572"/>
                  <a:pt x="4" y="590"/>
                  <a:pt x="0" y="609"/>
                </a:cubicBezTo>
                <a:cubicBezTo>
                  <a:pt x="5" y="643"/>
                  <a:pt x="8" y="667"/>
                  <a:pt x="27" y="696"/>
                </a:cubicBezTo>
                <a:cubicBezTo>
                  <a:pt x="85" y="687"/>
                  <a:pt x="95" y="658"/>
                  <a:pt x="157" y="658"/>
                </a:cubicBezTo>
              </a:path>
            </a:pathLst>
          </a:custGeom>
          <a:solidFill>
            <a:srgbClr val="000000">
              <a:alpha val="14902"/>
            </a:srgbClr>
          </a:solidFill>
          <a:ln w="9525" cap="flat" cmpd="sng">
            <a:solidFill>
              <a:srgbClr val="000000"/>
            </a:solidFill>
            <a:prstDash val="solid"/>
            <a:round/>
            <a:headEnd type="none" w="med" len="med"/>
            <a:tailEnd type="none" w="med" len="med"/>
          </a:ln>
        </p:spPr>
        <p:txBody>
          <a:bodyPr/>
          <a:lstStyle/>
          <a:p>
            <a:endParaRPr lang="en-US"/>
          </a:p>
        </p:txBody>
      </p:sp>
      <p:sp>
        <p:nvSpPr>
          <p:cNvPr id="17421" name="Freeform 12"/>
          <p:cNvSpPr>
            <a:spLocks/>
          </p:cNvSpPr>
          <p:nvPr/>
        </p:nvSpPr>
        <p:spPr bwMode="auto">
          <a:xfrm>
            <a:off x="4975225" y="3810000"/>
            <a:ext cx="685800" cy="1828800"/>
          </a:xfrm>
          <a:custGeom>
            <a:avLst/>
            <a:gdLst>
              <a:gd name="T0" fmla="*/ 0 w 528"/>
              <a:gd name="T1" fmla="*/ 1104 h 1104"/>
              <a:gd name="T2" fmla="*/ 240 w 528"/>
              <a:gd name="T3" fmla="*/ 864 h 1104"/>
              <a:gd name="T4" fmla="*/ 432 w 528"/>
              <a:gd name="T5" fmla="*/ 384 h 1104"/>
              <a:gd name="T6" fmla="*/ 528 w 528"/>
              <a:gd name="T7" fmla="*/ 0 h 1104"/>
              <a:gd name="T8" fmla="*/ 0 60000 65536"/>
              <a:gd name="T9" fmla="*/ 0 60000 65536"/>
              <a:gd name="T10" fmla="*/ 0 60000 65536"/>
              <a:gd name="T11" fmla="*/ 0 60000 65536"/>
              <a:gd name="T12" fmla="*/ 0 w 528"/>
              <a:gd name="T13" fmla="*/ 0 h 1104"/>
              <a:gd name="T14" fmla="*/ 528 w 528"/>
              <a:gd name="T15" fmla="*/ 1104 h 1104"/>
            </a:gdLst>
            <a:ahLst/>
            <a:cxnLst>
              <a:cxn ang="T8">
                <a:pos x="T0" y="T1"/>
              </a:cxn>
              <a:cxn ang="T9">
                <a:pos x="T2" y="T3"/>
              </a:cxn>
              <a:cxn ang="T10">
                <a:pos x="T4" y="T5"/>
              </a:cxn>
              <a:cxn ang="T11">
                <a:pos x="T6" y="T7"/>
              </a:cxn>
            </a:cxnLst>
            <a:rect l="T12" t="T13" r="T14" b="T15"/>
            <a:pathLst>
              <a:path w="528" h="1104">
                <a:moveTo>
                  <a:pt x="0" y="1104"/>
                </a:moveTo>
                <a:cubicBezTo>
                  <a:pt x="84" y="1044"/>
                  <a:pt x="168" y="984"/>
                  <a:pt x="240" y="864"/>
                </a:cubicBezTo>
                <a:cubicBezTo>
                  <a:pt x="312" y="744"/>
                  <a:pt x="384" y="528"/>
                  <a:pt x="432" y="384"/>
                </a:cubicBezTo>
                <a:cubicBezTo>
                  <a:pt x="480" y="240"/>
                  <a:pt x="504" y="120"/>
                  <a:pt x="528" y="0"/>
                </a:cubicBezTo>
              </a:path>
            </a:pathLst>
          </a:custGeom>
          <a:noFill/>
          <a:ln w="9525">
            <a:solidFill>
              <a:srgbClr val="FF0000"/>
            </a:solidFill>
            <a:round/>
            <a:headEnd type="none" w="med" len="med"/>
            <a:tailEnd type="triangle" w="med" len="med"/>
          </a:ln>
        </p:spPr>
        <p:txBody>
          <a:bodyPr/>
          <a:lstStyle/>
          <a:p>
            <a:endParaRPr lang="en-US"/>
          </a:p>
        </p:txBody>
      </p:sp>
      <p:sp>
        <p:nvSpPr>
          <p:cNvPr id="17422" name="Freeform 13"/>
          <p:cNvSpPr>
            <a:spLocks/>
          </p:cNvSpPr>
          <p:nvPr/>
        </p:nvSpPr>
        <p:spPr bwMode="auto">
          <a:xfrm>
            <a:off x="4060825" y="3886200"/>
            <a:ext cx="838200" cy="2057400"/>
          </a:xfrm>
          <a:custGeom>
            <a:avLst/>
            <a:gdLst>
              <a:gd name="T0" fmla="*/ 0 w 528"/>
              <a:gd name="T1" fmla="*/ 1296 h 1296"/>
              <a:gd name="T2" fmla="*/ 96 w 528"/>
              <a:gd name="T3" fmla="*/ 1104 h 1296"/>
              <a:gd name="T4" fmla="*/ 288 w 528"/>
              <a:gd name="T5" fmla="*/ 576 h 1296"/>
              <a:gd name="T6" fmla="*/ 528 w 528"/>
              <a:gd name="T7" fmla="*/ 0 h 1296"/>
              <a:gd name="T8" fmla="*/ 0 60000 65536"/>
              <a:gd name="T9" fmla="*/ 0 60000 65536"/>
              <a:gd name="T10" fmla="*/ 0 60000 65536"/>
              <a:gd name="T11" fmla="*/ 0 60000 65536"/>
              <a:gd name="T12" fmla="*/ 0 w 528"/>
              <a:gd name="T13" fmla="*/ 0 h 1296"/>
              <a:gd name="T14" fmla="*/ 528 w 528"/>
              <a:gd name="T15" fmla="*/ 1296 h 1296"/>
            </a:gdLst>
            <a:ahLst/>
            <a:cxnLst>
              <a:cxn ang="T8">
                <a:pos x="T0" y="T1"/>
              </a:cxn>
              <a:cxn ang="T9">
                <a:pos x="T2" y="T3"/>
              </a:cxn>
              <a:cxn ang="T10">
                <a:pos x="T4" y="T5"/>
              </a:cxn>
              <a:cxn ang="T11">
                <a:pos x="T6" y="T7"/>
              </a:cxn>
            </a:cxnLst>
            <a:rect l="T12" t="T13" r="T14" b="T15"/>
            <a:pathLst>
              <a:path w="528" h="1296">
                <a:moveTo>
                  <a:pt x="0" y="1296"/>
                </a:moveTo>
                <a:cubicBezTo>
                  <a:pt x="24" y="1260"/>
                  <a:pt x="48" y="1224"/>
                  <a:pt x="96" y="1104"/>
                </a:cubicBezTo>
                <a:cubicBezTo>
                  <a:pt x="144" y="984"/>
                  <a:pt x="216" y="760"/>
                  <a:pt x="288" y="576"/>
                </a:cubicBezTo>
                <a:cubicBezTo>
                  <a:pt x="360" y="392"/>
                  <a:pt x="444" y="196"/>
                  <a:pt x="528" y="0"/>
                </a:cubicBezTo>
              </a:path>
            </a:pathLst>
          </a:custGeom>
          <a:noFill/>
          <a:ln w="9525">
            <a:solidFill>
              <a:srgbClr val="FF0000"/>
            </a:solidFill>
            <a:round/>
            <a:headEnd type="none" w="med" len="med"/>
            <a:tailEnd type="triangle" w="med" len="med"/>
          </a:ln>
        </p:spPr>
        <p:txBody>
          <a:bodyPr/>
          <a:lstStyle/>
          <a:p>
            <a:endParaRPr lang="en-US"/>
          </a:p>
        </p:txBody>
      </p:sp>
      <p:sp>
        <p:nvSpPr>
          <p:cNvPr id="17423" name="Freeform 14"/>
          <p:cNvSpPr>
            <a:spLocks/>
          </p:cNvSpPr>
          <p:nvPr/>
        </p:nvSpPr>
        <p:spPr bwMode="auto">
          <a:xfrm>
            <a:off x="2765425" y="5334000"/>
            <a:ext cx="762000" cy="914400"/>
          </a:xfrm>
          <a:custGeom>
            <a:avLst/>
            <a:gdLst>
              <a:gd name="T0" fmla="*/ 0 w 480"/>
              <a:gd name="T1" fmla="*/ 576 h 576"/>
              <a:gd name="T2" fmla="*/ 192 w 480"/>
              <a:gd name="T3" fmla="*/ 528 h 576"/>
              <a:gd name="T4" fmla="*/ 384 w 480"/>
              <a:gd name="T5" fmla="*/ 336 h 576"/>
              <a:gd name="T6" fmla="*/ 480 w 480"/>
              <a:gd name="T7" fmla="*/ 0 h 576"/>
              <a:gd name="T8" fmla="*/ 0 60000 65536"/>
              <a:gd name="T9" fmla="*/ 0 60000 65536"/>
              <a:gd name="T10" fmla="*/ 0 60000 65536"/>
              <a:gd name="T11" fmla="*/ 0 60000 65536"/>
              <a:gd name="T12" fmla="*/ 0 w 480"/>
              <a:gd name="T13" fmla="*/ 0 h 576"/>
              <a:gd name="T14" fmla="*/ 480 w 480"/>
              <a:gd name="T15" fmla="*/ 576 h 576"/>
            </a:gdLst>
            <a:ahLst/>
            <a:cxnLst>
              <a:cxn ang="T8">
                <a:pos x="T0" y="T1"/>
              </a:cxn>
              <a:cxn ang="T9">
                <a:pos x="T2" y="T3"/>
              </a:cxn>
              <a:cxn ang="T10">
                <a:pos x="T4" y="T5"/>
              </a:cxn>
              <a:cxn ang="T11">
                <a:pos x="T6" y="T7"/>
              </a:cxn>
            </a:cxnLst>
            <a:rect l="T12" t="T13" r="T14" b="T15"/>
            <a:pathLst>
              <a:path w="480" h="576">
                <a:moveTo>
                  <a:pt x="0" y="576"/>
                </a:moveTo>
                <a:cubicBezTo>
                  <a:pt x="64" y="572"/>
                  <a:pt x="128" y="568"/>
                  <a:pt x="192" y="528"/>
                </a:cubicBezTo>
                <a:cubicBezTo>
                  <a:pt x="256" y="488"/>
                  <a:pt x="336" y="424"/>
                  <a:pt x="384" y="336"/>
                </a:cubicBezTo>
                <a:cubicBezTo>
                  <a:pt x="432" y="248"/>
                  <a:pt x="456" y="124"/>
                  <a:pt x="480" y="0"/>
                </a:cubicBezTo>
              </a:path>
            </a:pathLst>
          </a:custGeom>
          <a:noFill/>
          <a:ln w="9525">
            <a:solidFill>
              <a:srgbClr val="FF0000"/>
            </a:solidFill>
            <a:round/>
            <a:headEnd type="none" w="med" len="med"/>
            <a:tailEnd type="triangle" w="med" len="med"/>
          </a:ln>
        </p:spPr>
        <p:txBody>
          <a:bodyPr/>
          <a:lstStyle/>
          <a:p>
            <a:endParaRPr lang="en-US"/>
          </a:p>
        </p:txBody>
      </p:sp>
      <p:sp>
        <p:nvSpPr>
          <p:cNvPr id="17424" name="Freeform 15"/>
          <p:cNvSpPr>
            <a:spLocks/>
          </p:cNvSpPr>
          <p:nvPr/>
        </p:nvSpPr>
        <p:spPr bwMode="auto">
          <a:xfrm>
            <a:off x="4137025" y="4572000"/>
            <a:ext cx="1752600" cy="1828800"/>
          </a:xfrm>
          <a:custGeom>
            <a:avLst/>
            <a:gdLst>
              <a:gd name="T0" fmla="*/ 1104 w 1104"/>
              <a:gd name="T1" fmla="*/ 0 h 1152"/>
              <a:gd name="T2" fmla="*/ 1008 w 1104"/>
              <a:gd name="T3" fmla="*/ 528 h 1152"/>
              <a:gd name="T4" fmla="*/ 768 w 1104"/>
              <a:gd name="T5" fmla="*/ 912 h 1152"/>
              <a:gd name="T6" fmla="*/ 336 w 1104"/>
              <a:gd name="T7" fmla="*/ 1104 h 1152"/>
              <a:gd name="T8" fmla="*/ 0 w 1104"/>
              <a:gd name="T9" fmla="*/ 1152 h 1152"/>
              <a:gd name="T10" fmla="*/ 0 60000 65536"/>
              <a:gd name="T11" fmla="*/ 0 60000 65536"/>
              <a:gd name="T12" fmla="*/ 0 60000 65536"/>
              <a:gd name="T13" fmla="*/ 0 60000 65536"/>
              <a:gd name="T14" fmla="*/ 0 60000 65536"/>
              <a:gd name="T15" fmla="*/ 0 w 1104"/>
              <a:gd name="T16" fmla="*/ 0 h 1152"/>
              <a:gd name="T17" fmla="*/ 1104 w 1104"/>
              <a:gd name="T18" fmla="*/ 1152 h 1152"/>
            </a:gdLst>
            <a:ahLst/>
            <a:cxnLst>
              <a:cxn ang="T10">
                <a:pos x="T0" y="T1"/>
              </a:cxn>
              <a:cxn ang="T11">
                <a:pos x="T2" y="T3"/>
              </a:cxn>
              <a:cxn ang="T12">
                <a:pos x="T4" y="T5"/>
              </a:cxn>
              <a:cxn ang="T13">
                <a:pos x="T6" y="T7"/>
              </a:cxn>
              <a:cxn ang="T14">
                <a:pos x="T8" y="T9"/>
              </a:cxn>
            </a:cxnLst>
            <a:rect l="T15" t="T16" r="T17" b="T18"/>
            <a:pathLst>
              <a:path w="1104" h="1152">
                <a:moveTo>
                  <a:pt x="1104" y="0"/>
                </a:moveTo>
                <a:cubicBezTo>
                  <a:pt x="1084" y="188"/>
                  <a:pt x="1064" y="376"/>
                  <a:pt x="1008" y="528"/>
                </a:cubicBezTo>
                <a:cubicBezTo>
                  <a:pt x="952" y="680"/>
                  <a:pt x="880" y="816"/>
                  <a:pt x="768" y="912"/>
                </a:cubicBezTo>
                <a:cubicBezTo>
                  <a:pt x="656" y="1008"/>
                  <a:pt x="464" y="1064"/>
                  <a:pt x="336" y="1104"/>
                </a:cubicBezTo>
                <a:cubicBezTo>
                  <a:pt x="208" y="1144"/>
                  <a:pt x="104" y="1148"/>
                  <a:pt x="0" y="1152"/>
                </a:cubicBezTo>
              </a:path>
            </a:pathLst>
          </a:custGeom>
          <a:noFill/>
          <a:ln w="28575" cmpd="sng">
            <a:solidFill>
              <a:schemeClr val="tx1"/>
            </a:solidFill>
            <a:round/>
            <a:headEnd type="none" w="med" len="med"/>
            <a:tailEnd type="triangle" w="med" len="med"/>
          </a:ln>
        </p:spPr>
        <p:txBody>
          <a:bodyPr/>
          <a:lstStyle/>
          <a:p>
            <a:endParaRPr lang="en-US"/>
          </a:p>
        </p:txBody>
      </p:sp>
      <p:sp>
        <p:nvSpPr>
          <p:cNvPr id="17425" name="Freeform 16"/>
          <p:cNvSpPr>
            <a:spLocks/>
          </p:cNvSpPr>
          <p:nvPr/>
        </p:nvSpPr>
        <p:spPr bwMode="auto">
          <a:xfrm>
            <a:off x="2994025" y="4800600"/>
            <a:ext cx="2667000" cy="1524000"/>
          </a:xfrm>
          <a:custGeom>
            <a:avLst/>
            <a:gdLst>
              <a:gd name="T0" fmla="*/ 1680 w 1680"/>
              <a:gd name="T1" fmla="*/ 0 h 960"/>
              <a:gd name="T2" fmla="*/ 1584 w 1680"/>
              <a:gd name="T3" fmla="*/ 384 h 960"/>
              <a:gd name="T4" fmla="*/ 1344 w 1680"/>
              <a:gd name="T5" fmla="*/ 720 h 960"/>
              <a:gd name="T6" fmla="*/ 576 w 1680"/>
              <a:gd name="T7" fmla="*/ 912 h 960"/>
              <a:gd name="T8" fmla="*/ 0 w 1680"/>
              <a:gd name="T9" fmla="*/ 960 h 960"/>
              <a:gd name="T10" fmla="*/ 0 60000 65536"/>
              <a:gd name="T11" fmla="*/ 0 60000 65536"/>
              <a:gd name="T12" fmla="*/ 0 60000 65536"/>
              <a:gd name="T13" fmla="*/ 0 60000 65536"/>
              <a:gd name="T14" fmla="*/ 0 60000 65536"/>
              <a:gd name="T15" fmla="*/ 0 w 1680"/>
              <a:gd name="T16" fmla="*/ 0 h 960"/>
              <a:gd name="T17" fmla="*/ 1680 w 1680"/>
              <a:gd name="T18" fmla="*/ 960 h 960"/>
            </a:gdLst>
            <a:ahLst/>
            <a:cxnLst>
              <a:cxn ang="T10">
                <a:pos x="T0" y="T1"/>
              </a:cxn>
              <a:cxn ang="T11">
                <a:pos x="T2" y="T3"/>
              </a:cxn>
              <a:cxn ang="T12">
                <a:pos x="T4" y="T5"/>
              </a:cxn>
              <a:cxn ang="T13">
                <a:pos x="T6" y="T7"/>
              </a:cxn>
              <a:cxn ang="T14">
                <a:pos x="T8" y="T9"/>
              </a:cxn>
            </a:cxnLst>
            <a:rect l="T15" t="T16" r="T17" b="T18"/>
            <a:pathLst>
              <a:path w="1680" h="960">
                <a:moveTo>
                  <a:pt x="1680" y="0"/>
                </a:moveTo>
                <a:cubicBezTo>
                  <a:pt x="1660" y="132"/>
                  <a:pt x="1640" y="264"/>
                  <a:pt x="1584" y="384"/>
                </a:cubicBezTo>
                <a:cubicBezTo>
                  <a:pt x="1528" y="504"/>
                  <a:pt x="1512" y="632"/>
                  <a:pt x="1344" y="720"/>
                </a:cubicBezTo>
                <a:cubicBezTo>
                  <a:pt x="1176" y="808"/>
                  <a:pt x="800" y="872"/>
                  <a:pt x="576" y="912"/>
                </a:cubicBezTo>
                <a:cubicBezTo>
                  <a:pt x="352" y="952"/>
                  <a:pt x="176" y="956"/>
                  <a:pt x="0" y="960"/>
                </a:cubicBezTo>
              </a:path>
            </a:pathLst>
          </a:custGeom>
          <a:noFill/>
          <a:ln w="28575" cmpd="sng">
            <a:solidFill>
              <a:schemeClr val="tx1"/>
            </a:solidFill>
            <a:round/>
            <a:headEnd type="none" w="med" len="med"/>
            <a:tailEnd type="triangle" w="med" len="med"/>
          </a:ln>
        </p:spPr>
        <p:txBody>
          <a:bodyPr/>
          <a:lstStyle/>
          <a:p>
            <a:endParaRPr lang="en-US"/>
          </a:p>
        </p:txBody>
      </p:sp>
      <p:sp>
        <p:nvSpPr>
          <p:cNvPr id="17426" name="Oval 25"/>
          <p:cNvSpPr>
            <a:spLocks noChangeArrowheads="1"/>
          </p:cNvSpPr>
          <p:nvPr/>
        </p:nvSpPr>
        <p:spPr bwMode="auto">
          <a:xfrm>
            <a:off x="5889625" y="4876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27" name="Oval 26"/>
          <p:cNvSpPr>
            <a:spLocks noChangeArrowheads="1"/>
          </p:cNvSpPr>
          <p:nvPr/>
        </p:nvSpPr>
        <p:spPr bwMode="auto">
          <a:xfrm>
            <a:off x="6194425" y="4953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28" name="Oval 27"/>
          <p:cNvSpPr>
            <a:spLocks noChangeArrowheads="1"/>
          </p:cNvSpPr>
          <p:nvPr/>
        </p:nvSpPr>
        <p:spPr bwMode="auto">
          <a:xfrm>
            <a:off x="6118225" y="5181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29" name="Oval 28"/>
          <p:cNvSpPr>
            <a:spLocks noChangeArrowheads="1"/>
          </p:cNvSpPr>
          <p:nvPr/>
        </p:nvSpPr>
        <p:spPr bwMode="auto">
          <a:xfrm>
            <a:off x="6346825" y="5181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0" name="Oval 29"/>
          <p:cNvSpPr>
            <a:spLocks noChangeArrowheads="1"/>
          </p:cNvSpPr>
          <p:nvPr/>
        </p:nvSpPr>
        <p:spPr bwMode="auto">
          <a:xfrm>
            <a:off x="6194425" y="54102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1" name="Oval 30"/>
          <p:cNvSpPr>
            <a:spLocks noChangeArrowheads="1"/>
          </p:cNvSpPr>
          <p:nvPr/>
        </p:nvSpPr>
        <p:spPr bwMode="auto">
          <a:xfrm>
            <a:off x="5965825" y="5334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2" name="Oval 31"/>
          <p:cNvSpPr>
            <a:spLocks noChangeArrowheads="1"/>
          </p:cNvSpPr>
          <p:nvPr/>
        </p:nvSpPr>
        <p:spPr bwMode="auto">
          <a:xfrm>
            <a:off x="6423025" y="5334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3" name="Oval 32"/>
          <p:cNvSpPr>
            <a:spLocks noChangeArrowheads="1"/>
          </p:cNvSpPr>
          <p:nvPr/>
        </p:nvSpPr>
        <p:spPr bwMode="auto">
          <a:xfrm>
            <a:off x="6423025" y="5486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4" name="Oval 33"/>
          <p:cNvSpPr>
            <a:spLocks noChangeArrowheads="1"/>
          </p:cNvSpPr>
          <p:nvPr/>
        </p:nvSpPr>
        <p:spPr bwMode="auto">
          <a:xfrm>
            <a:off x="5965825" y="5181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5" name="Oval 34"/>
          <p:cNvSpPr>
            <a:spLocks noChangeArrowheads="1"/>
          </p:cNvSpPr>
          <p:nvPr/>
        </p:nvSpPr>
        <p:spPr bwMode="auto">
          <a:xfrm>
            <a:off x="6042025" y="5562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6" name="Oval 35"/>
          <p:cNvSpPr>
            <a:spLocks noChangeArrowheads="1"/>
          </p:cNvSpPr>
          <p:nvPr/>
        </p:nvSpPr>
        <p:spPr bwMode="auto">
          <a:xfrm>
            <a:off x="5661025" y="4876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7" name="Oval 36"/>
          <p:cNvSpPr>
            <a:spLocks noChangeArrowheads="1"/>
          </p:cNvSpPr>
          <p:nvPr/>
        </p:nvSpPr>
        <p:spPr bwMode="auto">
          <a:xfrm>
            <a:off x="5584825" y="5105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8" name="Oval 37"/>
          <p:cNvSpPr>
            <a:spLocks noChangeArrowheads="1"/>
          </p:cNvSpPr>
          <p:nvPr/>
        </p:nvSpPr>
        <p:spPr bwMode="auto">
          <a:xfrm>
            <a:off x="5813425" y="5105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39" name="Oval 38"/>
          <p:cNvSpPr>
            <a:spLocks noChangeArrowheads="1"/>
          </p:cNvSpPr>
          <p:nvPr/>
        </p:nvSpPr>
        <p:spPr bwMode="auto">
          <a:xfrm>
            <a:off x="5661025" y="5334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0" name="Oval 39"/>
          <p:cNvSpPr>
            <a:spLocks noChangeArrowheads="1"/>
          </p:cNvSpPr>
          <p:nvPr/>
        </p:nvSpPr>
        <p:spPr bwMode="auto">
          <a:xfrm>
            <a:off x="5356225" y="5562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1" name="Oval 40"/>
          <p:cNvSpPr>
            <a:spLocks noChangeArrowheads="1"/>
          </p:cNvSpPr>
          <p:nvPr/>
        </p:nvSpPr>
        <p:spPr bwMode="auto">
          <a:xfrm>
            <a:off x="5889625" y="5257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2" name="Oval 41"/>
          <p:cNvSpPr>
            <a:spLocks noChangeArrowheads="1"/>
          </p:cNvSpPr>
          <p:nvPr/>
        </p:nvSpPr>
        <p:spPr bwMode="auto">
          <a:xfrm>
            <a:off x="5889625" y="5486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3" name="Oval 42"/>
          <p:cNvSpPr>
            <a:spLocks noChangeArrowheads="1"/>
          </p:cNvSpPr>
          <p:nvPr/>
        </p:nvSpPr>
        <p:spPr bwMode="auto">
          <a:xfrm>
            <a:off x="5432425" y="5257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4" name="Oval 43"/>
          <p:cNvSpPr>
            <a:spLocks noChangeArrowheads="1"/>
          </p:cNvSpPr>
          <p:nvPr/>
        </p:nvSpPr>
        <p:spPr bwMode="auto">
          <a:xfrm>
            <a:off x="5508625" y="5486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5" name="Oval 44"/>
          <p:cNvSpPr>
            <a:spLocks noChangeArrowheads="1"/>
          </p:cNvSpPr>
          <p:nvPr/>
        </p:nvSpPr>
        <p:spPr bwMode="auto">
          <a:xfrm>
            <a:off x="5737225" y="5486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6" name="Oval 45"/>
          <p:cNvSpPr>
            <a:spLocks noChangeArrowheads="1"/>
          </p:cNvSpPr>
          <p:nvPr/>
        </p:nvSpPr>
        <p:spPr bwMode="auto">
          <a:xfrm>
            <a:off x="5661025" y="5715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7" name="Oval 46"/>
          <p:cNvSpPr>
            <a:spLocks noChangeArrowheads="1"/>
          </p:cNvSpPr>
          <p:nvPr/>
        </p:nvSpPr>
        <p:spPr bwMode="auto">
          <a:xfrm>
            <a:off x="5889625" y="5715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8" name="Oval 47"/>
          <p:cNvSpPr>
            <a:spLocks noChangeArrowheads="1"/>
          </p:cNvSpPr>
          <p:nvPr/>
        </p:nvSpPr>
        <p:spPr bwMode="auto">
          <a:xfrm>
            <a:off x="5737225" y="5943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49" name="Oval 48"/>
          <p:cNvSpPr>
            <a:spLocks noChangeArrowheads="1"/>
          </p:cNvSpPr>
          <p:nvPr/>
        </p:nvSpPr>
        <p:spPr bwMode="auto">
          <a:xfrm>
            <a:off x="54324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0" name="Oval 49"/>
          <p:cNvSpPr>
            <a:spLocks noChangeArrowheads="1"/>
          </p:cNvSpPr>
          <p:nvPr/>
        </p:nvSpPr>
        <p:spPr bwMode="auto">
          <a:xfrm>
            <a:off x="59658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1" name="Oval 50"/>
          <p:cNvSpPr>
            <a:spLocks noChangeArrowheads="1"/>
          </p:cNvSpPr>
          <p:nvPr/>
        </p:nvSpPr>
        <p:spPr bwMode="auto">
          <a:xfrm>
            <a:off x="59658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2" name="Oval 51"/>
          <p:cNvSpPr>
            <a:spLocks noChangeArrowheads="1"/>
          </p:cNvSpPr>
          <p:nvPr/>
        </p:nvSpPr>
        <p:spPr bwMode="auto">
          <a:xfrm>
            <a:off x="5508625" y="5715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3" name="Oval 52"/>
          <p:cNvSpPr>
            <a:spLocks noChangeArrowheads="1"/>
          </p:cNvSpPr>
          <p:nvPr/>
        </p:nvSpPr>
        <p:spPr bwMode="auto">
          <a:xfrm>
            <a:off x="5584825" y="6096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4" name="Oval 53"/>
          <p:cNvSpPr>
            <a:spLocks noChangeArrowheads="1"/>
          </p:cNvSpPr>
          <p:nvPr/>
        </p:nvSpPr>
        <p:spPr bwMode="auto">
          <a:xfrm>
            <a:off x="6194425" y="5638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5" name="Oval 54"/>
          <p:cNvSpPr>
            <a:spLocks noChangeArrowheads="1"/>
          </p:cNvSpPr>
          <p:nvPr/>
        </p:nvSpPr>
        <p:spPr bwMode="auto">
          <a:xfrm>
            <a:off x="61182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6" name="Oval 55"/>
          <p:cNvSpPr>
            <a:spLocks noChangeArrowheads="1"/>
          </p:cNvSpPr>
          <p:nvPr/>
        </p:nvSpPr>
        <p:spPr bwMode="auto">
          <a:xfrm>
            <a:off x="63468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7" name="Oval 56"/>
          <p:cNvSpPr>
            <a:spLocks noChangeArrowheads="1"/>
          </p:cNvSpPr>
          <p:nvPr/>
        </p:nvSpPr>
        <p:spPr bwMode="auto">
          <a:xfrm>
            <a:off x="5280025" y="6096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8" name="Oval 57"/>
          <p:cNvSpPr>
            <a:spLocks noChangeArrowheads="1"/>
          </p:cNvSpPr>
          <p:nvPr/>
        </p:nvSpPr>
        <p:spPr bwMode="auto">
          <a:xfrm>
            <a:off x="58896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59" name="Oval 58"/>
          <p:cNvSpPr>
            <a:spLocks noChangeArrowheads="1"/>
          </p:cNvSpPr>
          <p:nvPr/>
        </p:nvSpPr>
        <p:spPr bwMode="auto">
          <a:xfrm>
            <a:off x="64230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0" name="Oval 59"/>
          <p:cNvSpPr>
            <a:spLocks noChangeArrowheads="1"/>
          </p:cNvSpPr>
          <p:nvPr/>
        </p:nvSpPr>
        <p:spPr bwMode="auto">
          <a:xfrm>
            <a:off x="6423025" y="61722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1" name="Oval 60"/>
          <p:cNvSpPr>
            <a:spLocks noChangeArrowheads="1"/>
          </p:cNvSpPr>
          <p:nvPr/>
        </p:nvSpPr>
        <p:spPr bwMode="auto">
          <a:xfrm>
            <a:off x="59658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2" name="Oval 61"/>
          <p:cNvSpPr>
            <a:spLocks noChangeArrowheads="1"/>
          </p:cNvSpPr>
          <p:nvPr/>
        </p:nvSpPr>
        <p:spPr bwMode="auto">
          <a:xfrm>
            <a:off x="6042025" y="6248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3" name="Oval 62"/>
          <p:cNvSpPr>
            <a:spLocks noChangeArrowheads="1"/>
          </p:cNvSpPr>
          <p:nvPr/>
        </p:nvSpPr>
        <p:spPr bwMode="auto">
          <a:xfrm>
            <a:off x="7032625" y="57912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4" name="Oval 63"/>
          <p:cNvSpPr>
            <a:spLocks noChangeArrowheads="1"/>
          </p:cNvSpPr>
          <p:nvPr/>
        </p:nvSpPr>
        <p:spPr bwMode="auto">
          <a:xfrm>
            <a:off x="67278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5" name="Oval 64"/>
          <p:cNvSpPr>
            <a:spLocks noChangeArrowheads="1"/>
          </p:cNvSpPr>
          <p:nvPr/>
        </p:nvSpPr>
        <p:spPr bwMode="auto">
          <a:xfrm>
            <a:off x="69564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6" name="Oval 65"/>
          <p:cNvSpPr>
            <a:spLocks noChangeArrowheads="1"/>
          </p:cNvSpPr>
          <p:nvPr/>
        </p:nvSpPr>
        <p:spPr bwMode="auto">
          <a:xfrm>
            <a:off x="6804025" y="6096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7" name="Oval 66"/>
          <p:cNvSpPr>
            <a:spLocks noChangeArrowheads="1"/>
          </p:cNvSpPr>
          <p:nvPr/>
        </p:nvSpPr>
        <p:spPr bwMode="auto">
          <a:xfrm>
            <a:off x="64992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8" name="Oval 67"/>
          <p:cNvSpPr>
            <a:spLocks noChangeArrowheads="1"/>
          </p:cNvSpPr>
          <p:nvPr/>
        </p:nvSpPr>
        <p:spPr bwMode="auto">
          <a:xfrm>
            <a:off x="70326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69" name="Oval 68"/>
          <p:cNvSpPr>
            <a:spLocks noChangeArrowheads="1"/>
          </p:cNvSpPr>
          <p:nvPr/>
        </p:nvSpPr>
        <p:spPr bwMode="auto">
          <a:xfrm>
            <a:off x="7032625" y="61722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0" name="Oval 69"/>
          <p:cNvSpPr>
            <a:spLocks noChangeArrowheads="1"/>
          </p:cNvSpPr>
          <p:nvPr/>
        </p:nvSpPr>
        <p:spPr bwMode="auto">
          <a:xfrm>
            <a:off x="65754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1" name="Oval 70"/>
          <p:cNvSpPr>
            <a:spLocks noChangeArrowheads="1"/>
          </p:cNvSpPr>
          <p:nvPr/>
        </p:nvSpPr>
        <p:spPr bwMode="auto">
          <a:xfrm>
            <a:off x="6651625" y="6248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2" name="Oval 71"/>
          <p:cNvSpPr>
            <a:spLocks noChangeArrowheads="1"/>
          </p:cNvSpPr>
          <p:nvPr/>
        </p:nvSpPr>
        <p:spPr bwMode="auto">
          <a:xfrm>
            <a:off x="6346825" y="57912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3" name="Oval 72"/>
          <p:cNvSpPr>
            <a:spLocks noChangeArrowheads="1"/>
          </p:cNvSpPr>
          <p:nvPr/>
        </p:nvSpPr>
        <p:spPr bwMode="auto">
          <a:xfrm>
            <a:off x="62706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4" name="Oval 73"/>
          <p:cNvSpPr>
            <a:spLocks noChangeArrowheads="1"/>
          </p:cNvSpPr>
          <p:nvPr/>
        </p:nvSpPr>
        <p:spPr bwMode="auto">
          <a:xfrm>
            <a:off x="64992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5" name="Oval 74"/>
          <p:cNvSpPr>
            <a:spLocks noChangeArrowheads="1"/>
          </p:cNvSpPr>
          <p:nvPr/>
        </p:nvSpPr>
        <p:spPr bwMode="auto">
          <a:xfrm>
            <a:off x="6346825" y="6248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6" name="Oval 75"/>
          <p:cNvSpPr>
            <a:spLocks noChangeArrowheads="1"/>
          </p:cNvSpPr>
          <p:nvPr/>
        </p:nvSpPr>
        <p:spPr bwMode="auto">
          <a:xfrm>
            <a:off x="5965825" y="61722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7" name="Oval 76"/>
          <p:cNvSpPr>
            <a:spLocks noChangeArrowheads="1"/>
          </p:cNvSpPr>
          <p:nvPr/>
        </p:nvSpPr>
        <p:spPr bwMode="auto">
          <a:xfrm>
            <a:off x="6575425" y="61722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8" name="Oval 77"/>
          <p:cNvSpPr>
            <a:spLocks noChangeArrowheads="1"/>
          </p:cNvSpPr>
          <p:nvPr/>
        </p:nvSpPr>
        <p:spPr bwMode="auto">
          <a:xfrm>
            <a:off x="6575425" y="6324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79" name="Oval 78"/>
          <p:cNvSpPr>
            <a:spLocks noChangeArrowheads="1"/>
          </p:cNvSpPr>
          <p:nvPr/>
        </p:nvSpPr>
        <p:spPr bwMode="auto">
          <a:xfrm>
            <a:off x="61182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0" name="Oval 79"/>
          <p:cNvSpPr>
            <a:spLocks noChangeArrowheads="1"/>
          </p:cNvSpPr>
          <p:nvPr/>
        </p:nvSpPr>
        <p:spPr bwMode="auto">
          <a:xfrm>
            <a:off x="5813425" y="6248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1" name="Oval 80"/>
          <p:cNvSpPr>
            <a:spLocks noChangeArrowheads="1"/>
          </p:cNvSpPr>
          <p:nvPr/>
        </p:nvSpPr>
        <p:spPr bwMode="auto">
          <a:xfrm>
            <a:off x="5203825" y="5867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2" name="Oval 81"/>
          <p:cNvSpPr>
            <a:spLocks noChangeArrowheads="1"/>
          </p:cNvSpPr>
          <p:nvPr/>
        </p:nvSpPr>
        <p:spPr bwMode="auto">
          <a:xfrm>
            <a:off x="5280025" y="60960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3" name="Oval 82"/>
          <p:cNvSpPr>
            <a:spLocks noChangeArrowheads="1"/>
          </p:cNvSpPr>
          <p:nvPr/>
        </p:nvSpPr>
        <p:spPr bwMode="auto">
          <a:xfrm>
            <a:off x="4975225" y="60198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4" name="Oval 83"/>
          <p:cNvSpPr>
            <a:spLocks noChangeArrowheads="1"/>
          </p:cNvSpPr>
          <p:nvPr/>
        </p:nvSpPr>
        <p:spPr bwMode="auto">
          <a:xfrm>
            <a:off x="4594225" y="6248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5" name="Oval 84"/>
          <p:cNvSpPr>
            <a:spLocks noChangeArrowheads="1"/>
          </p:cNvSpPr>
          <p:nvPr/>
        </p:nvSpPr>
        <p:spPr bwMode="auto">
          <a:xfrm>
            <a:off x="5127625" y="6248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6" name="Oval 85"/>
          <p:cNvSpPr>
            <a:spLocks noChangeArrowheads="1"/>
          </p:cNvSpPr>
          <p:nvPr/>
        </p:nvSpPr>
        <p:spPr bwMode="auto">
          <a:xfrm>
            <a:off x="4822825" y="6248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87" name="Text Box 86"/>
          <p:cNvSpPr txBox="1">
            <a:spLocks noChangeArrowheads="1"/>
          </p:cNvSpPr>
          <p:nvPr/>
        </p:nvSpPr>
        <p:spPr bwMode="auto">
          <a:xfrm>
            <a:off x="304800" y="152400"/>
            <a:ext cx="6188075" cy="3046988"/>
          </a:xfrm>
          <a:prstGeom prst="rect">
            <a:avLst/>
          </a:prstGeom>
          <a:noFill/>
          <a:ln w="9525">
            <a:noFill/>
            <a:miter lim="800000"/>
            <a:headEnd/>
            <a:tailEnd/>
          </a:ln>
        </p:spPr>
        <p:txBody>
          <a:bodyPr>
            <a:spAutoFit/>
          </a:bodyPr>
          <a:lstStyle/>
          <a:p>
            <a:pPr algn="l" rtl="0"/>
            <a:r>
              <a:rPr lang="en-US" sz="2400" dirty="0">
                <a:latin typeface="Arial" pitchFamily="34" charset="0"/>
                <a:cs typeface="Arial" pitchFamily="34" charset="0"/>
              </a:rPr>
              <a:t>Not Polluted. </a:t>
            </a:r>
          </a:p>
          <a:p>
            <a:pPr algn="l" rtl="0"/>
            <a:r>
              <a:rPr lang="en-US" sz="2400" dirty="0">
                <a:latin typeface="Arial" pitchFamily="34" charset="0"/>
                <a:cs typeface="Arial" pitchFamily="34" charset="0"/>
              </a:rPr>
              <a:t>Small Hail that melts to rain with more surface area that evaporates more strongly and causes more cooling. This causes stronger downdrafts that spread on the surface and undercut the updraft and outruns the storm, thereby disrupting the organization of the tornado.</a:t>
            </a:r>
          </a:p>
        </p:txBody>
      </p:sp>
      <p:pic>
        <p:nvPicPr>
          <p:cNvPr id="17488" name="Picture 87"/>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6346825" y="4648200"/>
            <a:ext cx="149225" cy="152400"/>
          </a:xfrm>
          <a:prstGeom prst="rect">
            <a:avLst/>
          </a:prstGeom>
          <a:noFill/>
          <a:ln w="9525">
            <a:noFill/>
            <a:miter lim="800000"/>
            <a:headEnd/>
            <a:tailEnd/>
          </a:ln>
        </p:spPr>
      </p:pic>
      <p:pic>
        <p:nvPicPr>
          <p:cNvPr id="17489" name="Picture 88"/>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889625" y="4419600"/>
            <a:ext cx="223838" cy="228600"/>
          </a:xfrm>
          <a:prstGeom prst="rect">
            <a:avLst/>
          </a:prstGeom>
          <a:noFill/>
          <a:ln w="9525">
            <a:noFill/>
            <a:miter lim="800000"/>
            <a:headEnd/>
            <a:tailEnd/>
          </a:ln>
        </p:spPr>
      </p:pic>
      <p:pic>
        <p:nvPicPr>
          <p:cNvPr id="17490" name="Picture 89"/>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661025" y="4495800"/>
            <a:ext cx="149225" cy="152400"/>
          </a:xfrm>
          <a:prstGeom prst="rect">
            <a:avLst/>
          </a:prstGeom>
          <a:noFill/>
          <a:ln w="9525">
            <a:noFill/>
            <a:miter lim="800000"/>
            <a:headEnd/>
            <a:tailEnd/>
          </a:ln>
        </p:spPr>
      </p:pic>
      <p:pic>
        <p:nvPicPr>
          <p:cNvPr id="17491" name="Picture 9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118225" y="4114800"/>
            <a:ext cx="457200" cy="457200"/>
          </a:xfrm>
          <a:prstGeom prst="rect">
            <a:avLst/>
          </a:prstGeom>
          <a:noFill/>
          <a:ln w="9525">
            <a:noFill/>
            <a:miter lim="800000"/>
            <a:headEnd/>
            <a:tailEnd/>
          </a:ln>
        </p:spPr>
      </p:pic>
      <p:pic>
        <p:nvPicPr>
          <p:cNvPr id="17492" name="Picture 9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813425" y="3886200"/>
            <a:ext cx="457200" cy="457200"/>
          </a:xfrm>
          <a:prstGeom prst="rect">
            <a:avLst/>
          </a:prstGeom>
          <a:noFill/>
          <a:ln w="9525">
            <a:noFill/>
            <a:miter lim="800000"/>
            <a:headEnd/>
            <a:tailEnd/>
          </a:ln>
        </p:spPr>
      </p:pic>
      <p:pic>
        <p:nvPicPr>
          <p:cNvPr id="17493" name="Picture 9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346825" y="3581400"/>
            <a:ext cx="457200" cy="457200"/>
          </a:xfrm>
          <a:prstGeom prst="rect">
            <a:avLst/>
          </a:prstGeom>
          <a:noFill/>
          <a:ln w="9525">
            <a:noFill/>
            <a:miter lim="800000"/>
            <a:headEnd/>
            <a:tailEnd/>
          </a:ln>
        </p:spPr>
      </p:pic>
      <p:sp>
        <p:nvSpPr>
          <p:cNvPr id="17494" name="Oval 93"/>
          <p:cNvSpPr>
            <a:spLocks noChangeArrowheads="1"/>
          </p:cNvSpPr>
          <p:nvPr/>
        </p:nvSpPr>
        <p:spPr bwMode="auto">
          <a:xfrm>
            <a:off x="5965825" y="4724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95" name="Oval 94"/>
          <p:cNvSpPr>
            <a:spLocks noChangeArrowheads="1"/>
          </p:cNvSpPr>
          <p:nvPr/>
        </p:nvSpPr>
        <p:spPr bwMode="auto">
          <a:xfrm>
            <a:off x="6270625" y="48006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
        <p:nvSpPr>
          <p:cNvPr id="17496" name="Oval 95"/>
          <p:cNvSpPr>
            <a:spLocks noChangeArrowheads="1"/>
          </p:cNvSpPr>
          <p:nvPr/>
        </p:nvSpPr>
        <p:spPr bwMode="auto">
          <a:xfrm>
            <a:off x="5737225" y="4724400"/>
            <a:ext cx="76200" cy="76200"/>
          </a:xfrm>
          <a:prstGeom prst="ellipse">
            <a:avLst/>
          </a:prstGeom>
          <a:solidFill>
            <a:srgbClr val="0066FF"/>
          </a:solidFill>
          <a:ln w="9525">
            <a:solidFill>
              <a:schemeClr val="tx1"/>
            </a:solidFill>
            <a:round/>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2"/>
          <p:cNvPicPr>
            <a:picLocks noChangeAspect="1" noChangeArrowheads="1"/>
          </p:cNvPicPr>
          <p:nvPr/>
        </p:nvPicPr>
        <p:blipFill>
          <a:blip r:embed="rId3" cstate="print"/>
          <a:srcRect/>
          <a:stretch>
            <a:fillRect/>
          </a:stretch>
        </p:blipFill>
        <p:spPr bwMode="auto">
          <a:xfrm>
            <a:off x="0" y="4267200"/>
            <a:ext cx="3124200" cy="2082800"/>
          </a:xfrm>
          <a:prstGeom prst="rect">
            <a:avLst/>
          </a:prstGeom>
          <a:noFill/>
          <a:ln w="9525" algn="ctr">
            <a:noFill/>
            <a:miter lim="800000"/>
            <a:headEnd/>
            <a:tailEnd/>
          </a:ln>
        </p:spPr>
      </p:pic>
      <p:sp>
        <p:nvSpPr>
          <p:cNvPr id="18435" name="Freeform 2"/>
          <p:cNvSpPr>
            <a:spLocks/>
          </p:cNvSpPr>
          <p:nvPr/>
        </p:nvSpPr>
        <p:spPr bwMode="auto">
          <a:xfrm>
            <a:off x="5554663" y="4899025"/>
            <a:ext cx="2606675" cy="1298575"/>
          </a:xfrm>
          <a:custGeom>
            <a:avLst/>
            <a:gdLst>
              <a:gd name="T0" fmla="*/ 0 w 1642"/>
              <a:gd name="T1" fmla="*/ 0 h 818"/>
              <a:gd name="T2" fmla="*/ 359 w 1642"/>
              <a:gd name="T3" fmla="*/ 49 h 818"/>
              <a:gd name="T4" fmla="*/ 430 w 1642"/>
              <a:gd name="T5" fmla="*/ 71 h 818"/>
              <a:gd name="T6" fmla="*/ 511 w 1642"/>
              <a:gd name="T7" fmla="*/ 109 h 818"/>
              <a:gd name="T8" fmla="*/ 566 w 1642"/>
              <a:gd name="T9" fmla="*/ 125 h 818"/>
              <a:gd name="T10" fmla="*/ 582 w 1642"/>
              <a:gd name="T11" fmla="*/ 136 h 818"/>
              <a:gd name="T12" fmla="*/ 609 w 1642"/>
              <a:gd name="T13" fmla="*/ 147 h 818"/>
              <a:gd name="T14" fmla="*/ 647 w 1642"/>
              <a:gd name="T15" fmla="*/ 174 h 818"/>
              <a:gd name="T16" fmla="*/ 669 w 1642"/>
              <a:gd name="T17" fmla="*/ 185 h 818"/>
              <a:gd name="T18" fmla="*/ 848 w 1642"/>
              <a:gd name="T19" fmla="*/ 218 h 818"/>
              <a:gd name="T20" fmla="*/ 864 w 1642"/>
              <a:gd name="T21" fmla="*/ 229 h 818"/>
              <a:gd name="T22" fmla="*/ 881 w 1642"/>
              <a:gd name="T23" fmla="*/ 234 h 818"/>
              <a:gd name="T24" fmla="*/ 897 w 1642"/>
              <a:gd name="T25" fmla="*/ 250 h 818"/>
              <a:gd name="T26" fmla="*/ 913 w 1642"/>
              <a:gd name="T27" fmla="*/ 261 h 818"/>
              <a:gd name="T28" fmla="*/ 1071 w 1642"/>
              <a:gd name="T29" fmla="*/ 337 h 818"/>
              <a:gd name="T30" fmla="*/ 1408 w 1642"/>
              <a:gd name="T31" fmla="*/ 386 h 818"/>
              <a:gd name="T32" fmla="*/ 1468 w 1642"/>
              <a:gd name="T33" fmla="*/ 392 h 818"/>
              <a:gd name="T34" fmla="*/ 1533 w 1642"/>
              <a:gd name="T35" fmla="*/ 446 h 818"/>
              <a:gd name="T36" fmla="*/ 1642 w 1642"/>
              <a:gd name="T37" fmla="*/ 484 h 818"/>
              <a:gd name="T38" fmla="*/ 903 w 1642"/>
              <a:gd name="T39" fmla="*/ 615 h 818"/>
              <a:gd name="T40" fmla="*/ 468 w 1642"/>
              <a:gd name="T41" fmla="*/ 604 h 818"/>
              <a:gd name="T42" fmla="*/ 71 w 1642"/>
              <a:gd name="T43" fmla="*/ 343 h 818"/>
              <a:gd name="T44" fmla="*/ 33 w 1642"/>
              <a:gd name="T45" fmla="*/ 245 h 818"/>
              <a:gd name="T46" fmla="*/ 0 w 1642"/>
              <a:gd name="T47" fmla="*/ 0 h 8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42"/>
              <a:gd name="T73" fmla="*/ 0 h 818"/>
              <a:gd name="T74" fmla="*/ 1642 w 1642"/>
              <a:gd name="T75" fmla="*/ 818 h 8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42" h="818">
                <a:moveTo>
                  <a:pt x="0" y="0"/>
                </a:moveTo>
                <a:cubicBezTo>
                  <a:pt x="122" y="22"/>
                  <a:pt x="234" y="44"/>
                  <a:pt x="359" y="49"/>
                </a:cubicBezTo>
                <a:cubicBezTo>
                  <a:pt x="391" y="54"/>
                  <a:pt x="402" y="63"/>
                  <a:pt x="430" y="71"/>
                </a:cubicBezTo>
                <a:cubicBezTo>
                  <a:pt x="458" y="92"/>
                  <a:pt x="477" y="100"/>
                  <a:pt x="511" y="109"/>
                </a:cubicBezTo>
                <a:cubicBezTo>
                  <a:pt x="529" y="114"/>
                  <a:pt x="566" y="125"/>
                  <a:pt x="566" y="125"/>
                </a:cubicBezTo>
                <a:cubicBezTo>
                  <a:pt x="571" y="129"/>
                  <a:pt x="576" y="133"/>
                  <a:pt x="582" y="136"/>
                </a:cubicBezTo>
                <a:cubicBezTo>
                  <a:pt x="591" y="140"/>
                  <a:pt x="601" y="142"/>
                  <a:pt x="609" y="147"/>
                </a:cubicBezTo>
                <a:cubicBezTo>
                  <a:pt x="622" y="155"/>
                  <a:pt x="633" y="167"/>
                  <a:pt x="647" y="174"/>
                </a:cubicBezTo>
                <a:cubicBezTo>
                  <a:pt x="654" y="178"/>
                  <a:pt x="662" y="181"/>
                  <a:pt x="669" y="185"/>
                </a:cubicBezTo>
                <a:cubicBezTo>
                  <a:pt x="722" y="241"/>
                  <a:pt x="739" y="214"/>
                  <a:pt x="848" y="218"/>
                </a:cubicBezTo>
                <a:cubicBezTo>
                  <a:pt x="853" y="222"/>
                  <a:pt x="858" y="226"/>
                  <a:pt x="864" y="229"/>
                </a:cubicBezTo>
                <a:cubicBezTo>
                  <a:pt x="869" y="232"/>
                  <a:pt x="876" y="231"/>
                  <a:pt x="881" y="234"/>
                </a:cubicBezTo>
                <a:cubicBezTo>
                  <a:pt x="887" y="238"/>
                  <a:pt x="891" y="245"/>
                  <a:pt x="897" y="250"/>
                </a:cubicBezTo>
                <a:cubicBezTo>
                  <a:pt x="902" y="254"/>
                  <a:pt x="907" y="258"/>
                  <a:pt x="913" y="261"/>
                </a:cubicBezTo>
                <a:cubicBezTo>
                  <a:pt x="962" y="290"/>
                  <a:pt x="1015" y="324"/>
                  <a:pt x="1071" y="337"/>
                </a:cubicBezTo>
                <a:cubicBezTo>
                  <a:pt x="1165" y="402"/>
                  <a:pt x="1310" y="384"/>
                  <a:pt x="1408" y="386"/>
                </a:cubicBezTo>
                <a:cubicBezTo>
                  <a:pt x="1428" y="388"/>
                  <a:pt x="1449" y="386"/>
                  <a:pt x="1468" y="392"/>
                </a:cubicBezTo>
                <a:cubicBezTo>
                  <a:pt x="1478" y="395"/>
                  <a:pt x="1519" y="435"/>
                  <a:pt x="1533" y="446"/>
                </a:cubicBezTo>
                <a:cubicBezTo>
                  <a:pt x="1560" y="468"/>
                  <a:pt x="1609" y="478"/>
                  <a:pt x="1642" y="484"/>
                </a:cubicBezTo>
                <a:cubicBezTo>
                  <a:pt x="1551" y="818"/>
                  <a:pt x="1630" y="609"/>
                  <a:pt x="903" y="615"/>
                </a:cubicBezTo>
                <a:cubicBezTo>
                  <a:pt x="771" y="635"/>
                  <a:pt x="601" y="608"/>
                  <a:pt x="468" y="604"/>
                </a:cubicBezTo>
                <a:cubicBezTo>
                  <a:pt x="305" y="547"/>
                  <a:pt x="208" y="437"/>
                  <a:pt x="71" y="343"/>
                </a:cubicBezTo>
                <a:cubicBezTo>
                  <a:pt x="61" y="310"/>
                  <a:pt x="52" y="273"/>
                  <a:pt x="33" y="245"/>
                </a:cubicBezTo>
                <a:cubicBezTo>
                  <a:pt x="4" y="152"/>
                  <a:pt x="0" y="107"/>
                  <a:pt x="0" y="0"/>
                </a:cubicBezTo>
                <a:close/>
              </a:path>
            </a:pathLst>
          </a:custGeom>
          <a:solidFill>
            <a:schemeClr val="accent1"/>
          </a:solidFill>
          <a:ln w="9525">
            <a:noFill/>
            <a:round/>
            <a:headEnd/>
            <a:tailEnd/>
          </a:ln>
        </p:spPr>
        <p:txBody>
          <a:bodyPr/>
          <a:lstStyle/>
          <a:p>
            <a:endParaRPr lang="en-US"/>
          </a:p>
        </p:txBody>
      </p:sp>
      <p:sp>
        <p:nvSpPr>
          <p:cNvPr id="18436" name="Freeform 3"/>
          <p:cNvSpPr>
            <a:spLocks/>
          </p:cNvSpPr>
          <p:nvPr/>
        </p:nvSpPr>
        <p:spPr bwMode="auto">
          <a:xfrm>
            <a:off x="3914775" y="5776913"/>
            <a:ext cx="401638" cy="663575"/>
          </a:xfrm>
          <a:custGeom>
            <a:avLst/>
            <a:gdLst>
              <a:gd name="T0" fmla="*/ 251 w 253"/>
              <a:gd name="T1" fmla="*/ 45 h 418"/>
              <a:gd name="T2" fmla="*/ 224 w 253"/>
              <a:gd name="T3" fmla="*/ 116 h 418"/>
              <a:gd name="T4" fmla="*/ 180 w 253"/>
              <a:gd name="T5" fmla="*/ 159 h 418"/>
              <a:gd name="T6" fmla="*/ 153 w 253"/>
              <a:gd name="T7" fmla="*/ 252 h 418"/>
              <a:gd name="T8" fmla="*/ 131 w 253"/>
              <a:gd name="T9" fmla="*/ 284 h 418"/>
              <a:gd name="T10" fmla="*/ 104 w 253"/>
              <a:gd name="T11" fmla="*/ 350 h 418"/>
              <a:gd name="T12" fmla="*/ 88 w 253"/>
              <a:gd name="T13" fmla="*/ 360 h 418"/>
              <a:gd name="T14" fmla="*/ 72 w 253"/>
              <a:gd name="T15" fmla="*/ 377 h 418"/>
              <a:gd name="T16" fmla="*/ 17 w 253"/>
              <a:gd name="T17" fmla="*/ 393 h 418"/>
              <a:gd name="T18" fmla="*/ 44 w 253"/>
              <a:gd name="T19" fmla="*/ 246 h 418"/>
              <a:gd name="T20" fmla="*/ 77 w 253"/>
              <a:gd name="T21" fmla="*/ 148 h 418"/>
              <a:gd name="T22" fmla="*/ 83 w 253"/>
              <a:gd name="T23" fmla="*/ 45 h 418"/>
              <a:gd name="T24" fmla="*/ 83 w 253"/>
              <a:gd name="T25" fmla="*/ 34 h 418"/>
              <a:gd name="T26" fmla="*/ 131 w 253"/>
              <a:gd name="T27" fmla="*/ 34 h 418"/>
              <a:gd name="T28" fmla="*/ 251 w 253"/>
              <a:gd name="T29" fmla="*/ 45 h 4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3"/>
              <a:gd name="T46" fmla="*/ 0 h 418"/>
              <a:gd name="T47" fmla="*/ 253 w 253"/>
              <a:gd name="T48" fmla="*/ 418 h 4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3" h="418">
                <a:moveTo>
                  <a:pt x="251" y="45"/>
                </a:moveTo>
                <a:cubicBezTo>
                  <a:pt x="236" y="68"/>
                  <a:pt x="234" y="91"/>
                  <a:pt x="224" y="116"/>
                </a:cubicBezTo>
                <a:cubicBezTo>
                  <a:pt x="216" y="134"/>
                  <a:pt x="194" y="146"/>
                  <a:pt x="180" y="159"/>
                </a:cubicBezTo>
                <a:cubicBezTo>
                  <a:pt x="172" y="187"/>
                  <a:pt x="167" y="227"/>
                  <a:pt x="153" y="252"/>
                </a:cubicBezTo>
                <a:cubicBezTo>
                  <a:pt x="147" y="263"/>
                  <a:pt x="131" y="284"/>
                  <a:pt x="131" y="284"/>
                </a:cubicBezTo>
                <a:cubicBezTo>
                  <a:pt x="125" y="303"/>
                  <a:pt x="119" y="335"/>
                  <a:pt x="104" y="350"/>
                </a:cubicBezTo>
                <a:cubicBezTo>
                  <a:pt x="100" y="354"/>
                  <a:pt x="93" y="356"/>
                  <a:pt x="88" y="360"/>
                </a:cubicBezTo>
                <a:cubicBezTo>
                  <a:pt x="82" y="365"/>
                  <a:pt x="77" y="371"/>
                  <a:pt x="72" y="377"/>
                </a:cubicBezTo>
                <a:cubicBezTo>
                  <a:pt x="60" y="418"/>
                  <a:pt x="49" y="402"/>
                  <a:pt x="17" y="393"/>
                </a:cubicBezTo>
                <a:cubicBezTo>
                  <a:pt x="0" y="337"/>
                  <a:pt x="17" y="292"/>
                  <a:pt x="44" y="246"/>
                </a:cubicBezTo>
                <a:cubicBezTo>
                  <a:pt x="54" y="209"/>
                  <a:pt x="44" y="171"/>
                  <a:pt x="77" y="148"/>
                </a:cubicBezTo>
                <a:cubicBezTo>
                  <a:pt x="79" y="114"/>
                  <a:pt x="65" y="74"/>
                  <a:pt x="83" y="45"/>
                </a:cubicBezTo>
                <a:cubicBezTo>
                  <a:pt x="91" y="31"/>
                  <a:pt x="232" y="49"/>
                  <a:pt x="83" y="34"/>
                </a:cubicBezTo>
                <a:cubicBezTo>
                  <a:pt x="113" y="4"/>
                  <a:pt x="100" y="30"/>
                  <a:pt x="131" y="34"/>
                </a:cubicBezTo>
                <a:cubicBezTo>
                  <a:pt x="253" y="49"/>
                  <a:pt x="251" y="0"/>
                  <a:pt x="251" y="45"/>
                </a:cubicBezTo>
                <a:close/>
              </a:path>
            </a:pathLst>
          </a:custGeom>
          <a:solidFill>
            <a:srgbClr val="FF0000"/>
          </a:solidFill>
          <a:ln w="9525">
            <a:noFill/>
            <a:round/>
            <a:headEnd/>
            <a:tailEnd/>
          </a:ln>
        </p:spPr>
        <p:txBody>
          <a:bodyPr/>
          <a:lstStyle/>
          <a:p>
            <a:endParaRPr lang="en-US"/>
          </a:p>
        </p:txBody>
      </p:sp>
      <p:sp>
        <p:nvSpPr>
          <p:cNvPr id="18437" name="Freeform 4"/>
          <p:cNvSpPr>
            <a:spLocks/>
          </p:cNvSpPr>
          <p:nvPr/>
        </p:nvSpPr>
        <p:spPr bwMode="auto">
          <a:xfrm>
            <a:off x="4286250" y="4838700"/>
            <a:ext cx="3883025" cy="1611313"/>
          </a:xfrm>
          <a:custGeom>
            <a:avLst/>
            <a:gdLst>
              <a:gd name="T0" fmla="*/ 414 w 2446"/>
              <a:gd name="T1" fmla="*/ 163 h 1015"/>
              <a:gd name="T2" fmla="*/ 370 w 2446"/>
              <a:gd name="T3" fmla="*/ 278 h 1015"/>
              <a:gd name="T4" fmla="*/ 278 w 2446"/>
              <a:gd name="T5" fmla="*/ 560 h 1015"/>
              <a:gd name="T6" fmla="*/ 272 w 2446"/>
              <a:gd name="T7" fmla="*/ 576 h 1015"/>
              <a:gd name="T8" fmla="*/ 256 w 2446"/>
              <a:gd name="T9" fmla="*/ 587 h 1015"/>
              <a:gd name="T10" fmla="*/ 240 w 2446"/>
              <a:gd name="T11" fmla="*/ 604 h 1015"/>
              <a:gd name="T12" fmla="*/ 169 w 2446"/>
              <a:gd name="T13" fmla="*/ 696 h 1015"/>
              <a:gd name="T14" fmla="*/ 147 w 2446"/>
              <a:gd name="T15" fmla="*/ 729 h 1015"/>
              <a:gd name="T16" fmla="*/ 131 w 2446"/>
              <a:gd name="T17" fmla="*/ 745 h 1015"/>
              <a:gd name="T18" fmla="*/ 109 w 2446"/>
              <a:gd name="T19" fmla="*/ 778 h 1015"/>
              <a:gd name="T20" fmla="*/ 98 w 2446"/>
              <a:gd name="T21" fmla="*/ 794 h 1015"/>
              <a:gd name="T22" fmla="*/ 39 w 2446"/>
              <a:gd name="T23" fmla="*/ 908 h 1015"/>
              <a:gd name="T24" fmla="*/ 12 w 2446"/>
              <a:gd name="T25" fmla="*/ 941 h 1015"/>
              <a:gd name="T26" fmla="*/ 28 w 2446"/>
              <a:gd name="T27" fmla="*/ 995 h 1015"/>
              <a:gd name="T28" fmla="*/ 300 w 2446"/>
              <a:gd name="T29" fmla="*/ 984 h 1015"/>
              <a:gd name="T30" fmla="*/ 745 w 2446"/>
              <a:gd name="T31" fmla="*/ 989 h 1015"/>
              <a:gd name="T32" fmla="*/ 1109 w 2446"/>
              <a:gd name="T33" fmla="*/ 984 h 1015"/>
              <a:gd name="T34" fmla="*/ 1240 w 2446"/>
              <a:gd name="T35" fmla="*/ 989 h 1015"/>
              <a:gd name="T36" fmla="*/ 1805 w 2446"/>
              <a:gd name="T37" fmla="*/ 995 h 1015"/>
              <a:gd name="T38" fmla="*/ 1702 w 2446"/>
              <a:gd name="T39" fmla="*/ 989 h 1015"/>
              <a:gd name="T40" fmla="*/ 1696 w 2446"/>
              <a:gd name="T41" fmla="*/ 973 h 1015"/>
              <a:gd name="T42" fmla="*/ 1745 w 2446"/>
              <a:gd name="T43" fmla="*/ 984 h 1015"/>
              <a:gd name="T44" fmla="*/ 1973 w 2446"/>
              <a:gd name="T45" fmla="*/ 989 h 1015"/>
              <a:gd name="T46" fmla="*/ 1995 w 2446"/>
              <a:gd name="T47" fmla="*/ 995 h 1015"/>
              <a:gd name="T48" fmla="*/ 2430 w 2446"/>
              <a:gd name="T49" fmla="*/ 979 h 1015"/>
              <a:gd name="T50" fmla="*/ 2424 w 2446"/>
              <a:gd name="T51" fmla="*/ 854 h 1015"/>
              <a:gd name="T52" fmla="*/ 2413 w 2446"/>
              <a:gd name="T53" fmla="*/ 772 h 1015"/>
              <a:gd name="T54" fmla="*/ 2354 w 2446"/>
              <a:gd name="T55" fmla="*/ 625 h 1015"/>
              <a:gd name="T56" fmla="*/ 1984 w 2446"/>
              <a:gd name="T57" fmla="*/ 609 h 1015"/>
              <a:gd name="T58" fmla="*/ 1180 w 2446"/>
              <a:gd name="T59" fmla="*/ 582 h 1015"/>
              <a:gd name="T60" fmla="*/ 1115 w 2446"/>
              <a:gd name="T61" fmla="*/ 533 h 1015"/>
              <a:gd name="T62" fmla="*/ 1087 w 2446"/>
              <a:gd name="T63" fmla="*/ 511 h 1015"/>
              <a:gd name="T64" fmla="*/ 1077 w 2446"/>
              <a:gd name="T65" fmla="*/ 495 h 1015"/>
              <a:gd name="T66" fmla="*/ 1039 w 2446"/>
              <a:gd name="T67" fmla="*/ 473 h 1015"/>
              <a:gd name="T68" fmla="*/ 1006 w 2446"/>
              <a:gd name="T69" fmla="*/ 451 h 1015"/>
              <a:gd name="T70" fmla="*/ 995 w 2446"/>
              <a:gd name="T71" fmla="*/ 419 h 1015"/>
              <a:gd name="T72" fmla="*/ 946 w 2446"/>
              <a:gd name="T73" fmla="*/ 359 h 1015"/>
              <a:gd name="T74" fmla="*/ 919 w 2446"/>
              <a:gd name="T75" fmla="*/ 332 h 1015"/>
              <a:gd name="T76" fmla="*/ 886 w 2446"/>
              <a:gd name="T77" fmla="*/ 299 h 1015"/>
              <a:gd name="T78" fmla="*/ 854 w 2446"/>
              <a:gd name="T79" fmla="*/ 245 h 1015"/>
              <a:gd name="T80" fmla="*/ 832 w 2446"/>
              <a:gd name="T81" fmla="*/ 196 h 1015"/>
              <a:gd name="T82" fmla="*/ 789 w 2446"/>
              <a:gd name="T83" fmla="*/ 44 h 1015"/>
              <a:gd name="T84" fmla="*/ 658 w 2446"/>
              <a:gd name="T85" fmla="*/ 0 h 1015"/>
              <a:gd name="T86" fmla="*/ 539 w 2446"/>
              <a:gd name="T87" fmla="*/ 11 h 1015"/>
              <a:gd name="T88" fmla="*/ 435 w 2446"/>
              <a:gd name="T89" fmla="*/ 33 h 1015"/>
              <a:gd name="T90" fmla="*/ 414 w 2446"/>
              <a:gd name="T91" fmla="*/ 169 h 1015"/>
              <a:gd name="T92" fmla="*/ 408 w 2446"/>
              <a:gd name="T93" fmla="*/ 185 h 1015"/>
              <a:gd name="T94" fmla="*/ 414 w 2446"/>
              <a:gd name="T95" fmla="*/ 163 h 10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46"/>
              <a:gd name="T145" fmla="*/ 0 h 1015"/>
              <a:gd name="T146" fmla="*/ 2446 w 2446"/>
              <a:gd name="T147" fmla="*/ 1015 h 10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46" h="1015">
                <a:moveTo>
                  <a:pt x="414" y="163"/>
                </a:moveTo>
                <a:cubicBezTo>
                  <a:pt x="400" y="202"/>
                  <a:pt x="384" y="240"/>
                  <a:pt x="370" y="278"/>
                </a:cubicBezTo>
                <a:cubicBezTo>
                  <a:pt x="363" y="385"/>
                  <a:pt x="338" y="472"/>
                  <a:pt x="278" y="560"/>
                </a:cubicBezTo>
                <a:cubicBezTo>
                  <a:pt x="275" y="565"/>
                  <a:pt x="276" y="572"/>
                  <a:pt x="272" y="576"/>
                </a:cubicBezTo>
                <a:cubicBezTo>
                  <a:pt x="268" y="581"/>
                  <a:pt x="261" y="583"/>
                  <a:pt x="256" y="587"/>
                </a:cubicBezTo>
                <a:cubicBezTo>
                  <a:pt x="250" y="592"/>
                  <a:pt x="245" y="598"/>
                  <a:pt x="240" y="604"/>
                </a:cubicBezTo>
                <a:cubicBezTo>
                  <a:pt x="216" y="635"/>
                  <a:pt x="202" y="674"/>
                  <a:pt x="169" y="696"/>
                </a:cubicBezTo>
                <a:cubicBezTo>
                  <a:pt x="162" y="707"/>
                  <a:pt x="156" y="720"/>
                  <a:pt x="147" y="729"/>
                </a:cubicBezTo>
                <a:cubicBezTo>
                  <a:pt x="142" y="734"/>
                  <a:pt x="136" y="739"/>
                  <a:pt x="131" y="745"/>
                </a:cubicBezTo>
                <a:cubicBezTo>
                  <a:pt x="123" y="755"/>
                  <a:pt x="116" y="767"/>
                  <a:pt x="109" y="778"/>
                </a:cubicBezTo>
                <a:cubicBezTo>
                  <a:pt x="105" y="783"/>
                  <a:pt x="98" y="794"/>
                  <a:pt x="98" y="794"/>
                </a:cubicBezTo>
                <a:cubicBezTo>
                  <a:pt x="88" y="826"/>
                  <a:pt x="61" y="883"/>
                  <a:pt x="39" y="908"/>
                </a:cubicBezTo>
                <a:cubicBezTo>
                  <a:pt x="9" y="942"/>
                  <a:pt x="33" y="906"/>
                  <a:pt x="12" y="941"/>
                </a:cubicBezTo>
                <a:cubicBezTo>
                  <a:pt x="5" y="966"/>
                  <a:pt x="0" y="985"/>
                  <a:pt x="28" y="995"/>
                </a:cubicBezTo>
                <a:cubicBezTo>
                  <a:pt x="140" y="991"/>
                  <a:pt x="200" y="978"/>
                  <a:pt x="300" y="984"/>
                </a:cubicBezTo>
                <a:cubicBezTo>
                  <a:pt x="400" y="1015"/>
                  <a:pt x="640" y="992"/>
                  <a:pt x="745" y="989"/>
                </a:cubicBezTo>
                <a:cubicBezTo>
                  <a:pt x="865" y="971"/>
                  <a:pt x="988" y="995"/>
                  <a:pt x="1109" y="984"/>
                </a:cubicBezTo>
                <a:cubicBezTo>
                  <a:pt x="1153" y="971"/>
                  <a:pt x="1197" y="988"/>
                  <a:pt x="1240" y="989"/>
                </a:cubicBezTo>
                <a:cubicBezTo>
                  <a:pt x="1428" y="993"/>
                  <a:pt x="1617" y="993"/>
                  <a:pt x="1805" y="995"/>
                </a:cubicBezTo>
                <a:cubicBezTo>
                  <a:pt x="1771" y="993"/>
                  <a:pt x="1736" y="996"/>
                  <a:pt x="1702" y="989"/>
                </a:cubicBezTo>
                <a:cubicBezTo>
                  <a:pt x="1696" y="988"/>
                  <a:pt x="1691" y="975"/>
                  <a:pt x="1696" y="973"/>
                </a:cubicBezTo>
                <a:cubicBezTo>
                  <a:pt x="1718" y="965"/>
                  <a:pt x="1727" y="983"/>
                  <a:pt x="1745" y="984"/>
                </a:cubicBezTo>
                <a:cubicBezTo>
                  <a:pt x="1821" y="987"/>
                  <a:pt x="1897" y="987"/>
                  <a:pt x="1973" y="989"/>
                </a:cubicBezTo>
                <a:cubicBezTo>
                  <a:pt x="1980" y="991"/>
                  <a:pt x="1987" y="995"/>
                  <a:pt x="1995" y="995"/>
                </a:cubicBezTo>
                <a:cubicBezTo>
                  <a:pt x="2124" y="995"/>
                  <a:pt x="2314" y="981"/>
                  <a:pt x="2430" y="979"/>
                </a:cubicBezTo>
                <a:cubicBezTo>
                  <a:pt x="2428" y="937"/>
                  <a:pt x="2427" y="896"/>
                  <a:pt x="2424" y="854"/>
                </a:cubicBezTo>
                <a:cubicBezTo>
                  <a:pt x="2422" y="827"/>
                  <a:pt x="2413" y="772"/>
                  <a:pt x="2413" y="772"/>
                </a:cubicBezTo>
                <a:cubicBezTo>
                  <a:pt x="2406" y="582"/>
                  <a:pt x="2446" y="659"/>
                  <a:pt x="2354" y="625"/>
                </a:cubicBezTo>
                <a:cubicBezTo>
                  <a:pt x="2319" y="592"/>
                  <a:pt x="2065" y="612"/>
                  <a:pt x="1984" y="609"/>
                </a:cubicBezTo>
                <a:cubicBezTo>
                  <a:pt x="1735" y="531"/>
                  <a:pt x="1442" y="588"/>
                  <a:pt x="1180" y="582"/>
                </a:cubicBezTo>
                <a:cubicBezTo>
                  <a:pt x="1156" y="566"/>
                  <a:pt x="1138" y="549"/>
                  <a:pt x="1115" y="533"/>
                </a:cubicBezTo>
                <a:cubicBezTo>
                  <a:pt x="1083" y="486"/>
                  <a:pt x="1127" y="543"/>
                  <a:pt x="1087" y="511"/>
                </a:cubicBezTo>
                <a:cubicBezTo>
                  <a:pt x="1082" y="507"/>
                  <a:pt x="1081" y="499"/>
                  <a:pt x="1077" y="495"/>
                </a:cubicBezTo>
                <a:cubicBezTo>
                  <a:pt x="1071" y="489"/>
                  <a:pt x="1045" y="476"/>
                  <a:pt x="1039" y="473"/>
                </a:cubicBezTo>
                <a:cubicBezTo>
                  <a:pt x="1003" y="421"/>
                  <a:pt x="1058" y="494"/>
                  <a:pt x="1006" y="451"/>
                </a:cubicBezTo>
                <a:cubicBezTo>
                  <a:pt x="997" y="444"/>
                  <a:pt x="1001" y="429"/>
                  <a:pt x="995" y="419"/>
                </a:cubicBezTo>
                <a:cubicBezTo>
                  <a:pt x="981" y="394"/>
                  <a:pt x="969" y="375"/>
                  <a:pt x="946" y="359"/>
                </a:cubicBezTo>
                <a:cubicBezTo>
                  <a:pt x="923" y="326"/>
                  <a:pt x="948" y="358"/>
                  <a:pt x="919" y="332"/>
                </a:cubicBezTo>
                <a:cubicBezTo>
                  <a:pt x="907" y="322"/>
                  <a:pt x="886" y="299"/>
                  <a:pt x="886" y="299"/>
                </a:cubicBezTo>
                <a:cubicBezTo>
                  <a:pt x="877" y="280"/>
                  <a:pt x="861" y="265"/>
                  <a:pt x="854" y="245"/>
                </a:cubicBezTo>
                <a:cubicBezTo>
                  <a:pt x="847" y="227"/>
                  <a:pt x="843" y="212"/>
                  <a:pt x="832" y="196"/>
                </a:cubicBezTo>
                <a:cubicBezTo>
                  <a:pt x="815" y="140"/>
                  <a:pt x="855" y="65"/>
                  <a:pt x="789" y="44"/>
                </a:cubicBezTo>
                <a:cubicBezTo>
                  <a:pt x="750" y="19"/>
                  <a:pt x="701" y="16"/>
                  <a:pt x="658" y="0"/>
                </a:cubicBezTo>
                <a:cubicBezTo>
                  <a:pt x="638" y="2"/>
                  <a:pt x="567" y="6"/>
                  <a:pt x="539" y="11"/>
                </a:cubicBezTo>
                <a:cubicBezTo>
                  <a:pt x="502" y="17"/>
                  <a:pt x="474" y="29"/>
                  <a:pt x="435" y="33"/>
                </a:cubicBezTo>
                <a:cubicBezTo>
                  <a:pt x="410" y="73"/>
                  <a:pt x="419" y="124"/>
                  <a:pt x="414" y="169"/>
                </a:cubicBezTo>
                <a:cubicBezTo>
                  <a:pt x="413" y="175"/>
                  <a:pt x="408" y="191"/>
                  <a:pt x="408" y="185"/>
                </a:cubicBezTo>
                <a:cubicBezTo>
                  <a:pt x="408" y="177"/>
                  <a:pt x="412" y="170"/>
                  <a:pt x="414" y="163"/>
                </a:cubicBezTo>
                <a:close/>
              </a:path>
            </a:pathLst>
          </a:custGeom>
          <a:solidFill>
            <a:schemeClr val="accent1"/>
          </a:solidFill>
          <a:ln w="9525">
            <a:noFill/>
            <a:round/>
            <a:headEnd/>
            <a:tailEnd/>
          </a:ln>
        </p:spPr>
        <p:txBody>
          <a:bodyPr/>
          <a:lstStyle/>
          <a:p>
            <a:endParaRPr lang="en-US"/>
          </a:p>
        </p:txBody>
      </p:sp>
      <p:sp>
        <p:nvSpPr>
          <p:cNvPr id="18438" name="Line 5"/>
          <p:cNvSpPr>
            <a:spLocks noChangeShapeType="1"/>
          </p:cNvSpPr>
          <p:nvPr/>
        </p:nvSpPr>
        <p:spPr bwMode="auto">
          <a:xfrm>
            <a:off x="152400" y="6400800"/>
            <a:ext cx="8610600" cy="0"/>
          </a:xfrm>
          <a:prstGeom prst="line">
            <a:avLst/>
          </a:prstGeom>
          <a:noFill/>
          <a:ln w="9525">
            <a:solidFill>
              <a:schemeClr val="tx1"/>
            </a:solidFill>
            <a:round/>
            <a:headEnd/>
            <a:tailEnd/>
          </a:ln>
        </p:spPr>
        <p:txBody>
          <a:bodyPr/>
          <a:lstStyle/>
          <a:p>
            <a:endParaRPr lang="en-US"/>
          </a:p>
        </p:txBody>
      </p:sp>
      <p:sp>
        <p:nvSpPr>
          <p:cNvPr id="18439" name="Freeform 6"/>
          <p:cNvSpPr>
            <a:spLocks/>
          </p:cNvSpPr>
          <p:nvPr/>
        </p:nvSpPr>
        <p:spPr bwMode="auto">
          <a:xfrm>
            <a:off x="3562350" y="2774950"/>
            <a:ext cx="5219700" cy="3065463"/>
          </a:xfrm>
          <a:custGeom>
            <a:avLst/>
            <a:gdLst>
              <a:gd name="T0" fmla="*/ 1152 w 3288"/>
              <a:gd name="T1" fmla="*/ 1909 h 1931"/>
              <a:gd name="T2" fmla="*/ 1413 w 3288"/>
              <a:gd name="T3" fmla="*/ 1887 h 1931"/>
              <a:gd name="T4" fmla="*/ 1668 w 3288"/>
              <a:gd name="T5" fmla="*/ 1893 h 1931"/>
              <a:gd name="T6" fmla="*/ 1696 w 3288"/>
              <a:gd name="T7" fmla="*/ 1849 h 1931"/>
              <a:gd name="T8" fmla="*/ 1701 w 3288"/>
              <a:gd name="T9" fmla="*/ 1713 h 1931"/>
              <a:gd name="T10" fmla="*/ 1706 w 3288"/>
              <a:gd name="T11" fmla="*/ 1534 h 1931"/>
              <a:gd name="T12" fmla="*/ 1701 w 3288"/>
              <a:gd name="T13" fmla="*/ 1279 h 1931"/>
              <a:gd name="T14" fmla="*/ 1734 w 3288"/>
              <a:gd name="T15" fmla="*/ 1067 h 1931"/>
              <a:gd name="T16" fmla="*/ 1755 w 3288"/>
              <a:gd name="T17" fmla="*/ 882 h 1931"/>
              <a:gd name="T18" fmla="*/ 1826 w 3288"/>
              <a:gd name="T19" fmla="*/ 839 h 1931"/>
              <a:gd name="T20" fmla="*/ 1918 w 3288"/>
              <a:gd name="T21" fmla="*/ 779 h 1931"/>
              <a:gd name="T22" fmla="*/ 2043 w 3288"/>
              <a:gd name="T23" fmla="*/ 681 h 1931"/>
              <a:gd name="T24" fmla="*/ 2201 w 3288"/>
              <a:gd name="T25" fmla="*/ 605 h 1931"/>
              <a:gd name="T26" fmla="*/ 2538 w 3288"/>
              <a:gd name="T27" fmla="*/ 556 h 1931"/>
              <a:gd name="T28" fmla="*/ 2652 w 3288"/>
              <a:gd name="T29" fmla="*/ 480 h 1931"/>
              <a:gd name="T30" fmla="*/ 2886 w 3288"/>
              <a:gd name="T31" fmla="*/ 398 h 1931"/>
              <a:gd name="T32" fmla="*/ 3217 w 3288"/>
              <a:gd name="T33" fmla="*/ 355 h 1931"/>
              <a:gd name="T34" fmla="*/ 3103 w 3288"/>
              <a:gd name="T35" fmla="*/ 301 h 1931"/>
              <a:gd name="T36" fmla="*/ 2326 w 3288"/>
              <a:gd name="T37" fmla="*/ 241 h 1931"/>
              <a:gd name="T38" fmla="*/ 1098 w 3288"/>
              <a:gd name="T39" fmla="*/ 203 h 1931"/>
              <a:gd name="T40" fmla="*/ 1011 w 3288"/>
              <a:gd name="T41" fmla="*/ 34 h 1931"/>
              <a:gd name="T42" fmla="*/ 826 w 3288"/>
              <a:gd name="T43" fmla="*/ 18 h 1931"/>
              <a:gd name="T44" fmla="*/ 685 w 3288"/>
              <a:gd name="T45" fmla="*/ 67 h 1931"/>
              <a:gd name="T46" fmla="*/ 620 w 3288"/>
              <a:gd name="T47" fmla="*/ 170 h 1931"/>
              <a:gd name="T48" fmla="*/ 549 w 3288"/>
              <a:gd name="T49" fmla="*/ 214 h 1931"/>
              <a:gd name="T50" fmla="*/ 522 w 3288"/>
              <a:gd name="T51" fmla="*/ 263 h 1931"/>
              <a:gd name="T52" fmla="*/ 489 w 3288"/>
              <a:gd name="T53" fmla="*/ 317 h 1931"/>
              <a:gd name="T54" fmla="*/ 489 w 3288"/>
              <a:gd name="T55" fmla="*/ 366 h 1931"/>
              <a:gd name="T56" fmla="*/ 440 w 3288"/>
              <a:gd name="T57" fmla="*/ 534 h 1931"/>
              <a:gd name="T58" fmla="*/ 430 w 3288"/>
              <a:gd name="T59" fmla="*/ 795 h 1931"/>
              <a:gd name="T60" fmla="*/ 353 w 3288"/>
              <a:gd name="T61" fmla="*/ 958 h 1931"/>
              <a:gd name="T62" fmla="*/ 310 w 3288"/>
              <a:gd name="T63" fmla="*/ 1067 h 1931"/>
              <a:gd name="T64" fmla="*/ 305 w 3288"/>
              <a:gd name="T65" fmla="*/ 1186 h 1931"/>
              <a:gd name="T66" fmla="*/ 234 w 3288"/>
              <a:gd name="T67" fmla="*/ 1290 h 1931"/>
              <a:gd name="T68" fmla="*/ 185 w 3288"/>
              <a:gd name="T69" fmla="*/ 1425 h 1931"/>
              <a:gd name="T70" fmla="*/ 76 w 3288"/>
              <a:gd name="T71" fmla="*/ 1637 h 1931"/>
              <a:gd name="T72" fmla="*/ 22 w 3288"/>
              <a:gd name="T73" fmla="*/ 1703 h 1931"/>
              <a:gd name="T74" fmla="*/ 76 w 3288"/>
              <a:gd name="T75" fmla="*/ 1860 h 1931"/>
              <a:gd name="T76" fmla="*/ 315 w 3288"/>
              <a:gd name="T77" fmla="*/ 1904 h 1931"/>
              <a:gd name="T78" fmla="*/ 386 w 3288"/>
              <a:gd name="T79" fmla="*/ 1925 h 1931"/>
              <a:gd name="T80" fmla="*/ 707 w 3288"/>
              <a:gd name="T81" fmla="*/ 1931 h 1931"/>
              <a:gd name="T82" fmla="*/ 902 w 3288"/>
              <a:gd name="T83" fmla="*/ 1909 h 19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8"/>
              <a:gd name="T127" fmla="*/ 0 h 1931"/>
              <a:gd name="T128" fmla="*/ 3288 w 3288"/>
              <a:gd name="T129" fmla="*/ 1931 h 19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8" h="1931">
                <a:moveTo>
                  <a:pt x="723" y="1887"/>
                </a:moveTo>
                <a:cubicBezTo>
                  <a:pt x="867" y="1891"/>
                  <a:pt x="1009" y="1896"/>
                  <a:pt x="1152" y="1909"/>
                </a:cubicBezTo>
                <a:cubicBezTo>
                  <a:pt x="1235" y="1907"/>
                  <a:pt x="1319" y="1911"/>
                  <a:pt x="1402" y="1904"/>
                </a:cubicBezTo>
                <a:cubicBezTo>
                  <a:pt x="1409" y="1903"/>
                  <a:pt x="1406" y="1888"/>
                  <a:pt x="1413" y="1887"/>
                </a:cubicBezTo>
                <a:cubicBezTo>
                  <a:pt x="1484" y="1875"/>
                  <a:pt x="1558" y="1896"/>
                  <a:pt x="1630" y="1898"/>
                </a:cubicBezTo>
                <a:cubicBezTo>
                  <a:pt x="1643" y="1896"/>
                  <a:pt x="1657" y="1899"/>
                  <a:pt x="1668" y="1893"/>
                </a:cubicBezTo>
                <a:cubicBezTo>
                  <a:pt x="1670" y="1892"/>
                  <a:pt x="1677" y="1862"/>
                  <a:pt x="1679" y="1860"/>
                </a:cubicBezTo>
                <a:cubicBezTo>
                  <a:pt x="1683" y="1855"/>
                  <a:pt x="1690" y="1853"/>
                  <a:pt x="1696" y="1849"/>
                </a:cubicBezTo>
                <a:cubicBezTo>
                  <a:pt x="1711" y="1801"/>
                  <a:pt x="1679" y="1787"/>
                  <a:pt x="1658" y="1751"/>
                </a:cubicBezTo>
                <a:cubicBezTo>
                  <a:pt x="1696" y="1726"/>
                  <a:pt x="1683" y="1741"/>
                  <a:pt x="1701" y="1713"/>
                </a:cubicBezTo>
                <a:cubicBezTo>
                  <a:pt x="1696" y="1668"/>
                  <a:pt x="1678" y="1600"/>
                  <a:pt x="1652" y="1561"/>
                </a:cubicBezTo>
                <a:cubicBezTo>
                  <a:pt x="1668" y="1538"/>
                  <a:pt x="1679" y="1540"/>
                  <a:pt x="1706" y="1534"/>
                </a:cubicBezTo>
                <a:cubicBezTo>
                  <a:pt x="1742" y="1511"/>
                  <a:pt x="1727" y="1472"/>
                  <a:pt x="1706" y="1442"/>
                </a:cubicBezTo>
                <a:cubicBezTo>
                  <a:pt x="1710" y="1386"/>
                  <a:pt x="1718" y="1333"/>
                  <a:pt x="1701" y="1279"/>
                </a:cubicBezTo>
                <a:cubicBezTo>
                  <a:pt x="1705" y="1191"/>
                  <a:pt x="1700" y="1193"/>
                  <a:pt x="1717" y="1137"/>
                </a:cubicBezTo>
                <a:cubicBezTo>
                  <a:pt x="1727" y="1064"/>
                  <a:pt x="1716" y="1121"/>
                  <a:pt x="1734" y="1067"/>
                </a:cubicBezTo>
                <a:cubicBezTo>
                  <a:pt x="1738" y="1055"/>
                  <a:pt x="1745" y="1029"/>
                  <a:pt x="1745" y="1029"/>
                </a:cubicBezTo>
                <a:cubicBezTo>
                  <a:pt x="1751" y="980"/>
                  <a:pt x="1746" y="930"/>
                  <a:pt x="1755" y="882"/>
                </a:cubicBezTo>
                <a:cubicBezTo>
                  <a:pt x="1758" y="866"/>
                  <a:pt x="1780" y="854"/>
                  <a:pt x="1793" y="849"/>
                </a:cubicBezTo>
                <a:cubicBezTo>
                  <a:pt x="1804" y="845"/>
                  <a:pt x="1826" y="839"/>
                  <a:pt x="1826" y="839"/>
                </a:cubicBezTo>
                <a:cubicBezTo>
                  <a:pt x="1844" y="826"/>
                  <a:pt x="1886" y="811"/>
                  <a:pt x="1886" y="811"/>
                </a:cubicBezTo>
                <a:cubicBezTo>
                  <a:pt x="1897" y="800"/>
                  <a:pt x="1911" y="792"/>
                  <a:pt x="1918" y="779"/>
                </a:cubicBezTo>
                <a:cubicBezTo>
                  <a:pt x="1924" y="767"/>
                  <a:pt x="1932" y="734"/>
                  <a:pt x="1940" y="724"/>
                </a:cubicBezTo>
                <a:cubicBezTo>
                  <a:pt x="1956" y="705"/>
                  <a:pt x="2019" y="687"/>
                  <a:pt x="2043" y="681"/>
                </a:cubicBezTo>
                <a:cubicBezTo>
                  <a:pt x="2062" y="671"/>
                  <a:pt x="2078" y="660"/>
                  <a:pt x="2098" y="654"/>
                </a:cubicBezTo>
                <a:cubicBezTo>
                  <a:pt x="2130" y="632"/>
                  <a:pt x="2163" y="617"/>
                  <a:pt x="2201" y="605"/>
                </a:cubicBezTo>
                <a:cubicBezTo>
                  <a:pt x="2301" y="534"/>
                  <a:pt x="2280" y="571"/>
                  <a:pt x="2484" y="567"/>
                </a:cubicBezTo>
                <a:cubicBezTo>
                  <a:pt x="2529" y="550"/>
                  <a:pt x="2456" y="576"/>
                  <a:pt x="2538" y="556"/>
                </a:cubicBezTo>
                <a:cubicBezTo>
                  <a:pt x="2573" y="547"/>
                  <a:pt x="2600" y="521"/>
                  <a:pt x="2636" y="513"/>
                </a:cubicBezTo>
                <a:cubicBezTo>
                  <a:pt x="2643" y="503"/>
                  <a:pt x="2644" y="490"/>
                  <a:pt x="2652" y="480"/>
                </a:cubicBezTo>
                <a:cubicBezTo>
                  <a:pt x="2663" y="466"/>
                  <a:pt x="2686" y="452"/>
                  <a:pt x="2701" y="442"/>
                </a:cubicBezTo>
                <a:cubicBezTo>
                  <a:pt x="2718" y="388"/>
                  <a:pt x="2864" y="399"/>
                  <a:pt x="2886" y="398"/>
                </a:cubicBezTo>
                <a:cubicBezTo>
                  <a:pt x="2935" y="383"/>
                  <a:pt x="2982" y="378"/>
                  <a:pt x="3032" y="366"/>
                </a:cubicBezTo>
                <a:cubicBezTo>
                  <a:pt x="3107" y="316"/>
                  <a:pt x="3052" y="343"/>
                  <a:pt x="3217" y="355"/>
                </a:cubicBezTo>
                <a:cubicBezTo>
                  <a:pt x="3248" y="361"/>
                  <a:pt x="3257" y="367"/>
                  <a:pt x="3288" y="360"/>
                </a:cubicBezTo>
                <a:cubicBezTo>
                  <a:pt x="3261" y="289"/>
                  <a:pt x="3165" y="303"/>
                  <a:pt x="3103" y="301"/>
                </a:cubicBezTo>
                <a:cubicBezTo>
                  <a:pt x="2994" y="298"/>
                  <a:pt x="2886" y="297"/>
                  <a:pt x="2777" y="295"/>
                </a:cubicBezTo>
                <a:cubicBezTo>
                  <a:pt x="2626" y="264"/>
                  <a:pt x="2481" y="246"/>
                  <a:pt x="2326" y="241"/>
                </a:cubicBezTo>
                <a:cubicBezTo>
                  <a:pt x="2229" y="229"/>
                  <a:pt x="2136" y="223"/>
                  <a:pt x="2038" y="219"/>
                </a:cubicBezTo>
                <a:cubicBezTo>
                  <a:pt x="1736" y="125"/>
                  <a:pt x="1442" y="205"/>
                  <a:pt x="1098" y="203"/>
                </a:cubicBezTo>
                <a:cubicBezTo>
                  <a:pt x="1101" y="161"/>
                  <a:pt x="1117" y="104"/>
                  <a:pt x="1065" y="89"/>
                </a:cubicBezTo>
                <a:cubicBezTo>
                  <a:pt x="1052" y="69"/>
                  <a:pt x="1031" y="48"/>
                  <a:pt x="1011" y="34"/>
                </a:cubicBezTo>
                <a:cubicBezTo>
                  <a:pt x="1003" y="9"/>
                  <a:pt x="981" y="10"/>
                  <a:pt x="957" y="2"/>
                </a:cubicBezTo>
                <a:cubicBezTo>
                  <a:pt x="926" y="4"/>
                  <a:pt x="862" y="0"/>
                  <a:pt x="826" y="18"/>
                </a:cubicBezTo>
                <a:cubicBezTo>
                  <a:pt x="805" y="28"/>
                  <a:pt x="802" y="54"/>
                  <a:pt x="783" y="67"/>
                </a:cubicBezTo>
                <a:cubicBezTo>
                  <a:pt x="747" y="43"/>
                  <a:pt x="724" y="58"/>
                  <a:pt x="685" y="67"/>
                </a:cubicBezTo>
                <a:cubicBezTo>
                  <a:pt x="669" y="78"/>
                  <a:pt x="647" y="110"/>
                  <a:pt x="647" y="110"/>
                </a:cubicBezTo>
                <a:cubicBezTo>
                  <a:pt x="641" y="140"/>
                  <a:pt x="644" y="153"/>
                  <a:pt x="620" y="170"/>
                </a:cubicBezTo>
                <a:cubicBezTo>
                  <a:pt x="603" y="195"/>
                  <a:pt x="591" y="192"/>
                  <a:pt x="560" y="197"/>
                </a:cubicBezTo>
                <a:cubicBezTo>
                  <a:pt x="556" y="203"/>
                  <a:pt x="553" y="209"/>
                  <a:pt x="549" y="214"/>
                </a:cubicBezTo>
                <a:cubicBezTo>
                  <a:pt x="544" y="220"/>
                  <a:pt x="537" y="224"/>
                  <a:pt x="533" y="230"/>
                </a:cubicBezTo>
                <a:cubicBezTo>
                  <a:pt x="527" y="239"/>
                  <a:pt x="526" y="254"/>
                  <a:pt x="522" y="263"/>
                </a:cubicBezTo>
                <a:cubicBezTo>
                  <a:pt x="515" y="276"/>
                  <a:pt x="505" y="285"/>
                  <a:pt x="495" y="295"/>
                </a:cubicBezTo>
                <a:cubicBezTo>
                  <a:pt x="493" y="302"/>
                  <a:pt x="492" y="310"/>
                  <a:pt x="489" y="317"/>
                </a:cubicBezTo>
                <a:cubicBezTo>
                  <a:pt x="486" y="323"/>
                  <a:pt x="479" y="327"/>
                  <a:pt x="478" y="333"/>
                </a:cubicBezTo>
                <a:cubicBezTo>
                  <a:pt x="476" y="344"/>
                  <a:pt x="486" y="355"/>
                  <a:pt x="489" y="366"/>
                </a:cubicBezTo>
                <a:cubicBezTo>
                  <a:pt x="475" y="388"/>
                  <a:pt x="465" y="410"/>
                  <a:pt x="451" y="431"/>
                </a:cubicBezTo>
                <a:cubicBezTo>
                  <a:pt x="435" y="481"/>
                  <a:pt x="457" y="408"/>
                  <a:pt x="440" y="534"/>
                </a:cubicBezTo>
                <a:cubicBezTo>
                  <a:pt x="438" y="545"/>
                  <a:pt x="430" y="567"/>
                  <a:pt x="430" y="567"/>
                </a:cubicBezTo>
                <a:cubicBezTo>
                  <a:pt x="426" y="635"/>
                  <a:pt x="405" y="730"/>
                  <a:pt x="430" y="795"/>
                </a:cubicBezTo>
                <a:cubicBezTo>
                  <a:pt x="423" y="856"/>
                  <a:pt x="413" y="860"/>
                  <a:pt x="386" y="909"/>
                </a:cubicBezTo>
                <a:cubicBezTo>
                  <a:pt x="373" y="932"/>
                  <a:pt x="375" y="944"/>
                  <a:pt x="353" y="958"/>
                </a:cubicBezTo>
                <a:cubicBezTo>
                  <a:pt x="347" y="978"/>
                  <a:pt x="338" y="995"/>
                  <a:pt x="326" y="1012"/>
                </a:cubicBezTo>
                <a:cubicBezTo>
                  <a:pt x="322" y="1031"/>
                  <a:pt x="315" y="1048"/>
                  <a:pt x="310" y="1067"/>
                </a:cubicBezTo>
                <a:cubicBezTo>
                  <a:pt x="323" y="1086"/>
                  <a:pt x="335" y="1086"/>
                  <a:pt x="348" y="1105"/>
                </a:cubicBezTo>
                <a:cubicBezTo>
                  <a:pt x="339" y="1134"/>
                  <a:pt x="318" y="1158"/>
                  <a:pt x="305" y="1186"/>
                </a:cubicBezTo>
                <a:cubicBezTo>
                  <a:pt x="295" y="1207"/>
                  <a:pt x="295" y="1232"/>
                  <a:pt x="283" y="1252"/>
                </a:cubicBezTo>
                <a:cubicBezTo>
                  <a:pt x="273" y="1270"/>
                  <a:pt x="234" y="1290"/>
                  <a:pt x="234" y="1290"/>
                </a:cubicBezTo>
                <a:cubicBezTo>
                  <a:pt x="204" y="1347"/>
                  <a:pt x="247" y="1259"/>
                  <a:pt x="218" y="1387"/>
                </a:cubicBezTo>
                <a:cubicBezTo>
                  <a:pt x="216" y="1398"/>
                  <a:pt x="192" y="1416"/>
                  <a:pt x="185" y="1425"/>
                </a:cubicBezTo>
                <a:cubicBezTo>
                  <a:pt x="156" y="1462"/>
                  <a:pt x="132" y="1503"/>
                  <a:pt x="103" y="1540"/>
                </a:cubicBezTo>
                <a:cubicBezTo>
                  <a:pt x="96" y="1558"/>
                  <a:pt x="84" y="1624"/>
                  <a:pt x="76" y="1637"/>
                </a:cubicBezTo>
                <a:cubicBezTo>
                  <a:pt x="70" y="1647"/>
                  <a:pt x="54" y="1647"/>
                  <a:pt x="44" y="1654"/>
                </a:cubicBezTo>
                <a:cubicBezTo>
                  <a:pt x="33" y="1670"/>
                  <a:pt x="28" y="1684"/>
                  <a:pt x="22" y="1703"/>
                </a:cubicBezTo>
                <a:cubicBezTo>
                  <a:pt x="18" y="1737"/>
                  <a:pt x="8" y="1748"/>
                  <a:pt x="0" y="1779"/>
                </a:cubicBezTo>
                <a:cubicBezTo>
                  <a:pt x="9" y="1825"/>
                  <a:pt x="30" y="1849"/>
                  <a:pt x="76" y="1860"/>
                </a:cubicBezTo>
                <a:cubicBezTo>
                  <a:pt x="132" y="1896"/>
                  <a:pt x="234" y="1895"/>
                  <a:pt x="294" y="1898"/>
                </a:cubicBezTo>
                <a:cubicBezTo>
                  <a:pt x="301" y="1900"/>
                  <a:pt x="309" y="1900"/>
                  <a:pt x="315" y="1904"/>
                </a:cubicBezTo>
                <a:cubicBezTo>
                  <a:pt x="322" y="1908"/>
                  <a:pt x="325" y="1918"/>
                  <a:pt x="332" y="1920"/>
                </a:cubicBezTo>
                <a:cubicBezTo>
                  <a:pt x="349" y="1925"/>
                  <a:pt x="368" y="1923"/>
                  <a:pt x="386" y="1925"/>
                </a:cubicBezTo>
                <a:cubicBezTo>
                  <a:pt x="458" y="1922"/>
                  <a:pt x="541" y="1930"/>
                  <a:pt x="614" y="1920"/>
                </a:cubicBezTo>
                <a:cubicBezTo>
                  <a:pt x="643" y="1910"/>
                  <a:pt x="677" y="1926"/>
                  <a:pt x="707" y="1931"/>
                </a:cubicBezTo>
                <a:cubicBezTo>
                  <a:pt x="797" y="1917"/>
                  <a:pt x="753" y="1922"/>
                  <a:pt x="837" y="1914"/>
                </a:cubicBezTo>
                <a:cubicBezTo>
                  <a:pt x="880" y="1901"/>
                  <a:pt x="859" y="1902"/>
                  <a:pt x="902" y="1909"/>
                </a:cubicBezTo>
                <a:cubicBezTo>
                  <a:pt x="922" y="1905"/>
                  <a:pt x="938" y="1901"/>
                  <a:pt x="957" y="1893"/>
                </a:cubicBezTo>
              </a:path>
            </a:pathLst>
          </a:custGeom>
          <a:solidFill>
            <a:srgbClr val="000000">
              <a:alpha val="14902"/>
            </a:srgbClr>
          </a:solidFill>
          <a:ln w="9525" cap="flat" cmpd="sng">
            <a:solidFill>
              <a:srgbClr val="000000"/>
            </a:solidFill>
            <a:prstDash val="solid"/>
            <a:round/>
            <a:headEnd type="none" w="med" len="med"/>
            <a:tailEnd type="none" w="med" len="med"/>
          </a:ln>
        </p:spPr>
        <p:txBody>
          <a:bodyPr/>
          <a:lstStyle/>
          <a:p>
            <a:endParaRPr lang="en-US"/>
          </a:p>
        </p:txBody>
      </p:sp>
      <p:sp>
        <p:nvSpPr>
          <p:cNvPr id="18440" name="Freeform 7"/>
          <p:cNvSpPr>
            <a:spLocks/>
          </p:cNvSpPr>
          <p:nvPr/>
        </p:nvSpPr>
        <p:spPr bwMode="auto">
          <a:xfrm>
            <a:off x="5105400" y="4343400"/>
            <a:ext cx="152400" cy="2057400"/>
          </a:xfrm>
          <a:custGeom>
            <a:avLst/>
            <a:gdLst>
              <a:gd name="T0" fmla="*/ 96 w 96"/>
              <a:gd name="T1" fmla="*/ 0 h 1296"/>
              <a:gd name="T2" fmla="*/ 48 w 96"/>
              <a:gd name="T3" fmla="*/ 624 h 1296"/>
              <a:gd name="T4" fmla="*/ 0 w 96"/>
              <a:gd name="T5" fmla="*/ 1296 h 1296"/>
              <a:gd name="T6" fmla="*/ 0 60000 65536"/>
              <a:gd name="T7" fmla="*/ 0 60000 65536"/>
              <a:gd name="T8" fmla="*/ 0 60000 65536"/>
              <a:gd name="T9" fmla="*/ 0 w 96"/>
              <a:gd name="T10" fmla="*/ 0 h 1296"/>
              <a:gd name="T11" fmla="*/ 96 w 96"/>
              <a:gd name="T12" fmla="*/ 1296 h 1296"/>
            </a:gdLst>
            <a:ahLst/>
            <a:cxnLst>
              <a:cxn ang="T6">
                <a:pos x="T0" y="T1"/>
              </a:cxn>
              <a:cxn ang="T7">
                <a:pos x="T2" y="T3"/>
              </a:cxn>
              <a:cxn ang="T8">
                <a:pos x="T4" y="T5"/>
              </a:cxn>
            </a:cxnLst>
            <a:rect l="T9" t="T10" r="T11" b="T12"/>
            <a:pathLst>
              <a:path w="96" h="1296">
                <a:moveTo>
                  <a:pt x="96" y="0"/>
                </a:moveTo>
                <a:cubicBezTo>
                  <a:pt x="80" y="204"/>
                  <a:pt x="64" y="408"/>
                  <a:pt x="48" y="624"/>
                </a:cubicBezTo>
                <a:cubicBezTo>
                  <a:pt x="32" y="840"/>
                  <a:pt x="16" y="1068"/>
                  <a:pt x="0" y="1296"/>
                </a:cubicBezTo>
              </a:path>
            </a:pathLst>
          </a:custGeom>
          <a:noFill/>
          <a:ln w="9525">
            <a:solidFill>
              <a:schemeClr val="tx1"/>
            </a:solidFill>
            <a:round/>
            <a:headEnd type="none" w="med" len="med"/>
            <a:tailEnd type="triangle" w="med" len="med"/>
          </a:ln>
        </p:spPr>
        <p:txBody>
          <a:bodyPr/>
          <a:lstStyle/>
          <a:p>
            <a:endParaRPr lang="en-US"/>
          </a:p>
        </p:txBody>
      </p:sp>
      <p:sp>
        <p:nvSpPr>
          <p:cNvPr id="18441" name="Freeform 8"/>
          <p:cNvSpPr>
            <a:spLocks/>
          </p:cNvSpPr>
          <p:nvPr/>
        </p:nvSpPr>
        <p:spPr bwMode="auto">
          <a:xfrm>
            <a:off x="4419600" y="4419600"/>
            <a:ext cx="685800" cy="1981200"/>
          </a:xfrm>
          <a:custGeom>
            <a:avLst/>
            <a:gdLst>
              <a:gd name="T0" fmla="*/ 432 w 432"/>
              <a:gd name="T1" fmla="*/ 0 h 1248"/>
              <a:gd name="T2" fmla="*/ 336 w 432"/>
              <a:gd name="T3" fmla="*/ 768 h 1248"/>
              <a:gd name="T4" fmla="*/ 192 w 432"/>
              <a:gd name="T5" fmla="*/ 1056 h 1248"/>
              <a:gd name="T6" fmla="*/ 0 w 432"/>
              <a:gd name="T7" fmla="*/ 1248 h 1248"/>
              <a:gd name="T8" fmla="*/ 0 60000 65536"/>
              <a:gd name="T9" fmla="*/ 0 60000 65536"/>
              <a:gd name="T10" fmla="*/ 0 60000 65536"/>
              <a:gd name="T11" fmla="*/ 0 60000 65536"/>
              <a:gd name="T12" fmla="*/ 0 w 432"/>
              <a:gd name="T13" fmla="*/ 0 h 1248"/>
              <a:gd name="T14" fmla="*/ 432 w 432"/>
              <a:gd name="T15" fmla="*/ 1248 h 1248"/>
            </a:gdLst>
            <a:ahLst/>
            <a:cxnLst>
              <a:cxn ang="T8">
                <a:pos x="T0" y="T1"/>
              </a:cxn>
              <a:cxn ang="T9">
                <a:pos x="T2" y="T3"/>
              </a:cxn>
              <a:cxn ang="T10">
                <a:pos x="T4" y="T5"/>
              </a:cxn>
              <a:cxn ang="T11">
                <a:pos x="T6" y="T7"/>
              </a:cxn>
            </a:cxnLst>
            <a:rect l="T12" t="T13" r="T14" b="T15"/>
            <a:pathLst>
              <a:path w="432" h="1248">
                <a:moveTo>
                  <a:pt x="432" y="0"/>
                </a:moveTo>
                <a:cubicBezTo>
                  <a:pt x="404" y="296"/>
                  <a:pt x="376" y="592"/>
                  <a:pt x="336" y="768"/>
                </a:cubicBezTo>
                <a:cubicBezTo>
                  <a:pt x="296" y="944"/>
                  <a:pt x="248" y="976"/>
                  <a:pt x="192" y="1056"/>
                </a:cubicBezTo>
                <a:cubicBezTo>
                  <a:pt x="136" y="1136"/>
                  <a:pt x="68" y="1192"/>
                  <a:pt x="0" y="1248"/>
                </a:cubicBezTo>
              </a:path>
            </a:pathLst>
          </a:custGeom>
          <a:noFill/>
          <a:ln w="9525">
            <a:solidFill>
              <a:schemeClr val="tx1"/>
            </a:solidFill>
            <a:round/>
            <a:headEnd type="none" w="med" len="med"/>
            <a:tailEnd type="triangle" w="med" len="med"/>
          </a:ln>
        </p:spPr>
        <p:txBody>
          <a:bodyPr/>
          <a:lstStyle/>
          <a:p>
            <a:endParaRPr lang="en-US"/>
          </a:p>
        </p:txBody>
      </p:sp>
      <p:sp>
        <p:nvSpPr>
          <p:cNvPr id="18442" name="Freeform 9"/>
          <p:cNvSpPr>
            <a:spLocks/>
          </p:cNvSpPr>
          <p:nvPr/>
        </p:nvSpPr>
        <p:spPr bwMode="auto">
          <a:xfrm>
            <a:off x="5473700" y="4495800"/>
            <a:ext cx="1231900" cy="1905000"/>
          </a:xfrm>
          <a:custGeom>
            <a:avLst/>
            <a:gdLst>
              <a:gd name="T0" fmla="*/ 56 w 776"/>
              <a:gd name="T1" fmla="*/ 0 h 1200"/>
              <a:gd name="T2" fmla="*/ 8 w 776"/>
              <a:gd name="T3" fmla="*/ 624 h 1200"/>
              <a:gd name="T4" fmla="*/ 104 w 776"/>
              <a:gd name="T5" fmla="*/ 1008 h 1200"/>
              <a:gd name="T6" fmla="*/ 488 w 776"/>
              <a:gd name="T7" fmla="*/ 1152 h 1200"/>
              <a:gd name="T8" fmla="*/ 776 w 776"/>
              <a:gd name="T9" fmla="*/ 1200 h 1200"/>
              <a:gd name="T10" fmla="*/ 0 60000 65536"/>
              <a:gd name="T11" fmla="*/ 0 60000 65536"/>
              <a:gd name="T12" fmla="*/ 0 60000 65536"/>
              <a:gd name="T13" fmla="*/ 0 60000 65536"/>
              <a:gd name="T14" fmla="*/ 0 60000 65536"/>
              <a:gd name="T15" fmla="*/ 0 w 776"/>
              <a:gd name="T16" fmla="*/ 0 h 1200"/>
              <a:gd name="T17" fmla="*/ 776 w 776"/>
              <a:gd name="T18" fmla="*/ 1200 h 1200"/>
            </a:gdLst>
            <a:ahLst/>
            <a:cxnLst>
              <a:cxn ang="T10">
                <a:pos x="T0" y="T1"/>
              </a:cxn>
              <a:cxn ang="T11">
                <a:pos x="T2" y="T3"/>
              </a:cxn>
              <a:cxn ang="T12">
                <a:pos x="T4" y="T5"/>
              </a:cxn>
              <a:cxn ang="T13">
                <a:pos x="T6" y="T7"/>
              </a:cxn>
              <a:cxn ang="T14">
                <a:pos x="T8" y="T9"/>
              </a:cxn>
            </a:cxnLst>
            <a:rect l="T15" t="T16" r="T17" b="T18"/>
            <a:pathLst>
              <a:path w="776" h="1200">
                <a:moveTo>
                  <a:pt x="56" y="0"/>
                </a:moveTo>
                <a:cubicBezTo>
                  <a:pt x="28" y="228"/>
                  <a:pt x="0" y="456"/>
                  <a:pt x="8" y="624"/>
                </a:cubicBezTo>
                <a:cubicBezTo>
                  <a:pt x="16" y="792"/>
                  <a:pt x="24" y="920"/>
                  <a:pt x="104" y="1008"/>
                </a:cubicBezTo>
                <a:cubicBezTo>
                  <a:pt x="184" y="1096"/>
                  <a:pt x="376" y="1120"/>
                  <a:pt x="488" y="1152"/>
                </a:cubicBezTo>
                <a:cubicBezTo>
                  <a:pt x="600" y="1184"/>
                  <a:pt x="688" y="1192"/>
                  <a:pt x="776" y="1200"/>
                </a:cubicBezTo>
              </a:path>
            </a:pathLst>
          </a:custGeom>
          <a:noFill/>
          <a:ln w="9525">
            <a:solidFill>
              <a:schemeClr val="tx1"/>
            </a:solidFill>
            <a:round/>
            <a:headEnd type="none" w="med" len="med"/>
            <a:tailEnd type="triangle" w="med" len="med"/>
          </a:ln>
        </p:spPr>
        <p:txBody>
          <a:bodyPr/>
          <a:lstStyle/>
          <a:p>
            <a:endParaRPr lang="en-US"/>
          </a:p>
        </p:txBody>
      </p:sp>
      <p:sp>
        <p:nvSpPr>
          <p:cNvPr id="18443" name="Freeform 10"/>
          <p:cNvSpPr>
            <a:spLocks/>
          </p:cNvSpPr>
          <p:nvPr/>
        </p:nvSpPr>
        <p:spPr bwMode="auto">
          <a:xfrm>
            <a:off x="1676400" y="3048000"/>
            <a:ext cx="3505200" cy="3136900"/>
          </a:xfrm>
          <a:custGeom>
            <a:avLst/>
            <a:gdLst>
              <a:gd name="T0" fmla="*/ 0 w 2208"/>
              <a:gd name="T1" fmla="*/ 1968 h 1976"/>
              <a:gd name="T2" fmla="*/ 1152 w 2208"/>
              <a:gd name="T3" fmla="*/ 1968 h 1976"/>
              <a:gd name="T4" fmla="*/ 1488 w 2208"/>
              <a:gd name="T5" fmla="*/ 1920 h 1976"/>
              <a:gd name="T6" fmla="*/ 1632 w 2208"/>
              <a:gd name="T7" fmla="*/ 1680 h 1976"/>
              <a:gd name="T8" fmla="*/ 1680 w 2208"/>
              <a:gd name="T9" fmla="*/ 1488 h 1976"/>
              <a:gd name="T10" fmla="*/ 1824 w 2208"/>
              <a:gd name="T11" fmla="*/ 960 h 1976"/>
              <a:gd name="T12" fmla="*/ 1920 w 2208"/>
              <a:gd name="T13" fmla="*/ 480 h 1976"/>
              <a:gd name="T14" fmla="*/ 2016 w 2208"/>
              <a:gd name="T15" fmla="*/ 288 h 1976"/>
              <a:gd name="T16" fmla="*/ 2208 w 2208"/>
              <a:gd name="T17" fmla="*/ 0 h 19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8"/>
              <a:gd name="T28" fmla="*/ 0 h 1976"/>
              <a:gd name="T29" fmla="*/ 2208 w 2208"/>
              <a:gd name="T30" fmla="*/ 1976 h 19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8" h="1976">
                <a:moveTo>
                  <a:pt x="0" y="1968"/>
                </a:moveTo>
                <a:cubicBezTo>
                  <a:pt x="452" y="1972"/>
                  <a:pt x="904" y="1976"/>
                  <a:pt x="1152" y="1968"/>
                </a:cubicBezTo>
                <a:cubicBezTo>
                  <a:pt x="1400" y="1960"/>
                  <a:pt x="1408" y="1968"/>
                  <a:pt x="1488" y="1920"/>
                </a:cubicBezTo>
                <a:cubicBezTo>
                  <a:pt x="1568" y="1872"/>
                  <a:pt x="1600" y="1752"/>
                  <a:pt x="1632" y="1680"/>
                </a:cubicBezTo>
                <a:cubicBezTo>
                  <a:pt x="1664" y="1608"/>
                  <a:pt x="1648" y="1608"/>
                  <a:pt x="1680" y="1488"/>
                </a:cubicBezTo>
                <a:cubicBezTo>
                  <a:pt x="1712" y="1368"/>
                  <a:pt x="1784" y="1128"/>
                  <a:pt x="1824" y="960"/>
                </a:cubicBezTo>
                <a:cubicBezTo>
                  <a:pt x="1864" y="792"/>
                  <a:pt x="1888" y="592"/>
                  <a:pt x="1920" y="480"/>
                </a:cubicBezTo>
                <a:cubicBezTo>
                  <a:pt x="1952" y="368"/>
                  <a:pt x="1968" y="368"/>
                  <a:pt x="2016" y="288"/>
                </a:cubicBezTo>
                <a:cubicBezTo>
                  <a:pt x="2064" y="208"/>
                  <a:pt x="2136" y="104"/>
                  <a:pt x="2208" y="0"/>
                </a:cubicBezTo>
              </a:path>
            </a:pathLst>
          </a:custGeom>
          <a:noFill/>
          <a:ln w="19050" cmpd="sng">
            <a:solidFill>
              <a:srgbClr val="FF0000"/>
            </a:solidFill>
            <a:round/>
            <a:headEnd type="none" w="med" len="med"/>
            <a:tailEnd type="triangle" w="med" len="med"/>
          </a:ln>
        </p:spPr>
        <p:txBody>
          <a:bodyPr/>
          <a:lstStyle/>
          <a:p>
            <a:endParaRPr lang="en-US"/>
          </a:p>
        </p:txBody>
      </p:sp>
      <p:sp>
        <p:nvSpPr>
          <p:cNvPr id="18444" name="Freeform 11"/>
          <p:cNvSpPr>
            <a:spLocks/>
          </p:cNvSpPr>
          <p:nvPr/>
        </p:nvSpPr>
        <p:spPr bwMode="auto">
          <a:xfrm>
            <a:off x="4648200" y="3048000"/>
            <a:ext cx="88900" cy="762000"/>
          </a:xfrm>
          <a:custGeom>
            <a:avLst/>
            <a:gdLst>
              <a:gd name="T0" fmla="*/ 48 w 56"/>
              <a:gd name="T1" fmla="*/ 480 h 480"/>
              <a:gd name="T2" fmla="*/ 48 w 56"/>
              <a:gd name="T3" fmla="*/ 240 h 480"/>
              <a:gd name="T4" fmla="*/ 0 w 56"/>
              <a:gd name="T5" fmla="*/ 0 h 480"/>
              <a:gd name="T6" fmla="*/ 0 60000 65536"/>
              <a:gd name="T7" fmla="*/ 0 60000 65536"/>
              <a:gd name="T8" fmla="*/ 0 60000 65536"/>
              <a:gd name="T9" fmla="*/ 0 w 56"/>
              <a:gd name="T10" fmla="*/ 0 h 480"/>
              <a:gd name="T11" fmla="*/ 56 w 56"/>
              <a:gd name="T12" fmla="*/ 480 h 480"/>
            </a:gdLst>
            <a:ahLst/>
            <a:cxnLst>
              <a:cxn ang="T6">
                <a:pos x="T0" y="T1"/>
              </a:cxn>
              <a:cxn ang="T7">
                <a:pos x="T2" y="T3"/>
              </a:cxn>
              <a:cxn ang="T8">
                <a:pos x="T4" y="T5"/>
              </a:cxn>
            </a:cxnLst>
            <a:rect l="T9" t="T10" r="T11" b="T12"/>
            <a:pathLst>
              <a:path w="56" h="480">
                <a:moveTo>
                  <a:pt x="48" y="480"/>
                </a:moveTo>
                <a:cubicBezTo>
                  <a:pt x="52" y="400"/>
                  <a:pt x="56" y="320"/>
                  <a:pt x="48" y="240"/>
                </a:cubicBezTo>
                <a:cubicBezTo>
                  <a:pt x="40" y="160"/>
                  <a:pt x="20" y="80"/>
                  <a:pt x="0" y="0"/>
                </a:cubicBezTo>
              </a:path>
            </a:pathLst>
          </a:custGeom>
          <a:noFill/>
          <a:ln w="19050" cmpd="sng">
            <a:solidFill>
              <a:srgbClr val="FF0000"/>
            </a:solidFill>
            <a:round/>
            <a:headEnd type="none" w="med" len="med"/>
            <a:tailEnd type="triangle" w="med" len="med"/>
          </a:ln>
        </p:spPr>
        <p:txBody>
          <a:bodyPr/>
          <a:lstStyle/>
          <a:p>
            <a:endParaRPr lang="en-US"/>
          </a:p>
        </p:txBody>
      </p:sp>
      <p:sp>
        <p:nvSpPr>
          <p:cNvPr id="18445" name="Freeform 12"/>
          <p:cNvSpPr>
            <a:spLocks/>
          </p:cNvSpPr>
          <p:nvPr/>
        </p:nvSpPr>
        <p:spPr bwMode="auto">
          <a:xfrm>
            <a:off x="3260725" y="3830638"/>
            <a:ext cx="1563688" cy="2587625"/>
          </a:xfrm>
          <a:custGeom>
            <a:avLst/>
            <a:gdLst>
              <a:gd name="T0" fmla="*/ 0 w 985"/>
              <a:gd name="T1" fmla="*/ 1619 h 1630"/>
              <a:gd name="T2" fmla="*/ 141 w 985"/>
              <a:gd name="T3" fmla="*/ 1624 h 1630"/>
              <a:gd name="T4" fmla="*/ 321 w 985"/>
              <a:gd name="T5" fmla="*/ 1603 h 1630"/>
              <a:gd name="T6" fmla="*/ 375 w 985"/>
              <a:gd name="T7" fmla="*/ 1592 h 1630"/>
              <a:gd name="T8" fmla="*/ 451 w 985"/>
              <a:gd name="T9" fmla="*/ 1527 h 1630"/>
              <a:gd name="T10" fmla="*/ 500 w 985"/>
              <a:gd name="T11" fmla="*/ 1505 h 1630"/>
              <a:gd name="T12" fmla="*/ 538 w 985"/>
              <a:gd name="T13" fmla="*/ 1461 h 1630"/>
              <a:gd name="T14" fmla="*/ 549 w 985"/>
              <a:gd name="T15" fmla="*/ 1445 h 1630"/>
              <a:gd name="T16" fmla="*/ 560 w 985"/>
              <a:gd name="T17" fmla="*/ 1222 h 1630"/>
              <a:gd name="T18" fmla="*/ 641 w 985"/>
              <a:gd name="T19" fmla="*/ 1179 h 1630"/>
              <a:gd name="T20" fmla="*/ 685 w 985"/>
              <a:gd name="T21" fmla="*/ 1135 h 1630"/>
              <a:gd name="T22" fmla="*/ 701 w 985"/>
              <a:gd name="T23" fmla="*/ 1086 h 1630"/>
              <a:gd name="T24" fmla="*/ 674 w 985"/>
              <a:gd name="T25" fmla="*/ 1010 h 1630"/>
              <a:gd name="T26" fmla="*/ 647 w 985"/>
              <a:gd name="T27" fmla="*/ 961 h 1630"/>
              <a:gd name="T28" fmla="*/ 652 w 985"/>
              <a:gd name="T29" fmla="*/ 902 h 1630"/>
              <a:gd name="T30" fmla="*/ 772 w 985"/>
              <a:gd name="T31" fmla="*/ 831 h 1630"/>
              <a:gd name="T32" fmla="*/ 815 w 985"/>
              <a:gd name="T33" fmla="*/ 782 h 1630"/>
              <a:gd name="T34" fmla="*/ 837 w 985"/>
              <a:gd name="T35" fmla="*/ 733 h 1630"/>
              <a:gd name="T36" fmla="*/ 793 w 985"/>
              <a:gd name="T37" fmla="*/ 619 h 1630"/>
              <a:gd name="T38" fmla="*/ 755 w 985"/>
              <a:gd name="T39" fmla="*/ 549 h 1630"/>
              <a:gd name="T40" fmla="*/ 783 w 985"/>
              <a:gd name="T41" fmla="*/ 440 h 1630"/>
              <a:gd name="T42" fmla="*/ 891 w 985"/>
              <a:gd name="T43" fmla="*/ 396 h 1630"/>
              <a:gd name="T44" fmla="*/ 940 w 985"/>
              <a:gd name="T45" fmla="*/ 364 h 1630"/>
              <a:gd name="T46" fmla="*/ 908 w 985"/>
              <a:gd name="T47" fmla="*/ 76 h 1630"/>
              <a:gd name="T48" fmla="*/ 875 w 985"/>
              <a:gd name="T49" fmla="*/ 0 h 16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85"/>
              <a:gd name="T76" fmla="*/ 0 h 1630"/>
              <a:gd name="T77" fmla="*/ 985 w 985"/>
              <a:gd name="T78" fmla="*/ 1630 h 16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85" h="1630">
                <a:moveTo>
                  <a:pt x="0" y="1619"/>
                </a:moveTo>
                <a:cubicBezTo>
                  <a:pt x="50" y="1624"/>
                  <a:pt x="91" y="1630"/>
                  <a:pt x="141" y="1624"/>
                </a:cubicBezTo>
                <a:cubicBezTo>
                  <a:pt x="207" y="1605"/>
                  <a:pt x="238" y="1606"/>
                  <a:pt x="321" y="1603"/>
                </a:cubicBezTo>
                <a:cubicBezTo>
                  <a:pt x="339" y="1600"/>
                  <a:pt x="360" y="1603"/>
                  <a:pt x="375" y="1592"/>
                </a:cubicBezTo>
                <a:cubicBezTo>
                  <a:pt x="406" y="1568"/>
                  <a:pt x="414" y="1539"/>
                  <a:pt x="451" y="1527"/>
                </a:cubicBezTo>
                <a:cubicBezTo>
                  <a:pt x="467" y="1516"/>
                  <a:pt x="481" y="1511"/>
                  <a:pt x="500" y="1505"/>
                </a:cubicBezTo>
                <a:cubicBezTo>
                  <a:pt x="527" y="1486"/>
                  <a:pt x="512" y="1500"/>
                  <a:pt x="538" y="1461"/>
                </a:cubicBezTo>
                <a:cubicBezTo>
                  <a:pt x="542" y="1456"/>
                  <a:pt x="549" y="1445"/>
                  <a:pt x="549" y="1445"/>
                </a:cubicBezTo>
                <a:cubicBezTo>
                  <a:pt x="576" y="1358"/>
                  <a:pt x="532" y="1504"/>
                  <a:pt x="560" y="1222"/>
                </a:cubicBezTo>
                <a:cubicBezTo>
                  <a:pt x="562" y="1205"/>
                  <a:pt x="627" y="1183"/>
                  <a:pt x="641" y="1179"/>
                </a:cubicBezTo>
                <a:cubicBezTo>
                  <a:pt x="658" y="1163"/>
                  <a:pt x="673" y="1154"/>
                  <a:pt x="685" y="1135"/>
                </a:cubicBezTo>
                <a:cubicBezTo>
                  <a:pt x="690" y="1119"/>
                  <a:pt x="696" y="1103"/>
                  <a:pt x="701" y="1086"/>
                </a:cubicBezTo>
                <a:cubicBezTo>
                  <a:pt x="697" y="1048"/>
                  <a:pt x="703" y="1030"/>
                  <a:pt x="674" y="1010"/>
                </a:cubicBezTo>
                <a:cubicBezTo>
                  <a:pt x="649" y="973"/>
                  <a:pt x="656" y="990"/>
                  <a:pt x="647" y="961"/>
                </a:cubicBezTo>
                <a:cubicBezTo>
                  <a:pt x="649" y="941"/>
                  <a:pt x="646" y="921"/>
                  <a:pt x="652" y="902"/>
                </a:cubicBezTo>
                <a:cubicBezTo>
                  <a:pt x="663" y="863"/>
                  <a:pt x="737" y="843"/>
                  <a:pt x="772" y="831"/>
                </a:cubicBezTo>
                <a:cubicBezTo>
                  <a:pt x="784" y="813"/>
                  <a:pt x="815" y="782"/>
                  <a:pt x="815" y="782"/>
                </a:cubicBezTo>
                <a:cubicBezTo>
                  <a:pt x="822" y="764"/>
                  <a:pt x="826" y="749"/>
                  <a:pt x="837" y="733"/>
                </a:cubicBezTo>
                <a:cubicBezTo>
                  <a:pt x="832" y="680"/>
                  <a:pt x="837" y="648"/>
                  <a:pt x="793" y="619"/>
                </a:cubicBezTo>
                <a:cubicBezTo>
                  <a:pt x="778" y="595"/>
                  <a:pt x="765" y="576"/>
                  <a:pt x="755" y="549"/>
                </a:cubicBezTo>
                <a:cubicBezTo>
                  <a:pt x="759" y="500"/>
                  <a:pt x="745" y="465"/>
                  <a:pt x="783" y="440"/>
                </a:cubicBezTo>
                <a:cubicBezTo>
                  <a:pt x="802" y="410"/>
                  <a:pt x="858" y="405"/>
                  <a:pt x="891" y="396"/>
                </a:cubicBezTo>
                <a:cubicBezTo>
                  <a:pt x="910" y="384"/>
                  <a:pt x="924" y="380"/>
                  <a:pt x="940" y="364"/>
                </a:cubicBezTo>
                <a:cubicBezTo>
                  <a:pt x="966" y="290"/>
                  <a:pt x="985" y="129"/>
                  <a:pt x="908" y="76"/>
                </a:cubicBezTo>
                <a:cubicBezTo>
                  <a:pt x="899" y="49"/>
                  <a:pt x="887" y="26"/>
                  <a:pt x="875" y="0"/>
                </a:cubicBezTo>
              </a:path>
            </a:pathLst>
          </a:custGeom>
          <a:noFill/>
          <a:ln w="19050" cmpd="sng">
            <a:solidFill>
              <a:srgbClr val="FF0000"/>
            </a:solidFill>
            <a:round/>
            <a:headEnd/>
            <a:tailEnd/>
          </a:ln>
        </p:spPr>
        <p:txBody>
          <a:bodyPr/>
          <a:lstStyle/>
          <a:p>
            <a:endParaRPr lang="en-US"/>
          </a:p>
        </p:txBody>
      </p:sp>
      <p:sp>
        <p:nvSpPr>
          <p:cNvPr id="18446" name="Freeform 13"/>
          <p:cNvSpPr>
            <a:spLocks/>
          </p:cNvSpPr>
          <p:nvPr/>
        </p:nvSpPr>
        <p:spPr bwMode="auto">
          <a:xfrm>
            <a:off x="2416175" y="3848100"/>
            <a:ext cx="2449513" cy="2397125"/>
          </a:xfrm>
          <a:custGeom>
            <a:avLst/>
            <a:gdLst>
              <a:gd name="T0" fmla="*/ 0 w 1543"/>
              <a:gd name="T1" fmla="*/ 1141 h 1510"/>
              <a:gd name="T2" fmla="*/ 141 w 1543"/>
              <a:gd name="T3" fmla="*/ 1238 h 1510"/>
              <a:gd name="T4" fmla="*/ 228 w 1543"/>
              <a:gd name="T5" fmla="*/ 1277 h 1510"/>
              <a:gd name="T6" fmla="*/ 260 w 1543"/>
              <a:gd name="T7" fmla="*/ 1287 h 1510"/>
              <a:gd name="T8" fmla="*/ 320 w 1543"/>
              <a:gd name="T9" fmla="*/ 1309 h 1510"/>
              <a:gd name="T10" fmla="*/ 402 w 1543"/>
              <a:gd name="T11" fmla="*/ 1363 h 1510"/>
              <a:gd name="T12" fmla="*/ 489 w 1543"/>
              <a:gd name="T13" fmla="*/ 1412 h 1510"/>
              <a:gd name="T14" fmla="*/ 630 w 1543"/>
              <a:gd name="T15" fmla="*/ 1483 h 1510"/>
              <a:gd name="T16" fmla="*/ 695 w 1543"/>
              <a:gd name="T17" fmla="*/ 1510 h 1510"/>
              <a:gd name="T18" fmla="*/ 820 w 1543"/>
              <a:gd name="T19" fmla="*/ 1488 h 1510"/>
              <a:gd name="T20" fmla="*/ 891 w 1543"/>
              <a:gd name="T21" fmla="*/ 1434 h 1510"/>
              <a:gd name="T22" fmla="*/ 1113 w 1543"/>
              <a:gd name="T23" fmla="*/ 1402 h 1510"/>
              <a:gd name="T24" fmla="*/ 1141 w 1543"/>
              <a:gd name="T25" fmla="*/ 1358 h 1510"/>
              <a:gd name="T26" fmla="*/ 1124 w 1543"/>
              <a:gd name="T27" fmla="*/ 1244 h 1510"/>
              <a:gd name="T28" fmla="*/ 1113 w 1543"/>
              <a:gd name="T29" fmla="*/ 1211 h 1510"/>
              <a:gd name="T30" fmla="*/ 1103 w 1543"/>
              <a:gd name="T31" fmla="*/ 1179 h 1510"/>
              <a:gd name="T32" fmla="*/ 1108 w 1543"/>
              <a:gd name="T33" fmla="*/ 1108 h 1510"/>
              <a:gd name="T34" fmla="*/ 1168 w 1543"/>
              <a:gd name="T35" fmla="*/ 1059 h 1510"/>
              <a:gd name="T36" fmla="*/ 1266 w 1543"/>
              <a:gd name="T37" fmla="*/ 1005 h 1510"/>
              <a:gd name="T38" fmla="*/ 1304 w 1543"/>
              <a:gd name="T39" fmla="*/ 950 h 1510"/>
              <a:gd name="T40" fmla="*/ 1325 w 1543"/>
              <a:gd name="T41" fmla="*/ 918 h 1510"/>
              <a:gd name="T42" fmla="*/ 1320 w 1543"/>
              <a:gd name="T43" fmla="*/ 864 h 1510"/>
              <a:gd name="T44" fmla="*/ 1298 w 1543"/>
              <a:gd name="T45" fmla="*/ 831 h 1510"/>
              <a:gd name="T46" fmla="*/ 1282 w 1543"/>
              <a:gd name="T47" fmla="*/ 749 h 1510"/>
              <a:gd name="T48" fmla="*/ 1266 w 1543"/>
              <a:gd name="T49" fmla="*/ 701 h 1510"/>
              <a:gd name="T50" fmla="*/ 1309 w 1543"/>
              <a:gd name="T51" fmla="*/ 570 h 1510"/>
              <a:gd name="T52" fmla="*/ 1401 w 1543"/>
              <a:gd name="T53" fmla="*/ 548 h 1510"/>
              <a:gd name="T54" fmla="*/ 1418 w 1543"/>
              <a:gd name="T55" fmla="*/ 510 h 1510"/>
              <a:gd name="T56" fmla="*/ 1429 w 1543"/>
              <a:gd name="T57" fmla="*/ 380 h 1510"/>
              <a:gd name="T58" fmla="*/ 1385 w 1543"/>
              <a:gd name="T59" fmla="*/ 347 h 1510"/>
              <a:gd name="T60" fmla="*/ 1353 w 1543"/>
              <a:gd name="T61" fmla="*/ 315 h 1510"/>
              <a:gd name="T62" fmla="*/ 1401 w 1543"/>
              <a:gd name="T63" fmla="*/ 141 h 1510"/>
              <a:gd name="T64" fmla="*/ 1418 w 1543"/>
              <a:gd name="T65" fmla="*/ 97 h 1510"/>
              <a:gd name="T66" fmla="*/ 1505 w 1543"/>
              <a:gd name="T67" fmla="*/ 54 h 1510"/>
              <a:gd name="T68" fmla="*/ 1521 w 1543"/>
              <a:gd name="T69" fmla="*/ 43 h 1510"/>
              <a:gd name="T70" fmla="*/ 1494 w 1543"/>
              <a:gd name="T71" fmla="*/ 0 h 15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43"/>
              <a:gd name="T109" fmla="*/ 0 h 1510"/>
              <a:gd name="T110" fmla="*/ 1543 w 1543"/>
              <a:gd name="T111" fmla="*/ 1510 h 15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43" h="1510">
                <a:moveTo>
                  <a:pt x="0" y="1141"/>
                </a:moveTo>
                <a:cubicBezTo>
                  <a:pt x="18" y="1170"/>
                  <a:pt x="107" y="1228"/>
                  <a:pt x="141" y="1238"/>
                </a:cubicBezTo>
                <a:cubicBezTo>
                  <a:pt x="166" y="1255"/>
                  <a:pt x="199" y="1266"/>
                  <a:pt x="228" y="1277"/>
                </a:cubicBezTo>
                <a:cubicBezTo>
                  <a:pt x="238" y="1281"/>
                  <a:pt x="260" y="1287"/>
                  <a:pt x="260" y="1287"/>
                </a:cubicBezTo>
                <a:cubicBezTo>
                  <a:pt x="280" y="1300"/>
                  <a:pt x="297" y="1304"/>
                  <a:pt x="320" y="1309"/>
                </a:cubicBezTo>
                <a:cubicBezTo>
                  <a:pt x="343" y="1332"/>
                  <a:pt x="374" y="1345"/>
                  <a:pt x="402" y="1363"/>
                </a:cubicBezTo>
                <a:cubicBezTo>
                  <a:pt x="430" y="1381"/>
                  <a:pt x="457" y="1403"/>
                  <a:pt x="489" y="1412"/>
                </a:cubicBezTo>
                <a:cubicBezTo>
                  <a:pt x="535" y="1442"/>
                  <a:pt x="582" y="1460"/>
                  <a:pt x="630" y="1483"/>
                </a:cubicBezTo>
                <a:cubicBezTo>
                  <a:pt x="656" y="1495"/>
                  <a:pt x="668" y="1504"/>
                  <a:pt x="695" y="1510"/>
                </a:cubicBezTo>
                <a:cubicBezTo>
                  <a:pt x="794" y="1505"/>
                  <a:pt x="763" y="1509"/>
                  <a:pt x="820" y="1488"/>
                </a:cubicBezTo>
                <a:cubicBezTo>
                  <a:pt x="846" y="1450"/>
                  <a:pt x="854" y="1455"/>
                  <a:pt x="891" y="1434"/>
                </a:cubicBezTo>
                <a:cubicBezTo>
                  <a:pt x="983" y="1382"/>
                  <a:pt x="920" y="1408"/>
                  <a:pt x="1113" y="1402"/>
                </a:cubicBezTo>
                <a:cubicBezTo>
                  <a:pt x="1134" y="1389"/>
                  <a:pt x="1133" y="1380"/>
                  <a:pt x="1141" y="1358"/>
                </a:cubicBezTo>
                <a:cubicBezTo>
                  <a:pt x="1137" y="1301"/>
                  <a:pt x="1139" y="1287"/>
                  <a:pt x="1124" y="1244"/>
                </a:cubicBezTo>
                <a:cubicBezTo>
                  <a:pt x="1120" y="1233"/>
                  <a:pt x="1117" y="1222"/>
                  <a:pt x="1113" y="1211"/>
                </a:cubicBezTo>
                <a:cubicBezTo>
                  <a:pt x="1110" y="1200"/>
                  <a:pt x="1103" y="1179"/>
                  <a:pt x="1103" y="1179"/>
                </a:cubicBezTo>
                <a:cubicBezTo>
                  <a:pt x="1105" y="1155"/>
                  <a:pt x="1104" y="1131"/>
                  <a:pt x="1108" y="1108"/>
                </a:cubicBezTo>
                <a:cubicBezTo>
                  <a:pt x="1113" y="1081"/>
                  <a:pt x="1148" y="1070"/>
                  <a:pt x="1168" y="1059"/>
                </a:cubicBezTo>
                <a:cubicBezTo>
                  <a:pt x="1202" y="1041"/>
                  <a:pt x="1228" y="1016"/>
                  <a:pt x="1266" y="1005"/>
                </a:cubicBezTo>
                <a:cubicBezTo>
                  <a:pt x="1322" y="918"/>
                  <a:pt x="1258" y="1015"/>
                  <a:pt x="1304" y="950"/>
                </a:cubicBezTo>
                <a:cubicBezTo>
                  <a:pt x="1311" y="940"/>
                  <a:pt x="1325" y="918"/>
                  <a:pt x="1325" y="918"/>
                </a:cubicBezTo>
                <a:cubicBezTo>
                  <a:pt x="1331" y="897"/>
                  <a:pt x="1331" y="883"/>
                  <a:pt x="1320" y="864"/>
                </a:cubicBezTo>
                <a:cubicBezTo>
                  <a:pt x="1314" y="852"/>
                  <a:pt x="1298" y="831"/>
                  <a:pt x="1298" y="831"/>
                </a:cubicBezTo>
                <a:cubicBezTo>
                  <a:pt x="1288" y="789"/>
                  <a:pt x="1294" y="816"/>
                  <a:pt x="1282" y="749"/>
                </a:cubicBezTo>
                <a:cubicBezTo>
                  <a:pt x="1279" y="732"/>
                  <a:pt x="1266" y="701"/>
                  <a:pt x="1266" y="701"/>
                </a:cubicBezTo>
                <a:cubicBezTo>
                  <a:pt x="1269" y="644"/>
                  <a:pt x="1262" y="603"/>
                  <a:pt x="1309" y="570"/>
                </a:cubicBezTo>
                <a:cubicBezTo>
                  <a:pt x="1338" y="527"/>
                  <a:pt x="1301" y="573"/>
                  <a:pt x="1401" y="548"/>
                </a:cubicBezTo>
                <a:cubicBezTo>
                  <a:pt x="1414" y="545"/>
                  <a:pt x="1412" y="522"/>
                  <a:pt x="1418" y="510"/>
                </a:cubicBezTo>
                <a:cubicBezTo>
                  <a:pt x="1426" y="457"/>
                  <a:pt x="1440" y="442"/>
                  <a:pt x="1429" y="380"/>
                </a:cubicBezTo>
                <a:cubicBezTo>
                  <a:pt x="1425" y="359"/>
                  <a:pt x="1398" y="359"/>
                  <a:pt x="1385" y="347"/>
                </a:cubicBezTo>
                <a:cubicBezTo>
                  <a:pt x="1374" y="337"/>
                  <a:pt x="1353" y="315"/>
                  <a:pt x="1353" y="315"/>
                </a:cubicBezTo>
                <a:cubicBezTo>
                  <a:pt x="1324" y="234"/>
                  <a:pt x="1318" y="167"/>
                  <a:pt x="1401" y="141"/>
                </a:cubicBezTo>
                <a:cubicBezTo>
                  <a:pt x="1410" y="128"/>
                  <a:pt x="1408" y="109"/>
                  <a:pt x="1418" y="97"/>
                </a:cubicBezTo>
                <a:cubicBezTo>
                  <a:pt x="1433" y="77"/>
                  <a:pt x="1483" y="59"/>
                  <a:pt x="1505" y="54"/>
                </a:cubicBezTo>
                <a:cubicBezTo>
                  <a:pt x="1510" y="50"/>
                  <a:pt x="1517" y="48"/>
                  <a:pt x="1521" y="43"/>
                </a:cubicBezTo>
                <a:cubicBezTo>
                  <a:pt x="1543" y="15"/>
                  <a:pt x="1494" y="23"/>
                  <a:pt x="1494" y="0"/>
                </a:cubicBezTo>
              </a:path>
            </a:pathLst>
          </a:custGeom>
          <a:noFill/>
          <a:ln w="19050" cmpd="sng">
            <a:solidFill>
              <a:srgbClr val="FF0000"/>
            </a:solidFill>
            <a:round/>
            <a:headEnd/>
            <a:tailEnd/>
          </a:ln>
        </p:spPr>
        <p:txBody>
          <a:bodyPr/>
          <a:lstStyle/>
          <a:p>
            <a:endParaRPr lang="en-US"/>
          </a:p>
        </p:txBody>
      </p:sp>
      <p:sp>
        <p:nvSpPr>
          <p:cNvPr id="18447" name="Oval 15"/>
          <p:cNvSpPr>
            <a:spLocks noChangeArrowheads="1"/>
          </p:cNvSpPr>
          <p:nvPr/>
        </p:nvSpPr>
        <p:spPr bwMode="auto">
          <a:xfrm>
            <a:off x="5181600" y="5181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48" name="Oval 16"/>
          <p:cNvSpPr>
            <a:spLocks noChangeArrowheads="1"/>
          </p:cNvSpPr>
          <p:nvPr/>
        </p:nvSpPr>
        <p:spPr bwMode="auto">
          <a:xfrm>
            <a:off x="5562600" y="5486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49" name="Oval 17"/>
          <p:cNvSpPr>
            <a:spLocks noChangeArrowheads="1"/>
          </p:cNvSpPr>
          <p:nvPr/>
        </p:nvSpPr>
        <p:spPr bwMode="auto">
          <a:xfrm>
            <a:off x="5410200" y="5943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50" name="Oval 18"/>
          <p:cNvSpPr>
            <a:spLocks noChangeArrowheads="1"/>
          </p:cNvSpPr>
          <p:nvPr/>
        </p:nvSpPr>
        <p:spPr bwMode="auto">
          <a:xfrm>
            <a:off x="5029200" y="5562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51" name="Oval 19"/>
          <p:cNvSpPr>
            <a:spLocks noChangeArrowheads="1"/>
          </p:cNvSpPr>
          <p:nvPr/>
        </p:nvSpPr>
        <p:spPr bwMode="auto">
          <a:xfrm>
            <a:off x="4953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52" name="Text Box 21"/>
          <p:cNvSpPr txBox="1">
            <a:spLocks noChangeArrowheads="1"/>
          </p:cNvSpPr>
          <p:nvPr/>
        </p:nvSpPr>
        <p:spPr bwMode="auto">
          <a:xfrm>
            <a:off x="457200" y="304800"/>
            <a:ext cx="6188075" cy="1569660"/>
          </a:xfrm>
          <a:prstGeom prst="rect">
            <a:avLst/>
          </a:prstGeom>
          <a:noFill/>
          <a:ln w="9525">
            <a:noFill/>
            <a:miter lim="800000"/>
            <a:headEnd/>
            <a:tailEnd/>
          </a:ln>
        </p:spPr>
        <p:txBody>
          <a:bodyPr>
            <a:spAutoFit/>
          </a:bodyPr>
          <a:lstStyle/>
          <a:p>
            <a:pPr algn="l" rtl="0"/>
            <a:r>
              <a:rPr lang="en-US" sz="2400" dirty="0">
                <a:latin typeface="Arial" pitchFamily="34" charset="0"/>
                <a:cs typeface="Arial" pitchFamily="34" charset="0"/>
              </a:rPr>
              <a:t>Polluted. </a:t>
            </a:r>
          </a:p>
          <a:p>
            <a:pPr algn="l" rtl="0"/>
            <a:r>
              <a:rPr lang="en-US" sz="2400" dirty="0">
                <a:latin typeface="Arial" pitchFamily="34" charset="0"/>
                <a:cs typeface="Arial" pitchFamily="34" charset="0"/>
              </a:rPr>
              <a:t>Large Hail and rain drops. </a:t>
            </a:r>
          </a:p>
          <a:p>
            <a:pPr algn="l" rtl="0"/>
            <a:r>
              <a:rPr lang="en-US" sz="2400" dirty="0">
                <a:latin typeface="Arial" pitchFamily="34" charset="0"/>
                <a:cs typeface="Arial" pitchFamily="34" charset="0"/>
              </a:rPr>
              <a:t>Less evaporation and weaker cooling. </a:t>
            </a:r>
          </a:p>
          <a:p>
            <a:pPr algn="l" rtl="0"/>
            <a:r>
              <a:rPr lang="en-US" sz="2400" dirty="0">
                <a:latin typeface="Arial" pitchFamily="34" charset="0"/>
                <a:cs typeface="Arial" pitchFamily="34" charset="0"/>
              </a:rPr>
              <a:t>Weaker downdrafts.</a:t>
            </a:r>
          </a:p>
        </p:txBody>
      </p:sp>
      <p:pic>
        <p:nvPicPr>
          <p:cNvPr id="18453" name="Picture 2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257800" y="3836988"/>
            <a:ext cx="346075" cy="354012"/>
          </a:xfrm>
          <a:prstGeom prst="rect">
            <a:avLst/>
          </a:prstGeom>
          <a:noFill/>
          <a:ln w="9525">
            <a:noFill/>
            <a:miter lim="800000"/>
            <a:headEnd/>
            <a:tailEnd/>
          </a:ln>
        </p:spPr>
      </p:pic>
      <p:pic>
        <p:nvPicPr>
          <p:cNvPr id="18454" name="Picture 2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181600" y="4343400"/>
            <a:ext cx="346075" cy="354013"/>
          </a:xfrm>
          <a:prstGeom prst="rect">
            <a:avLst/>
          </a:prstGeom>
          <a:noFill/>
          <a:ln w="9525">
            <a:noFill/>
            <a:miter lim="800000"/>
            <a:headEnd/>
            <a:tailEnd/>
          </a:ln>
        </p:spPr>
      </p:pic>
      <p:pic>
        <p:nvPicPr>
          <p:cNvPr id="18455" name="Picture 2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105400" y="5029200"/>
            <a:ext cx="346075" cy="354013"/>
          </a:xfrm>
          <a:prstGeom prst="rect">
            <a:avLst/>
          </a:prstGeom>
          <a:noFill/>
          <a:ln w="9525">
            <a:noFill/>
            <a:miter lim="800000"/>
            <a:headEnd/>
            <a:tailEnd/>
          </a:ln>
        </p:spPr>
      </p:pic>
      <p:pic>
        <p:nvPicPr>
          <p:cNvPr id="18456" name="Picture 2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486400" y="5410200"/>
            <a:ext cx="346075" cy="354013"/>
          </a:xfrm>
          <a:prstGeom prst="rect">
            <a:avLst/>
          </a:prstGeom>
          <a:noFill/>
          <a:ln w="9525">
            <a:noFill/>
            <a:miter lim="800000"/>
            <a:headEnd/>
            <a:tailEnd/>
          </a:ln>
        </p:spPr>
      </p:pic>
      <p:pic>
        <p:nvPicPr>
          <p:cNvPr id="18457" name="Picture 26"/>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334000" y="5867400"/>
            <a:ext cx="346075" cy="354013"/>
          </a:xfrm>
          <a:prstGeom prst="rect">
            <a:avLst/>
          </a:prstGeom>
          <a:noFill/>
          <a:ln w="9525">
            <a:noFill/>
            <a:miter lim="800000"/>
            <a:headEnd/>
            <a:tailEnd/>
          </a:ln>
        </p:spPr>
      </p:pic>
      <p:pic>
        <p:nvPicPr>
          <p:cNvPr id="18458" name="Picture 27"/>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953000" y="5486400"/>
            <a:ext cx="346075" cy="354013"/>
          </a:xfrm>
          <a:prstGeom prst="rect">
            <a:avLst/>
          </a:prstGeom>
          <a:noFill/>
          <a:ln w="9525">
            <a:noFill/>
            <a:miter lim="800000"/>
            <a:headEnd/>
            <a:tailEnd/>
          </a:ln>
        </p:spPr>
      </p:pic>
      <p:pic>
        <p:nvPicPr>
          <p:cNvPr id="18459" name="Picture 2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800600" y="5943600"/>
            <a:ext cx="346075" cy="354013"/>
          </a:xfrm>
          <a:prstGeom prst="rect">
            <a:avLst/>
          </a:prstGeom>
          <a:noFill/>
          <a:ln w="9525">
            <a:noFill/>
            <a:miter lim="800000"/>
            <a:headEnd/>
            <a:tailEnd/>
          </a:ln>
        </p:spPr>
      </p:pic>
      <p:pic>
        <p:nvPicPr>
          <p:cNvPr id="18460" name="Picture 29"/>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724400" y="3429000"/>
            <a:ext cx="223838" cy="228600"/>
          </a:xfrm>
          <a:prstGeom prst="rect">
            <a:avLst/>
          </a:prstGeom>
          <a:noFill/>
          <a:ln w="9525">
            <a:noFill/>
            <a:miter lim="800000"/>
            <a:headEnd/>
            <a:tailEnd/>
          </a:ln>
        </p:spPr>
      </p:pic>
      <p:pic>
        <p:nvPicPr>
          <p:cNvPr id="18461" name="Picture 30"/>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876800" y="2971800"/>
            <a:ext cx="223838" cy="228600"/>
          </a:xfrm>
          <a:prstGeom prst="rect">
            <a:avLst/>
          </a:prstGeom>
          <a:noFill/>
          <a:ln w="9525">
            <a:noFill/>
            <a:miter lim="800000"/>
            <a:headEnd/>
            <a:tailEnd/>
          </a:ln>
        </p:spPr>
      </p:pic>
      <p:pic>
        <p:nvPicPr>
          <p:cNvPr id="18462" name="Picture 31"/>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5181600" y="3352800"/>
            <a:ext cx="298450" cy="3048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76200"/>
            <a:ext cx="7772400" cy="1143000"/>
          </a:xfrm>
        </p:spPr>
        <p:txBody>
          <a:bodyPr/>
          <a:lstStyle/>
          <a:p>
            <a:pPr rtl="0" eaLnBrk="1" hangingPunct="1"/>
            <a:r>
              <a:rPr lang="en-US" smtClean="0">
                <a:latin typeface="Arial" charset="0"/>
                <a:cs typeface="Arial" charset="0"/>
              </a:rPr>
              <a:t>References</a:t>
            </a:r>
          </a:p>
        </p:txBody>
      </p:sp>
      <p:sp>
        <p:nvSpPr>
          <p:cNvPr id="19459" name="Rectangle 3"/>
          <p:cNvSpPr>
            <a:spLocks noGrp="1" noChangeArrowheads="1"/>
          </p:cNvSpPr>
          <p:nvPr>
            <p:ph type="body" idx="1"/>
          </p:nvPr>
        </p:nvSpPr>
        <p:spPr>
          <a:xfrm>
            <a:off x="685800" y="1066800"/>
            <a:ext cx="7772400" cy="685800"/>
          </a:xfrm>
        </p:spPr>
        <p:txBody>
          <a:bodyPr/>
          <a:lstStyle/>
          <a:p>
            <a:pPr algn="l" rtl="0" eaLnBrk="1" hangingPunct="1">
              <a:buNone/>
            </a:pPr>
            <a:r>
              <a:rPr lang="en-US" dirty="0" smtClean="0">
                <a:latin typeface="Arial" charset="0"/>
                <a:cs typeface="Arial" charset="0"/>
              </a:rPr>
              <a:t>Aerosols enhance risk for tornadoes</a:t>
            </a:r>
          </a:p>
        </p:txBody>
      </p:sp>
      <p:sp>
        <p:nvSpPr>
          <p:cNvPr id="19460" name="Rectangle 4"/>
          <p:cNvSpPr>
            <a:spLocks noChangeArrowheads="1"/>
          </p:cNvSpPr>
          <p:nvPr/>
        </p:nvSpPr>
        <p:spPr bwMode="auto">
          <a:xfrm>
            <a:off x="228600" y="1698625"/>
            <a:ext cx="8458200" cy="3025775"/>
          </a:xfrm>
          <a:prstGeom prst="rect">
            <a:avLst/>
          </a:prstGeom>
          <a:noFill/>
          <a:ln w="9525" algn="ctr">
            <a:noFill/>
            <a:miter lim="800000"/>
            <a:headEnd/>
            <a:tailEnd/>
          </a:ln>
        </p:spPr>
        <p:txBody>
          <a:bodyPr anchor="ctr">
            <a:spAutoFit/>
          </a:bodyPr>
          <a:lstStyle/>
          <a:p>
            <a:pPr marL="457200" indent="-457200" algn="l" rtl="0"/>
            <a:r>
              <a:rPr lang="en-US" dirty="0" err="1"/>
              <a:t>Lerach</a:t>
            </a:r>
            <a:r>
              <a:rPr lang="en-US" dirty="0"/>
              <a:t>, D. G., B. J. </a:t>
            </a:r>
            <a:r>
              <a:rPr lang="en-US" dirty="0" err="1"/>
              <a:t>Gaudet</a:t>
            </a:r>
            <a:r>
              <a:rPr lang="en-US" dirty="0"/>
              <a:t>, and W. R. Cotton (2008), Idealized simulations of aerosol influences on </a:t>
            </a:r>
            <a:r>
              <a:rPr lang="en-US" dirty="0" err="1"/>
              <a:t>tornadogenesis</a:t>
            </a:r>
            <a:r>
              <a:rPr lang="en-US" dirty="0"/>
              <a:t>, </a:t>
            </a:r>
            <a:r>
              <a:rPr lang="en-US" dirty="0" err="1"/>
              <a:t>Geophys</a:t>
            </a:r>
            <a:r>
              <a:rPr lang="en-US" dirty="0"/>
              <a:t>. Res. </a:t>
            </a:r>
            <a:r>
              <a:rPr lang="en-US" dirty="0" err="1"/>
              <a:t>Lett</a:t>
            </a:r>
            <a:r>
              <a:rPr lang="en-US" dirty="0"/>
              <a:t>., 35, L23806, doi:10.1029/2008GL035617.</a:t>
            </a:r>
          </a:p>
          <a:p>
            <a:pPr marL="457200" indent="-457200" algn="l" rtl="0"/>
            <a:r>
              <a:rPr lang="en-US" dirty="0"/>
              <a:t>Rosenfeld, D., W. L. Woodley, A. Lerner, G. </a:t>
            </a:r>
            <a:r>
              <a:rPr lang="en-US" dirty="0" err="1"/>
              <a:t>Kelman</a:t>
            </a:r>
            <a:r>
              <a:rPr lang="en-US" dirty="0"/>
              <a:t>, and D. T. Lindsey (2008), Satellite detection of severe convective storms by their retrieved vertical profiles of cloud particle effective radius and thermodynamic phase, </a:t>
            </a:r>
            <a:r>
              <a:rPr lang="en-US" i="1" dirty="0"/>
              <a:t>J. </a:t>
            </a:r>
            <a:r>
              <a:rPr lang="en-US" i="1" dirty="0" err="1"/>
              <a:t>Geophys</a:t>
            </a:r>
            <a:r>
              <a:rPr lang="en-US" i="1" dirty="0"/>
              <a:t>. Res.</a:t>
            </a:r>
            <a:r>
              <a:rPr lang="en-US" dirty="0"/>
              <a:t>, </a:t>
            </a:r>
            <a:r>
              <a:rPr lang="en-US" b="1" dirty="0"/>
              <a:t>113</a:t>
            </a:r>
            <a:r>
              <a:rPr lang="en-US" dirty="0"/>
              <a:t>, D04208, doi:10.1029/2007JD008600.</a:t>
            </a:r>
          </a:p>
          <a:p>
            <a:pPr marL="457200" indent="-457200" algn="l" rtl="0"/>
            <a:r>
              <a:rPr lang="en-US" dirty="0"/>
              <a:t>Rosenfeld D., T.L. Bell, 2011: Why do tornados and hailstorms rest on weekends? Journal of Geophysical Research, Early online release.</a:t>
            </a:r>
          </a:p>
          <a:p>
            <a:pPr marL="457200" indent="-457200" algn="l" rtl="0"/>
            <a:r>
              <a:rPr lang="en-US" dirty="0"/>
              <a:t>Snook, N., M. </a:t>
            </a:r>
            <a:r>
              <a:rPr lang="en-US" dirty="0" err="1"/>
              <a:t>Xue</a:t>
            </a:r>
            <a:r>
              <a:rPr lang="en-US" dirty="0"/>
              <a:t> (2008), Effects of microphysical drop size distribution on </a:t>
            </a:r>
            <a:r>
              <a:rPr lang="en-US" dirty="0" err="1"/>
              <a:t>tornadogenesis</a:t>
            </a:r>
            <a:r>
              <a:rPr lang="en-US" dirty="0"/>
              <a:t> in </a:t>
            </a:r>
            <a:r>
              <a:rPr lang="en-US" dirty="0" err="1"/>
              <a:t>supercell</a:t>
            </a:r>
            <a:r>
              <a:rPr lang="en-US" dirty="0"/>
              <a:t> thunderstorms. </a:t>
            </a:r>
            <a:r>
              <a:rPr lang="en-US" dirty="0" err="1"/>
              <a:t>Geophys</a:t>
            </a:r>
            <a:r>
              <a:rPr lang="en-US" dirty="0"/>
              <a:t>. Res. </a:t>
            </a:r>
            <a:r>
              <a:rPr lang="en-US" dirty="0" err="1"/>
              <a:t>Lett</a:t>
            </a:r>
            <a:r>
              <a:rPr lang="en-US" dirty="0"/>
              <a:t>., 35, L24803, doi:10.1029/2008GL035866.</a:t>
            </a:r>
          </a:p>
          <a:p>
            <a:pPr marL="457200" indent="-457200" algn="l" rtl="0"/>
            <a:r>
              <a:rPr lang="en-US" dirty="0"/>
              <a:t>van den </a:t>
            </a:r>
            <a:r>
              <a:rPr lang="en-US" dirty="0" err="1"/>
              <a:t>Heever</a:t>
            </a:r>
            <a:r>
              <a:rPr lang="en-US" dirty="0"/>
              <a:t>, S. C., and W. R. Cotton (2004), The impact of hail size on simulated </a:t>
            </a:r>
            <a:r>
              <a:rPr lang="en-US" dirty="0" err="1"/>
              <a:t>supercell</a:t>
            </a:r>
            <a:r>
              <a:rPr lang="en-US" dirty="0"/>
              <a:t> storms, J. Atmos. Sci., 61, 1596–1609.</a:t>
            </a:r>
          </a:p>
          <a:p>
            <a:pPr marL="457200" indent="-457200" algn="l" rtl="0"/>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8991600" cy="5484238"/>
          </a:xfrm>
          <a:prstGeom prst="rect">
            <a:avLst/>
          </a:prstGeom>
          <a:noFill/>
          <a:ln w="9525">
            <a:noFill/>
            <a:miter lim="800000"/>
            <a:headEnd/>
            <a:tailEnd/>
          </a:ln>
        </p:spPr>
      </p:pic>
      <p:sp>
        <p:nvSpPr>
          <p:cNvPr id="3" name="TextBox 2"/>
          <p:cNvSpPr txBox="1"/>
          <p:nvPr/>
        </p:nvSpPr>
        <p:spPr>
          <a:xfrm>
            <a:off x="152400" y="5105400"/>
            <a:ext cx="8991600" cy="892552"/>
          </a:xfrm>
          <a:prstGeom prst="rect">
            <a:avLst/>
          </a:prstGeom>
          <a:solidFill>
            <a:schemeClr val="bg1"/>
          </a:solidFill>
        </p:spPr>
        <p:txBody>
          <a:bodyPr wrap="square" rtlCol="0">
            <a:spAutoFit/>
          </a:bodyPr>
          <a:lstStyle/>
          <a:p>
            <a:pPr algn="l" rtl="0"/>
            <a:r>
              <a:rPr lang="en-US" sz="2600" dirty="0" smtClean="0">
                <a:latin typeface="Arial" pitchFamily="34" charset="0"/>
                <a:cs typeface="Arial" pitchFamily="34" charset="0"/>
              </a:rPr>
              <a:t>Weekly cycle of aerosols, hail and tornadoes over the USA during JJA to the east of 100W.</a:t>
            </a:r>
            <a:endParaRPr lang="en-US" sz="2600" dirty="0">
              <a:solidFill>
                <a:srgbClr val="FF0000"/>
              </a:solidFill>
              <a:latin typeface="Arial" pitchFamily="34" charset="0"/>
              <a:cs typeface="Arial" pitchFamily="34" charset="0"/>
            </a:endParaRPr>
          </a:p>
        </p:txBody>
      </p:sp>
      <p:sp>
        <p:nvSpPr>
          <p:cNvPr id="4" name="Rectangle 3"/>
          <p:cNvSpPr/>
          <p:nvPr/>
        </p:nvSpPr>
        <p:spPr>
          <a:xfrm>
            <a:off x="76200" y="6073914"/>
            <a:ext cx="8991600" cy="707886"/>
          </a:xfrm>
          <a:prstGeom prst="rect">
            <a:avLst/>
          </a:prstGeom>
        </p:spPr>
        <p:txBody>
          <a:bodyPr wrap="square">
            <a:spAutoFit/>
          </a:bodyPr>
          <a:lstStyle/>
          <a:p>
            <a:pPr lvl="0" algn="l" rtl="0"/>
            <a:r>
              <a:rPr lang="en-US" sz="2000" i="1" dirty="0" smtClean="0"/>
              <a:t>Rosenfeld, D., and T. L. Bell (2011), </a:t>
            </a:r>
            <a:r>
              <a:rPr lang="en-US" sz="2000" b="1" i="1" dirty="0" smtClean="0"/>
              <a:t>Why do tornados and hailstorms rest on weekends?</a:t>
            </a:r>
            <a:r>
              <a:rPr lang="en-US" sz="2000" i="1" dirty="0" smtClean="0"/>
              <a:t>, J. </a:t>
            </a:r>
            <a:r>
              <a:rPr lang="en-US" sz="2000" i="1" dirty="0" err="1" smtClean="0"/>
              <a:t>Geophys</a:t>
            </a:r>
            <a:r>
              <a:rPr lang="en-US" sz="2000" i="1" dirty="0" smtClean="0"/>
              <a:t>. Res., 116, D20211, doi:10.1029/2011JD016214</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57200" y="552450"/>
            <a:ext cx="7734300" cy="4476750"/>
          </a:xfrm>
          <a:prstGeom prst="rect">
            <a:avLst/>
          </a:prstGeom>
          <a:noFill/>
          <a:ln w="9525">
            <a:noFill/>
            <a:miter lim="800000"/>
            <a:headEnd/>
            <a:tailEnd/>
          </a:ln>
        </p:spPr>
      </p:pic>
      <p:sp>
        <p:nvSpPr>
          <p:cNvPr id="5" name="TextBox 4"/>
          <p:cNvSpPr txBox="1"/>
          <p:nvPr/>
        </p:nvSpPr>
        <p:spPr>
          <a:xfrm>
            <a:off x="152400" y="5105400"/>
            <a:ext cx="8991600" cy="1692771"/>
          </a:xfrm>
          <a:prstGeom prst="rect">
            <a:avLst/>
          </a:prstGeom>
          <a:solidFill>
            <a:schemeClr val="bg1"/>
          </a:solidFill>
        </p:spPr>
        <p:txBody>
          <a:bodyPr wrap="square" rtlCol="0">
            <a:spAutoFit/>
          </a:bodyPr>
          <a:lstStyle/>
          <a:p>
            <a:pPr algn="l" rtl="0"/>
            <a:r>
              <a:rPr lang="en-US" sz="2600" dirty="0" smtClean="0">
                <a:latin typeface="Arial" pitchFamily="34" charset="0"/>
                <a:cs typeface="Arial" pitchFamily="34" charset="0"/>
              </a:rPr>
              <a:t>Summer due points are high to the east of 100W, therefore we expect there during JJA the stronger aerosol-induced enhancement of lightning, hail and tornados. </a:t>
            </a:r>
          </a:p>
          <a:p>
            <a:pPr algn="l" rtl="0"/>
            <a:r>
              <a:rPr lang="en-US" sz="2600" dirty="0" smtClean="0">
                <a:latin typeface="Arial" pitchFamily="34" charset="0"/>
                <a:cs typeface="Arial" pitchFamily="34" charset="0"/>
              </a:rPr>
              <a:t>We expect much less in the west and during non-summer.</a:t>
            </a:r>
            <a:endParaRPr lang="en-US" sz="2600" dirty="0">
              <a:solidFill>
                <a:srgbClr val="FF0000"/>
              </a:solidFill>
              <a:latin typeface="Arial" pitchFamily="34" charset="0"/>
              <a:cs typeface="Arial" pitchFamily="34" charset="0"/>
            </a:endParaRPr>
          </a:p>
        </p:txBody>
      </p:sp>
      <p:sp>
        <p:nvSpPr>
          <p:cNvPr id="6" name="TextBox 5"/>
          <p:cNvSpPr txBox="1"/>
          <p:nvPr/>
        </p:nvSpPr>
        <p:spPr>
          <a:xfrm>
            <a:off x="1143000" y="76200"/>
            <a:ext cx="4572000" cy="492443"/>
          </a:xfrm>
          <a:prstGeom prst="rect">
            <a:avLst/>
          </a:prstGeom>
          <a:solidFill>
            <a:schemeClr val="bg1"/>
          </a:solidFill>
        </p:spPr>
        <p:txBody>
          <a:bodyPr wrap="square" rtlCol="0">
            <a:spAutoFit/>
          </a:bodyPr>
          <a:lstStyle/>
          <a:p>
            <a:pPr algn="l" rtl="0"/>
            <a:r>
              <a:rPr lang="en-US" sz="2600" dirty="0" smtClean="0">
                <a:latin typeface="Arial" pitchFamily="34" charset="0"/>
                <a:cs typeface="Arial" pitchFamily="34" charset="0"/>
              </a:rPr>
              <a:t>July mean surface dew point</a:t>
            </a:r>
            <a:endParaRPr lang="en-US" sz="26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2400" y="609600"/>
            <a:ext cx="4495800" cy="546735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638675" y="609600"/>
            <a:ext cx="4505325" cy="564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srcRect/>
          <a:stretch>
            <a:fillRect/>
          </a:stretch>
        </p:blipFill>
        <p:spPr bwMode="auto">
          <a:xfrm>
            <a:off x="2362200" y="0"/>
            <a:ext cx="4181475" cy="371475"/>
          </a:xfrm>
          <a:prstGeom prst="rect">
            <a:avLst/>
          </a:prstGeom>
          <a:noFill/>
          <a:ln w="9525">
            <a:noFill/>
            <a:miter lim="800000"/>
            <a:headEnd/>
            <a:tailEnd/>
          </a:ln>
        </p:spPr>
      </p:pic>
      <p:pic>
        <p:nvPicPr>
          <p:cNvPr id="4106" name="Picture 10"/>
          <p:cNvPicPr>
            <a:picLocks noChangeAspect="1" noChangeArrowheads="1"/>
          </p:cNvPicPr>
          <p:nvPr/>
        </p:nvPicPr>
        <p:blipFill>
          <a:blip r:embed="rId3" cstate="print"/>
          <a:srcRect/>
          <a:stretch>
            <a:fillRect/>
          </a:stretch>
        </p:blipFill>
        <p:spPr bwMode="auto">
          <a:xfrm>
            <a:off x="5791200" y="3810000"/>
            <a:ext cx="3200400" cy="2858032"/>
          </a:xfrm>
          <a:prstGeom prst="rect">
            <a:avLst/>
          </a:prstGeom>
          <a:noFill/>
          <a:ln w="9525">
            <a:noFill/>
            <a:miter lim="800000"/>
            <a:headEnd/>
            <a:tailEnd/>
          </a:ln>
        </p:spPr>
      </p:pic>
      <p:pic>
        <p:nvPicPr>
          <p:cNvPr id="13" name="Picture 9"/>
          <p:cNvPicPr>
            <a:picLocks noChangeAspect="1" noChangeArrowheads="1"/>
          </p:cNvPicPr>
          <p:nvPr/>
        </p:nvPicPr>
        <p:blipFill>
          <a:blip r:embed="rId4" cstate="print"/>
          <a:srcRect/>
          <a:stretch>
            <a:fillRect/>
          </a:stretch>
        </p:blipFill>
        <p:spPr bwMode="auto">
          <a:xfrm>
            <a:off x="2819400" y="2286000"/>
            <a:ext cx="3199834" cy="2971800"/>
          </a:xfrm>
          <a:prstGeom prst="rect">
            <a:avLst/>
          </a:prstGeom>
          <a:noFill/>
          <a:ln w="9525">
            <a:noFill/>
            <a:miter lim="800000"/>
            <a:headEnd/>
            <a:tailEnd/>
          </a:ln>
        </p:spPr>
      </p:pic>
      <p:pic>
        <p:nvPicPr>
          <p:cNvPr id="15" name="Picture 8"/>
          <p:cNvPicPr>
            <a:picLocks noChangeAspect="1" noChangeArrowheads="1"/>
          </p:cNvPicPr>
          <p:nvPr/>
        </p:nvPicPr>
        <p:blipFill>
          <a:blip r:embed="rId5" cstate="print"/>
          <a:srcRect/>
          <a:stretch>
            <a:fillRect/>
          </a:stretch>
        </p:blipFill>
        <p:spPr bwMode="auto">
          <a:xfrm>
            <a:off x="0" y="457200"/>
            <a:ext cx="3200401" cy="2953390"/>
          </a:xfrm>
          <a:prstGeom prst="rect">
            <a:avLst/>
          </a:prstGeom>
          <a:solidFill>
            <a:schemeClr val="bg1"/>
          </a:solidFill>
          <a:ln w="9525">
            <a:noFill/>
            <a:miter lim="800000"/>
            <a:headEnd/>
            <a:tailEnd/>
          </a:ln>
        </p:spPr>
      </p:pic>
      <p:pic>
        <p:nvPicPr>
          <p:cNvPr id="4107" name="Picture 11"/>
          <p:cNvPicPr>
            <a:picLocks noChangeAspect="1" noChangeArrowheads="1"/>
          </p:cNvPicPr>
          <p:nvPr/>
        </p:nvPicPr>
        <p:blipFill>
          <a:blip r:embed="rId6" cstate="print"/>
          <a:srcRect/>
          <a:stretch>
            <a:fillRect/>
          </a:stretch>
        </p:blipFill>
        <p:spPr bwMode="auto">
          <a:xfrm>
            <a:off x="2971800" y="2872154"/>
            <a:ext cx="419100" cy="290146"/>
          </a:xfrm>
          <a:prstGeom prst="rect">
            <a:avLst/>
          </a:prstGeom>
          <a:noFill/>
          <a:ln w="9525">
            <a:noFill/>
            <a:miter lim="800000"/>
            <a:headEnd/>
            <a:tailEnd/>
          </a:ln>
        </p:spPr>
      </p:pic>
      <p:pic>
        <p:nvPicPr>
          <p:cNvPr id="17" name="Picture 11"/>
          <p:cNvPicPr>
            <a:picLocks noChangeAspect="1" noChangeArrowheads="1"/>
          </p:cNvPicPr>
          <p:nvPr/>
        </p:nvPicPr>
        <p:blipFill>
          <a:blip r:embed="rId6" cstate="print"/>
          <a:srcRect/>
          <a:stretch>
            <a:fillRect/>
          </a:stretch>
        </p:blipFill>
        <p:spPr bwMode="auto">
          <a:xfrm>
            <a:off x="5909932" y="4419600"/>
            <a:ext cx="419100" cy="290146"/>
          </a:xfrm>
          <a:prstGeom prst="rect">
            <a:avLst/>
          </a:prstGeom>
          <a:noFill/>
          <a:ln w="9525">
            <a:noFill/>
            <a:miter lim="800000"/>
            <a:headEnd/>
            <a:tailEnd/>
          </a:ln>
        </p:spPr>
      </p:pic>
      <p:sp>
        <p:nvSpPr>
          <p:cNvPr id="18" name="Rectangle 17"/>
          <p:cNvSpPr/>
          <p:nvPr/>
        </p:nvSpPr>
        <p:spPr bwMode="auto">
          <a:xfrm>
            <a:off x="762000" y="152400"/>
            <a:ext cx="16764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Lightning</a:t>
            </a:r>
          </a:p>
        </p:txBody>
      </p:sp>
      <p:sp>
        <p:nvSpPr>
          <p:cNvPr id="19" name="Rectangle 18"/>
          <p:cNvSpPr/>
          <p:nvPr/>
        </p:nvSpPr>
        <p:spPr bwMode="auto">
          <a:xfrm>
            <a:off x="4038600" y="1752600"/>
            <a:ext cx="16764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Hail</a:t>
            </a:r>
          </a:p>
        </p:txBody>
      </p:sp>
      <p:sp>
        <p:nvSpPr>
          <p:cNvPr id="20" name="Rectangle 19"/>
          <p:cNvSpPr/>
          <p:nvPr/>
        </p:nvSpPr>
        <p:spPr bwMode="auto">
          <a:xfrm>
            <a:off x="6705600" y="3352800"/>
            <a:ext cx="16764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Tornado</a:t>
            </a:r>
          </a:p>
        </p:txBody>
      </p:sp>
      <p:sp>
        <p:nvSpPr>
          <p:cNvPr id="21" name="Rectangle 20"/>
          <p:cNvSpPr/>
          <p:nvPr/>
        </p:nvSpPr>
        <p:spPr bwMode="auto">
          <a:xfrm>
            <a:off x="228600" y="6096000"/>
            <a:ext cx="5181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cs typeface="Arial" pitchFamily="34" charset="0"/>
              </a:rPr>
              <a:t>JJA, Afternoon,</a:t>
            </a:r>
            <a:r>
              <a:rPr kumimoji="0" lang="en-US" sz="2400" b="0" i="0" u="none" strike="noStrike" cap="none" normalizeH="0" dirty="0" smtClean="0">
                <a:ln>
                  <a:noFill/>
                </a:ln>
                <a:solidFill>
                  <a:schemeClr val="tx1"/>
                </a:solidFill>
                <a:effectLst/>
                <a:latin typeface="Arial" pitchFamily="34" charset="0"/>
                <a:cs typeface="Arial" pitchFamily="34" charset="0"/>
              </a:rPr>
              <a:t> USA, east of 100W</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447087" cy="5632311"/>
          </a:xfrm>
          <a:prstGeom prst="rect">
            <a:avLst/>
          </a:prstGeom>
          <a:noFill/>
        </p:spPr>
        <p:txBody>
          <a:bodyPr wrap="square">
            <a:spAutoFit/>
          </a:bodyPr>
          <a:lstStyle/>
          <a:p>
            <a:pPr marL="342900" indent="-342900" algn="just" rtl="0">
              <a:buFont typeface="Arial" pitchFamily="34" charset="0"/>
              <a:buChar char="•"/>
              <a:defRPr/>
            </a:pP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How can retrieved T-Re reveal cloud properties</a:t>
            </a:r>
            <a:r>
              <a:rPr lang="en-US" sz="3600" dirty="0" smtClean="0">
                <a:solidFill>
                  <a:srgbClr val="1C1C1C"/>
                </a:solidFill>
                <a:effectLst>
                  <a:outerShdw blurRad="38100" dist="38100" dir="2700000" algn="tl">
                    <a:srgbClr val="000000"/>
                  </a:outerShdw>
                </a:effectLst>
                <a:latin typeface="Comic Sans MS" pitchFamily="66" charset="0"/>
                <a:cs typeface="Arial" pitchFamily="34" charset="0"/>
              </a:rPr>
              <a:t>?</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cloud invigoration and electrification.</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severe storms</a:t>
            </a:r>
            <a:endPar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 can the retrieved T-Re be </a:t>
            </a:r>
            <a:r>
              <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indicative of the storm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severity?</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satellite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T-Re reveals aerosol impacts on intensity of tropical cyclones.</a:t>
            </a:r>
            <a:endPar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p:txBody>
      </p:sp>
      <p:sp>
        <p:nvSpPr>
          <p:cNvPr id="3" name="Text Box 37"/>
          <p:cNvSpPr txBox="1">
            <a:spLocks noChangeArrowheads="1"/>
          </p:cNvSpPr>
          <p:nvPr/>
        </p:nvSpPr>
        <p:spPr bwMode="auto">
          <a:xfrm>
            <a:off x="0" y="188913"/>
            <a:ext cx="9144000" cy="701675"/>
          </a:xfrm>
          <a:prstGeom prst="rect">
            <a:avLst/>
          </a:prstGeom>
          <a:noFill/>
          <a:ln w="9525">
            <a:noFill/>
            <a:miter lim="800000"/>
            <a:headEnd/>
            <a:tailEnd/>
          </a:ln>
          <a:effectLst/>
        </p:spPr>
        <p:txBody>
          <a:bodyPr>
            <a:spAutoFit/>
          </a:bodyPr>
          <a:lstStyle/>
          <a:p>
            <a:pPr algn="ctr" rtl="0">
              <a:spcBef>
                <a:spcPct val="50000"/>
              </a:spcBef>
              <a:defRPr/>
            </a:pPr>
            <a:r>
              <a:rPr lang="en-US" sz="4000" b="1" dirty="0" smtClean="0">
                <a:solidFill>
                  <a:srgbClr val="960000"/>
                </a:solidFill>
                <a:effectLst>
                  <a:outerShdw blurRad="38100" dist="38100" dir="2700000" algn="tl">
                    <a:srgbClr val="000000"/>
                  </a:outerShdw>
                </a:effectLst>
                <a:latin typeface="Comic Sans MS" pitchFamily="66" charset="0"/>
                <a:cs typeface="Arial" pitchFamily="34" charset="0"/>
              </a:rPr>
              <a:t>Outline</a:t>
            </a:r>
            <a:endParaRPr lang="en-US" sz="4000" b="1" dirty="0">
              <a:solidFill>
                <a:srgbClr val="960000"/>
              </a:solidFill>
              <a:effectLst>
                <a:outerShdw blurRad="38100" dist="38100" dir="2700000" algn="tl">
                  <a:srgbClr val="000000"/>
                </a:outerShdw>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313" y="1357313"/>
            <a:ext cx="8316912" cy="4117975"/>
          </a:xfrm>
          <a:prstGeom prst="rect">
            <a:avLst/>
          </a:prstGeom>
          <a:noFill/>
        </p:spPr>
        <p:txBody>
          <a:bodyPr>
            <a:spAutoFit/>
          </a:bodyPr>
          <a:lstStyle/>
          <a:p>
            <a:pPr marL="342900" indent="-342900" algn="just" rtl="0">
              <a:buFont typeface="Arial" pitchFamily="34" charset="0"/>
              <a:buChar char="•"/>
              <a:defRPr/>
            </a:pPr>
            <a:r>
              <a:rPr lang="en-US" sz="4000">
                <a:solidFill>
                  <a:srgbClr val="1C1C1C"/>
                </a:solidFill>
                <a:effectLst>
                  <a:outerShdw blurRad="38100" dist="38100" dir="2700000" algn="tl">
                    <a:srgbClr val="000000"/>
                  </a:outerShdw>
                </a:effectLst>
                <a:latin typeface="Comic Sans MS" pitchFamily="66" charset="0"/>
                <a:cs typeface="Arial" pitchFamily="34" charset="0"/>
              </a:rPr>
              <a:t>How the cloud microstructure can be indicative of the storm severity ?</a:t>
            </a:r>
          </a:p>
          <a:p>
            <a:pPr marL="342900" indent="-342900" algn="just" rtl="0">
              <a:buFont typeface="Arial" pitchFamily="34" charset="0"/>
              <a:buChar char="•"/>
              <a:defRPr/>
            </a:pPr>
            <a:endParaRPr lang="en-US" sz="3600">
              <a:solidFill>
                <a:srgbClr val="1C1C1C"/>
              </a:solidFill>
              <a:latin typeface="Comic Sans MS" pitchFamily="66" charset="0"/>
              <a:cs typeface="Arial" pitchFamily="34" charset="0"/>
            </a:endParaRPr>
          </a:p>
          <a:p>
            <a:pPr marL="342900" indent="-342900" algn="just" rtl="0">
              <a:buFont typeface="Arial" pitchFamily="34" charset="0"/>
              <a:buChar char="•"/>
              <a:defRPr/>
            </a:pPr>
            <a:endParaRPr lang="en-US" sz="3600">
              <a:solidFill>
                <a:srgbClr val="1C1C1C"/>
              </a:solidFill>
              <a:latin typeface="Comic Sans MS" pitchFamily="66" charset="0"/>
              <a:cs typeface="Arial" pitchFamily="34" charset="0"/>
            </a:endParaRPr>
          </a:p>
          <a:p>
            <a:pPr marL="342900" indent="-342900" algn="just" rtl="0">
              <a:buFont typeface="Arial" pitchFamily="34" charset="0"/>
              <a:buChar char="•"/>
              <a:defRPr/>
            </a:pPr>
            <a:r>
              <a:rPr lang="en-US" sz="3600">
                <a:solidFill>
                  <a:srgbClr val="1C1C1C"/>
                </a:solidFill>
                <a:latin typeface="Comic Sans MS" pitchFamily="66" charset="0"/>
                <a:cs typeface="Arial" pitchFamily="34" charset="0"/>
              </a:rPr>
              <a:t>How can the satellite retrieve this microstructure ?</a:t>
            </a:r>
            <a:endParaRPr lang="he-IL" sz="3600">
              <a:solidFill>
                <a:srgbClr val="1C1C1C"/>
              </a:solidFill>
              <a:cs typeface="Arial" pitchFamily="34" charset="0"/>
            </a:endParaRPr>
          </a:p>
        </p:txBody>
      </p:sp>
      <p:sp>
        <p:nvSpPr>
          <p:cNvPr id="3" name="Text Box 37"/>
          <p:cNvSpPr txBox="1">
            <a:spLocks noChangeArrowheads="1"/>
          </p:cNvSpPr>
          <p:nvPr/>
        </p:nvSpPr>
        <p:spPr bwMode="auto">
          <a:xfrm>
            <a:off x="0" y="188913"/>
            <a:ext cx="9144000" cy="701675"/>
          </a:xfrm>
          <a:prstGeom prst="rect">
            <a:avLst/>
          </a:prstGeom>
          <a:noFill/>
          <a:ln w="9525">
            <a:noFill/>
            <a:miter lim="800000"/>
            <a:headEnd/>
            <a:tailEnd/>
          </a:ln>
          <a:effectLst/>
        </p:spPr>
        <p:txBody>
          <a:bodyPr>
            <a:spAutoFit/>
          </a:bodyPr>
          <a:lstStyle/>
          <a:p>
            <a:pPr algn="ctr" rtl="0">
              <a:spcBef>
                <a:spcPct val="50000"/>
              </a:spcBef>
              <a:defRPr/>
            </a:pPr>
            <a:r>
              <a:rPr lang="en-US" sz="4000" b="1">
                <a:solidFill>
                  <a:srgbClr val="960000"/>
                </a:solidFill>
                <a:effectLst>
                  <a:outerShdw blurRad="38100" dist="38100" dir="2700000" algn="tl">
                    <a:srgbClr val="000000"/>
                  </a:outerShdw>
                </a:effectLst>
                <a:latin typeface="Comic Sans MS" pitchFamily="66" charset="0"/>
                <a:cs typeface="Arial" pitchFamily="34" charset="0"/>
              </a:rPr>
              <a:t>Outline Questions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447087" cy="5632311"/>
          </a:xfrm>
          <a:prstGeom prst="rect">
            <a:avLst/>
          </a:prstGeom>
          <a:noFill/>
        </p:spPr>
        <p:txBody>
          <a:bodyPr wrap="square">
            <a:spAutoFit/>
          </a:bodyPr>
          <a:lstStyle/>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 can retrieved T-Re reveal cloud properties</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cloud invigoration and electrification.</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severe storms</a:t>
            </a:r>
            <a:endPar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a:p>
            <a:pPr marL="342900" indent="-342900" algn="just" rtl="0">
              <a:buFont typeface="Arial" pitchFamily="34" charset="0"/>
              <a:buChar char="•"/>
              <a:defRPr/>
            </a:pPr>
            <a:r>
              <a:rPr lang="en-US" sz="3600" dirty="0" smtClean="0">
                <a:effectLst>
                  <a:outerShdw blurRad="38100" dist="38100" dir="2700000" algn="tl">
                    <a:srgbClr val="000000"/>
                  </a:outerShdw>
                </a:effectLst>
                <a:latin typeface="Comic Sans MS" pitchFamily="66" charset="0"/>
                <a:cs typeface="Arial" pitchFamily="34" charset="0"/>
              </a:rPr>
              <a:t>How</a:t>
            </a:r>
            <a:r>
              <a:rPr lang="en-US" sz="3600" dirty="0" smtClean="0">
                <a:effectLst>
                  <a:outerShdw blurRad="38100" dist="38100" dir="2700000" algn="tl">
                    <a:srgbClr val="000000"/>
                  </a:outerShdw>
                </a:effectLst>
                <a:latin typeface="Comic Sans MS" pitchFamily="66" charset="0"/>
                <a:cs typeface="Arial" pitchFamily="34" charset="0"/>
              </a:rPr>
              <a:t> can the retrieved T-Re be </a:t>
            </a:r>
            <a:r>
              <a:rPr lang="en-US" sz="3600" dirty="0">
                <a:effectLst>
                  <a:outerShdw blurRad="38100" dist="38100" dir="2700000" algn="tl">
                    <a:srgbClr val="000000"/>
                  </a:outerShdw>
                </a:effectLst>
                <a:latin typeface="Comic Sans MS" pitchFamily="66" charset="0"/>
                <a:cs typeface="Arial" pitchFamily="34" charset="0"/>
              </a:rPr>
              <a:t>indicative of the storm </a:t>
            </a:r>
            <a:r>
              <a:rPr lang="en-US" sz="3600" dirty="0" smtClean="0">
                <a:effectLst>
                  <a:outerShdw blurRad="38100" dist="38100" dir="2700000" algn="tl">
                    <a:srgbClr val="000000"/>
                  </a:outerShdw>
                </a:effectLst>
                <a:latin typeface="Comic Sans MS" pitchFamily="66" charset="0"/>
                <a:cs typeface="Arial" pitchFamily="34" charset="0"/>
              </a:rPr>
              <a:t>severity?</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satellite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T-Re reveals aerosol impacts on intensity of tropical cyclones.</a:t>
            </a:r>
            <a:endPar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p:txBody>
      </p:sp>
      <p:sp>
        <p:nvSpPr>
          <p:cNvPr id="3" name="Text Box 37"/>
          <p:cNvSpPr txBox="1">
            <a:spLocks noChangeArrowheads="1"/>
          </p:cNvSpPr>
          <p:nvPr/>
        </p:nvSpPr>
        <p:spPr bwMode="auto">
          <a:xfrm>
            <a:off x="0" y="188913"/>
            <a:ext cx="9144000" cy="701675"/>
          </a:xfrm>
          <a:prstGeom prst="rect">
            <a:avLst/>
          </a:prstGeom>
          <a:noFill/>
          <a:ln w="9525">
            <a:noFill/>
            <a:miter lim="800000"/>
            <a:headEnd/>
            <a:tailEnd/>
          </a:ln>
          <a:effectLst/>
        </p:spPr>
        <p:txBody>
          <a:bodyPr>
            <a:spAutoFit/>
          </a:bodyPr>
          <a:lstStyle/>
          <a:p>
            <a:pPr algn="ctr" rtl="0">
              <a:spcBef>
                <a:spcPct val="50000"/>
              </a:spcBef>
              <a:defRPr/>
            </a:pPr>
            <a:r>
              <a:rPr lang="en-US" sz="4000" b="1" dirty="0" smtClean="0">
                <a:solidFill>
                  <a:srgbClr val="960000"/>
                </a:solidFill>
                <a:effectLst>
                  <a:outerShdw blurRad="38100" dist="38100" dir="2700000" algn="tl">
                    <a:srgbClr val="000000"/>
                  </a:outerShdw>
                </a:effectLst>
                <a:latin typeface="Comic Sans MS" pitchFamily="66" charset="0"/>
                <a:cs typeface="Arial" pitchFamily="34" charset="0"/>
              </a:rPr>
              <a:t>Outline</a:t>
            </a:r>
            <a:endParaRPr lang="en-US" sz="4000" b="1" dirty="0">
              <a:solidFill>
                <a:srgbClr val="960000"/>
              </a:solidFill>
              <a:effectLst>
                <a:outerShdw blurRad="38100" dist="38100" dir="2700000" algn="tl">
                  <a:srgbClr val="000000"/>
                </a:outerShdw>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26988"/>
            <a:ext cx="9144000" cy="6096001"/>
          </a:xfrm>
          <a:prstGeom prst="rect">
            <a:avLst/>
          </a:prstGeom>
          <a:noFill/>
          <a:ln w="9525">
            <a:noFill/>
            <a:miter lim="800000"/>
            <a:headEnd/>
            <a:tailEnd/>
          </a:ln>
          <a:effectLst/>
        </p:spPr>
      </p:pic>
      <p:sp>
        <p:nvSpPr>
          <p:cNvPr id="48131" name="Oval 3"/>
          <p:cNvSpPr>
            <a:spLocks noChangeArrowheads="1"/>
          </p:cNvSpPr>
          <p:nvPr/>
        </p:nvSpPr>
        <p:spPr bwMode="auto">
          <a:xfrm>
            <a:off x="6732588" y="2420938"/>
            <a:ext cx="360362" cy="360362"/>
          </a:xfrm>
          <a:prstGeom prst="ellipse">
            <a:avLst/>
          </a:prstGeom>
          <a:noFill/>
          <a:ln w="19050">
            <a:solidFill>
              <a:srgbClr val="FF3300"/>
            </a:solidFill>
            <a:round/>
            <a:headEnd/>
            <a:tailEnd/>
          </a:ln>
          <a:effectLst/>
        </p:spPr>
        <p:txBody>
          <a:bodyPr wrap="none" anchor="ctr"/>
          <a:lstStyle/>
          <a:p>
            <a:endParaRPr lang="en-US"/>
          </a:p>
        </p:txBody>
      </p:sp>
      <p:sp>
        <p:nvSpPr>
          <p:cNvPr id="48132" name="Oval 4"/>
          <p:cNvSpPr>
            <a:spLocks noChangeArrowheads="1"/>
          </p:cNvSpPr>
          <p:nvPr/>
        </p:nvSpPr>
        <p:spPr bwMode="auto">
          <a:xfrm>
            <a:off x="4356100" y="1989138"/>
            <a:ext cx="360363" cy="360362"/>
          </a:xfrm>
          <a:prstGeom prst="ellipse">
            <a:avLst/>
          </a:prstGeom>
          <a:noFill/>
          <a:ln w="19050">
            <a:solidFill>
              <a:srgbClr val="FF3300"/>
            </a:solidFill>
            <a:round/>
            <a:headEnd/>
            <a:tailEnd/>
          </a:ln>
          <a:effectLst/>
        </p:spPr>
        <p:txBody>
          <a:bodyPr wrap="none" anchor="ctr"/>
          <a:lstStyle/>
          <a:p>
            <a:endParaRPr lang="en-US"/>
          </a:p>
        </p:txBody>
      </p:sp>
      <p:sp>
        <p:nvSpPr>
          <p:cNvPr id="48133" name="Oval 5"/>
          <p:cNvSpPr>
            <a:spLocks noChangeArrowheads="1"/>
          </p:cNvSpPr>
          <p:nvPr/>
        </p:nvSpPr>
        <p:spPr bwMode="auto">
          <a:xfrm>
            <a:off x="3851275" y="2133600"/>
            <a:ext cx="360363" cy="360363"/>
          </a:xfrm>
          <a:prstGeom prst="ellipse">
            <a:avLst/>
          </a:prstGeom>
          <a:noFill/>
          <a:ln w="19050">
            <a:solidFill>
              <a:srgbClr val="FF3300"/>
            </a:solidFill>
            <a:round/>
            <a:headEnd/>
            <a:tailEnd/>
          </a:ln>
          <a:effectLst/>
        </p:spPr>
        <p:txBody>
          <a:bodyPr wrap="none" anchor="ctr"/>
          <a:lstStyle/>
          <a:p>
            <a:endParaRPr lang="en-US"/>
          </a:p>
        </p:txBody>
      </p:sp>
      <p:sp>
        <p:nvSpPr>
          <p:cNvPr id="48134" name="Oval 6"/>
          <p:cNvSpPr>
            <a:spLocks noChangeArrowheads="1"/>
          </p:cNvSpPr>
          <p:nvPr/>
        </p:nvSpPr>
        <p:spPr bwMode="auto">
          <a:xfrm>
            <a:off x="4427538" y="2563813"/>
            <a:ext cx="360362" cy="360362"/>
          </a:xfrm>
          <a:prstGeom prst="ellipse">
            <a:avLst/>
          </a:prstGeom>
          <a:noFill/>
          <a:ln w="19050">
            <a:solidFill>
              <a:srgbClr val="FF33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1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P spid="48132" grpId="0" animBg="1"/>
      <p:bldP spid="48133" grpId="0" animBg="1"/>
      <p:bldP spid="481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10515600" cy="6862763"/>
          </a:xfrm>
          <a:prstGeom prst="rect">
            <a:avLst/>
          </a:prstGeom>
          <a:noFill/>
          <a:ln w="9525">
            <a:noFill/>
            <a:miter lim="800000"/>
            <a:headEnd/>
            <a:tailEnd/>
          </a:ln>
          <a:effectLst/>
        </p:spPr>
      </p:pic>
      <p:sp>
        <p:nvSpPr>
          <p:cNvPr id="36879" name="Line 15"/>
          <p:cNvSpPr>
            <a:spLocks noChangeShapeType="1"/>
          </p:cNvSpPr>
          <p:nvPr/>
        </p:nvSpPr>
        <p:spPr bwMode="auto">
          <a:xfrm>
            <a:off x="1116013" y="260350"/>
            <a:ext cx="0" cy="5976938"/>
          </a:xfrm>
          <a:prstGeom prst="line">
            <a:avLst/>
          </a:prstGeom>
          <a:noFill/>
          <a:ln w="38100">
            <a:solidFill>
              <a:schemeClr val="hlink"/>
            </a:solidFill>
            <a:round/>
            <a:headEnd/>
            <a:tailEnd type="triangle" w="med" len="med"/>
          </a:ln>
          <a:effectLst/>
        </p:spPr>
        <p:txBody>
          <a:bodyPr/>
          <a:lstStyle/>
          <a:p>
            <a:endParaRPr lang="en-US"/>
          </a:p>
        </p:txBody>
      </p:sp>
      <p:sp>
        <p:nvSpPr>
          <p:cNvPr id="36880" name="Line 16"/>
          <p:cNvSpPr>
            <a:spLocks noChangeShapeType="1"/>
          </p:cNvSpPr>
          <p:nvPr/>
        </p:nvSpPr>
        <p:spPr bwMode="auto">
          <a:xfrm>
            <a:off x="1116013" y="6237288"/>
            <a:ext cx="7704137" cy="0"/>
          </a:xfrm>
          <a:prstGeom prst="line">
            <a:avLst/>
          </a:prstGeom>
          <a:noFill/>
          <a:ln w="38100">
            <a:solidFill>
              <a:srgbClr val="FFFF00"/>
            </a:solidFill>
            <a:round/>
            <a:headEnd/>
            <a:tailEnd type="triangle" w="med" len="med"/>
          </a:ln>
          <a:effectLst/>
        </p:spPr>
        <p:txBody>
          <a:bodyPr/>
          <a:lstStyle/>
          <a:p>
            <a:endParaRPr lang="en-US"/>
          </a:p>
        </p:txBody>
      </p:sp>
      <p:sp>
        <p:nvSpPr>
          <p:cNvPr id="36881" name="Freeform 17"/>
          <p:cNvSpPr>
            <a:spLocks/>
          </p:cNvSpPr>
          <p:nvPr/>
        </p:nvSpPr>
        <p:spPr bwMode="auto">
          <a:xfrm>
            <a:off x="1619250" y="692150"/>
            <a:ext cx="5005388" cy="4681538"/>
          </a:xfrm>
          <a:custGeom>
            <a:avLst/>
            <a:gdLst/>
            <a:ahLst/>
            <a:cxnLst>
              <a:cxn ang="0">
                <a:pos x="0" y="2949"/>
              </a:cxn>
              <a:cxn ang="0">
                <a:pos x="409" y="2813"/>
              </a:cxn>
              <a:cxn ang="0">
                <a:pos x="953" y="2359"/>
              </a:cxn>
              <a:cxn ang="0">
                <a:pos x="1452" y="1452"/>
              </a:cxn>
              <a:cxn ang="0">
                <a:pos x="1633" y="1089"/>
              </a:cxn>
              <a:cxn ang="0">
                <a:pos x="2178" y="908"/>
              </a:cxn>
              <a:cxn ang="0">
                <a:pos x="2994" y="726"/>
              </a:cxn>
              <a:cxn ang="0">
                <a:pos x="3130" y="681"/>
              </a:cxn>
              <a:cxn ang="0">
                <a:pos x="3130" y="590"/>
              </a:cxn>
              <a:cxn ang="0">
                <a:pos x="2994" y="0"/>
              </a:cxn>
            </a:cxnLst>
            <a:rect l="0" t="0" r="r" b="b"/>
            <a:pathLst>
              <a:path w="3153" h="2949">
                <a:moveTo>
                  <a:pt x="0" y="2949"/>
                </a:moveTo>
                <a:cubicBezTo>
                  <a:pt x="125" y="2930"/>
                  <a:pt x="250" y="2911"/>
                  <a:pt x="409" y="2813"/>
                </a:cubicBezTo>
                <a:cubicBezTo>
                  <a:pt x="568" y="2715"/>
                  <a:pt x="779" y="2586"/>
                  <a:pt x="953" y="2359"/>
                </a:cubicBezTo>
                <a:cubicBezTo>
                  <a:pt x="1127" y="2132"/>
                  <a:pt x="1339" y="1664"/>
                  <a:pt x="1452" y="1452"/>
                </a:cubicBezTo>
                <a:cubicBezTo>
                  <a:pt x="1565" y="1240"/>
                  <a:pt x="1512" y="1180"/>
                  <a:pt x="1633" y="1089"/>
                </a:cubicBezTo>
                <a:cubicBezTo>
                  <a:pt x="1754" y="998"/>
                  <a:pt x="1951" y="968"/>
                  <a:pt x="2178" y="908"/>
                </a:cubicBezTo>
                <a:cubicBezTo>
                  <a:pt x="2405" y="848"/>
                  <a:pt x="2835" y="764"/>
                  <a:pt x="2994" y="726"/>
                </a:cubicBezTo>
                <a:cubicBezTo>
                  <a:pt x="3153" y="688"/>
                  <a:pt x="3107" y="704"/>
                  <a:pt x="3130" y="681"/>
                </a:cubicBezTo>
                <a:cubicBezTo>
                  <a:pt x="3153" y="658"/>
                  <a:pt x="3153" y="703"/>
                  <a:pt x="3130" y="590"/>
                </a:cubicBezTo>
                <a:cubicBezTo>
                  <a:pt x="3107" y="477"/>
                  <a:pt x="3050" y="238"/>
                  <a:pt x="2994" y="0"/>
                </a:cubicBezTo>
              </a:path>
            </a:pathLst>
          </a:custGeom>
          <a:noFill/>
          <a:ln w="38100" cmpd="sng">
            <a:solidFill>
              <a:schemeClr val="tx1"/>
            </a:solidFill>
            <a:round/>
            <a:headEnd/>
            <a:tailEnd/>
          </a:ln>
          <a:effectLst/>
        </p:spPr>
        <p:txBody>
          <a:bodyPr/>
          <a:lstStyle/>
          <a:p>
            <a:endParaRPr lang="en-US"/>
          </a:p>
        </p:txBody>
      </p:sp>
      <p:sp>
        <p:nvSpPr>
          <p:cNvPr id="36882" name="Text Box 18"/>
          <p:cNvSpPr txBox="1">
            <a:spLocks noChangeArrowheads="1"/>
          </p:cNvSpPr>
          <p:nvPr/>
        </p:nvSpPr>
        <p:spPr bwMode="auto">
          <a:xfrm>
            <a:off x="1166813" y="6223000"/>
            <a:ext cx="6305550" cy="579438"/>
          </a:xfrm>
          <a:prstGeom prst="rect">
            <a:avLst/>
          </a:prstGeom>
          <a:noFill/>
          <a:ln w="9525">
            <a:noFill/>
            <a:miter lim="800000"/>
            <a:headEnd/>
            <a:tailEnd/>
          </a:ln>
          <a:effectLst/>
        </p:spPr>
        <p:txBody>
          <a:bodyPr wrap="none">
            <a:spAutoFit/>
          </a:bodyPr>
          <a:lstStyle/>
          <a:p>
            <a:r>
              <a:rPr lang="en-US" sz="3200">
                <a:solidFill>
                  <a:srgbClr val="FFFF00"/>
                </a:solidFill>
              </a:rPr>
              <a:t>Cloud particle effective radius, </a:t>
            </a:r>
            <a:r>
              <a:rPr lang="en-US" sz="3200">
                <a:solidFill>
                  <a:srgbClr val="FFFF00"/>
                </a:solidFill>
                <a:latin typeface="Symbol" pitchFamily="18" charset="2"/>
              </a:rPr>
              <a:t>m</a:t>
            </a:r>
            <a:r>
              <a:rPr lang="en-US" sz="3200">
                <a:solidFill>
                  <a:srgbClr val="FFFF00"/>
                </a:solidFill>
              </a:rPr>
              <a:t>m</a:t>
            </a:r>
          </a:p>
        </p:txBody>
      </p:sp>
      <p:sp>
        <p:nvSpPr>
          <p:cNvPr id="36883" name="Text Box 19"/>
          <p:cNvSpPr txBox="1">
            <a:spLocks noChangeArrowheads="1"/>
          </p:cNvSpPr>
          <p:nvPr/>
        </p:nvSpPr>
        <p:spPr bwMode="auto">
          <a:xfrm rot="16200000">
            <a:off x="-1765299" y="2276475"/>
            <a:ext cx="4900612" cy="579437"/>
          </a:xfrm>
          <a:prstGeom prst="rect">
            <a:avLst/>
          </a:prstGeom>
          <a:noFill/>
          <a:ln w="9525">
            <a:noFill/>
            <a:miter lim="800000"/>
            <a:headEnd/>
            <a:tailEnd/>
          </a:ln>
          <a:effectLst/>
        </p:spPr>
        <p:txBody>
          <a:bodyPr wrap="none">
            <a:spAutoFit/>
          </a:bodyPr>
          <a:lstStyle/>
          <a:p>
            <a:r>
              <a:rPr lang="en-US" sz="3200">
                <a:solidFill>
                  <a:schemeClr val="hlink"/>
                </a:solidFill>
              </a:rPr>
              <a:t>Cloud top temperature, </a:t>
            </a:r>
            <a:r>
              <a:rPr lang="en-US" sz="3200">
                <a:solidFill>
                  <a:schemeClr val="hlink"/>
                </a:solidFill>
                <a:cs typeface="Arial" charset="0"/>
              </a:rPr>
              <a:t>°</a:t>
            </a:r>
            <a:r>
              <a:rPr lang="en-US" sz="3200">
                <a:solidFill>
                  <a:schemeClr val="hlink"/>
                </a:solidFill>
              </a:rPr>
              <a:t>C</a:t>
            </a:r>
          </a:p>
        </p:txBody>
      </p:sp>
      <p:sp>
        <p:nvSpPr>
          <p:cNvPr id="36884" name="Line 20"/>
          <p:cNvSpPr>
            <a:spLocks noChangeShapeType="1"/>
          </p:cNvSpPr>
          <p:nvPr/>
        </p:nvSpPr>
        <p:spPr bwMode="auto">
          <a:xfrm>
            <a:off x="1116013" y="2420938"/>
            <a:ext cx="6480175" cy="0"/>
          </a:xfrm>
          <a:prstGeom prst="line">
            <a:avLst/>
          </a:prstGeom>
          <a:noFill/>
          <a:ln w="19050">
            <a:solidFill>
              <a:srgbClr val="FF3300"/>
            </a:solidFill>
            <a:round/>
            <a:headEnd/>
            <a:tailEnd/>
          </a:ln>
          <a:effectLst/>
        </p:spPr>
        <p:txBody>
          <a:bodyPr/>
          <a:lstStyle/>
          <a:p>
            <a:endParaRPr lang="en-US"/>
          </a:p>
        </p:txBody>
      </p:sp>
      <p:sp>
        <p:nvSpPr>
          <p:cNvPr id="36885" name="Line 21"/>
          <p:cNvSpPr>
            <a:spLocks noChangeShapeType="1"/>
          </p:cNvSpPr>
          <p:nvPr/>
        </p:nvSpPr>
        <p:spPr bwMode="auto">
          <a:xfrm>
            <a:off x="1116013" y="1773238"/>
            <a:ext cx="6480175" cy="0"/>
          </a:xfrm>
          <a:prstGeom prst="line">
            <a:avLst/>
          </a:prstGeom>
          <a:noFill/>
          <a:ln w="19050">
            <a:solidFill>
              <a:srgbClr val="FF3300"/>
            </a:solidFill>
            <a:round/>
            <a:headEnd/>
            <a:tailEnd/>
          </a:ln>
          <a:effectLst/>
        </p:spPr>
        <p:txBody>
          <a:bodyPr/>
          <a:lstStyle/>
          <a:p>
            <a:endParaRPr lang="en-US"/>
          </a:p>
        </p:txBody>
      </p:sp>
      <p:sp>
        <p:nvSpPr>
          <p:cNvPr id="36886" name="Text Box 22"/>
          <p:cNvSpPr txBox="1">
            <a:spLocks noChangeArrowheads="1"/>
          </p:cNvSpPr>
          <p:nvPr/>
        </p:nvSpPr>
        <p:spPr bwMode="auto">
          <a:xfrm>
            <a:off x="2339975" y="2708275"/>
            <a:ext cx="1266825" cy="579438"/>
          </a:xfrm>
          <a:prstGeom prst="rect">
            <a:avLst/>
          </a:prstGeom>
          <a:noFill/>
          <a:ln w="9525">
            <a:noFill/>
            <a:miter lim="800000"/>
            <a:headEnd/>
            <a:tailEnd/>
          </a:ln>
          <a:effectLst/>
        </p:spPr>
        <p:txBody>
          <a:bodyPr wrap="none">
            <a:spAutoFit/>
          </a:bodyPr>
          <a:lstStyle/>
          <a:p>
            <a:r>
              <a:rPr lang="en-US" sz="3200">
                <a:solidFill>
                  <a:srgbClr val="FF3300"/>
                </a:solidFill>
              </a:rPr>
              <a:t>Water</a:t>
            </a:r>
          </a:p>
        </p:txBody>
      </p:sp>
      <p:sp>
        <p:nvSpPr>
          <p:cNvPr id="36887" name="Text Box 23"/>
          <p:cNvSpPr txBox="1">
            <a:spLocks noChangeArrowheads="1"/>
          </p:cNvSpPr>
          <p:nvPr/>
        </p:nvSpPr>
        <p:spPr bwMode="auto">
          <a:xfrm>
            <a:off x="1331913" y="1773238"/>
            <a:ext cx="2484437" cy="579437"/>
          </a:xfrm>
          <a:prstGeom prst="rect">
            <a:avLst/>
          </a:prstGeom>
          <a:noFill/>
          <a:ln w="9525">
            <a:noFill/>
            <a:miter lim="800000"/>
            <a:headEnd/>
            <a:tailEnd/>
          </a:ln>
          <a:effectLst/>
        </p:spPr>
        <p:txBody>
          <a:bodyPr wrap="none">
            <a:spAutoFit/>
          </a:bodyPr>
          <a:lstStyle/>
          <a:p>
            <a:r>
              <a:rPr lang="en-US" sz="3200">
                <a:solidFill>
                  <a:srgbClr val="FF3300"/>
                </a:solidFill>
              </a:rPr>
              <a:t>Mixed phase</a:t>
            </a:r>
          </a:p>
        </p:txBody>
      </p:sp>
      <p:sp>
        <p:nvSpPr>
          <p:cNvPr id="36888" name="Text Box 24"/>
          <p:cNvSpPr txBox="1">
            <a:spLocks noChangeArrowheads="1"/>
          </p:cNvSpPr>
          <p:nvPr/>
        </p:nvSpPr>
        <p:spPr bwMode="auto">
          <a:xfrm>
            <a:off x="1403350" y="1052513"/>
            <a:ext cx="2574925" cy="579437"/>
          </a:xfrm>
          <a:prstGeom prst="rect">
            <a:avLst/>
          </a:prstGeom>
          <a:noFill/>
          <a:ln w="9525">
            <a:noFill/>
            <a:miter lim="800000"/>
            <a:headEnd/>
            <a:tailEnd/>
          </a:ln>
          <a:effectLst/>
        </p:spPr>
        <p:txBody>
          <a:bodyPr wrap="none">
            <a:spAutoFit/>
          </a:bodyPr>
          <a:lstStyle/>
          <a:p>
            <a:r>
              <a:rPr lang="en-US" sz="3200">
                <a:solidFill>
                  <a:srgbClr val="FF3300"/>
                </a:solidFill>
              </a:rPr>
              <a:t>Ice, glaciated</a:t>
            </a:r>
          </a:p>
        </p:txBody>
      </p:sp>
      <p:sp>
        <p:nvSpPr>
          <p:cNvPr id="36889" name="Text Box 25"/>
          <p:cNvSpPr txBox="1">
            <a:spLocks noChangeArrowheads="1"/>
          </p:cNvSpPr>
          <p:nvPr/>
        </p:nvSpPr>
        <p:spPr bwMode="auto">
          <a:xfrm>
            <a:off x="2195513" y="4763"/>
            <a:ext cx="4987925" cy="1066800"/>
          </a:xfrm>
          <a:prstGeom prst="rect">
            <a:avLst/>
          </a:prstGeom>
          <a:noFill/>
          <a:ln w="9525">
            <a:noFill/>
            <a:miter lim="800000"/>
            <a:headEnd/>
            <a:tailEnd/>
          </a:ln>
          <a:effectLst/>
        </p:spPr>
        <p:txBody>
          <a:bodyPr wrap="none">
            <a:spAutoFit/>
          </a:bodyPr>
          <a:lstStyle/>
          <a:p>
            <a:r>
              <a:rPr lang="en-US" sz="3200"/>
              <a:t>Satellite measurements of </a:t>
            </a:r>
          </a:p>
          <a:p>
            <a:r>
              <a:rPr lang="en-US" sz="3200"/>
              <a:t>glaciation temperature, Tg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3"/>
          <p:cNvSpPr>
            <a:spLocks/>
          </p:cNvSpPr>
          <p:nvPr/>
        </p:nvSpPr>
        <p:spPr bwMode="auto">
          <a:xfrm>
            <a:off x="4533900" y="1143000"/>
            <a:ext cx="2971800" cy="3981450"/>
          </a:xfrm>
          <a:custGeom>
            <a:avLst/>
            <a:gdLst>
              <a:gd name="T0" fmla="*/ 2147483647 w 1872"/>
              <a:gd name="T1" fmla="*/ 2147483647 h 2508"/>
              <a:gd name="T2" fmla="*/ 2147483647 w 1872"/>
              <a:gd name="T3" fmla="*/ 2147483647 h 2508"/>
              <a:gd name="T4" fmla="*/ 2147483647 w 1872"/>
              <a:gd name="T5" fmla="*/ 2147483647 h 2508"/>
              <a:gd name="T6" fmla="*/ 2147483647 w 1872"/>
              <a:gd name="T7" fmla="*/ 2147483647 h 2508"/>
              <a:gd name="T8" fmla="*/ 2147483647 w 1872"/>
              <a:gd name="T9" fmla="*/ 2147483647 h 2508"/>
              <a:gd name="T10" fmla="*/ 2147483647 w 1872"/>
              <a:gd name="T11" fmla="*/ 2147483647 h 2508"/>
              <a:gd name="T12" fmla="*/ 2147483647 w 1872"/>
              <a:gd name="T13" fmla="*/ 2147483647 h 2508"/>
              <a:gd name="T14" fmla="*/ 2147483647 w 1872"/>
              <a:gd name="T15" fmla="*/ 2147483647 h 2508"/>
              <a:gd name="T16" fmla="*/ 2147483647 w 1872"/>
              <a:gd name="T17" fmla="*/ 2147483647 h 2508"/>
              <a:gd name="T18" fmla="*/ 2147483647 w 1872"/>
              <a:gd name="T19" fmla="*/ 2147483647 h 2508"/>
              <a:gd name="T20" fmla="*/ 2147483647 w 1872"/>
              <a:gd name="T21" fmla="*/ 2147483647 h 2508"/>
              <a:gd name="T22" fmla="*/ 2147483647 w 1872"/>
              <a:gd name="T23" fmla="*/ 2147483647 h 2508"/>
              <a:gd name="T24" fmla="*/ 2147483647 w 1872"/>
              <a:gd name="T25" fmla="*/ 2147483647 h 2508"/>
              <a:gd name="T26" fmla="*/ 2147483647 w 1872"/>
              <a:gd name="T27" fmla="*/ 2147483647 h 2508"/>
              <a:gd name="T28" fmla="*/ 2147483647 w 1872"/>
              <a:gd name="T29" fmla="*/ 2147483647 h 2508"/>
              <a:gd name="T30" fmla="*/ 2147483647 w 1872"/>
              <a:gd name="T31" fmla="*/ 2147483647 h 2508"/>
              <a:gd name="T32" fmla="*/ 2147483647 w 1872"/>
              <a:gd name="T33" fmla="*/ 2147483647 h 2508"/>
              <a:gd name="T34" fmla="*/ 2147483647 w 1872"/>
              <a:gd name="T35" fmla="*/ 2147483647 h 2508"/>
              <a:gd name="T36" fmla="*/ 2147483647 w 1872"/>
              <a:gd name="T37" fmla="*/ 2147483647 h 2508"/>
              <a:gd name="T38" fmla="*/ 2147483647 w 1872"/>
              <a:gd name="T39" fmla="*/ 2147483647 h 2508"/>
              <a:gd name="T40" fmla="*/ 0 w 1872"/>
              <a:gd name="T41" fmla="*/ 2147483647 h 2508"/>
              <a:gd name="T42" fmla="*/ 2147483647 w 1872"/>
              <a:gd name="T43" fmla="*/ 2147483647 h 2508"/>
              <a:gd name="T44" fmla="*/ 2147483647 w 1872"/>
              <a:gd name="T45" fmla="*/ 2147483647 h 2508"/>
              <a:gd name="T46" fmla="*/ 2147483647 w 1872"/>
              <a:gd name="T47" fmla="*/ 2147483647 h 2508"/>
              <a:gd name="T48" fmla="*/ 2147483647 w 1872"/>
              <a:gd name="T49" fmla="*/ 2147483647 h 2508"/>
              <a:gd name="T50" fmla="*/ 2147483647 w 1872"/>
              <a:gd name="T51" fmla="*/ 2147483647 h 2508"/>
              <a:gd name="T52" fmla="*/ 2147483647 w 1872"/>
              <a:gd name="T53" fmla="*/ 2147483647 h 2508"/>
              <a:gd name="T54" fmla="*/ 2147483647 w 1872"/>
              <a:gd name="T55" fmla="*/ 2147483647 h 2508"/>
              <a:gd name="T56" fmla="*/ 2147483647 w 1872"/>
              <a:gd name="T57" fmla="*/ 2147483647 h 2508"/>
              <a:gd name="T58" fmla="*/ 2147483647 w 1872"/>
              <a:gd name="T59" fmla="*/ 2147483647 h 2508"/>
              <a:gd name="T60" fmla="*/ 2147483647 w 1872"/>
              <a:gd name="T61" fmla="*/ 2147483647 h 2508"/>
              <a:gd name="T62" fmla="*/ 2147483647 w 1872"/>
              <a:gd name="T63" fmla="*/ 2147483647 h 2508"/>
              <a:gd name="T64" fmla="*/ 2147483647 w 1872"/>
              <a:gd name="T65" fmla="*/ 2147483647 h 2508"/>
              <a:gd name="T66" fmla="*/ 2147483647 w 1872"/>
              <a:gd name="T67" fmla="*/ 2147483647 h 2508"/>
              <a:gd name="T68" fmla="*/ 2147483647 w 1872"/>
              <a:gd name="T69" fmla="*/ 2147483647 h 2508"/>
              <a:gd name="T70" fmla="*/ 2147483647 w 1872"/>
              <a:gd name="T71" fmla="*/ 2147483647 h 2508"/>
              <a:gd name="T72" fmla="*/ 2147483647 w 1872"/>
              <a:gd name="T73" fmla="*/ 2147483647 h 2508"/>
              <a:gd name="T74" fmla="*/ 2147483647 w 1872"/>
              <a:gd name="T75" fmla="*/ 2147483647 h 25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2"/>
              <a:gd name="T115" fmla="*/ 0 h 2508"/>
              <a:gd name="T116" fmla="*/ 1872 w 1872"/>
              <a:gd name="T117" fmla="*/ 2508 h 25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2" h="2508">
                <a:moveTo>
                  <a:pt x="684" y="2472"/>
                </a:moveTo>
                <a:cubicBezTo>
                  <a:pt x="820" y="2480"/>
                  <a:pt x="756" y="2473"/>
                  <a:pt x="876" y="2490"/>
                </a:cubicBezTo>
                <a:cubicBezTo>
                  <a:pt x="890" y="2492"/>
                  <a:pt x="918" y="2496"/>
                  <a:pt x="918" y="2496"/>
                </a:cubicBezTo>
                <a:cubicBezTo>
                  <a:pt x="1070" y="2485"/>
                  <a:pt x="1223" y="2491"/>
                  <a:pt x="1374" y="2472"/>
                </a:cubicBezTo>
                <a:cubicBezTo>
                  <a:pt x="1407" y="2477"/>
                  <a:pt x="1437" y="2485"/>
                  <a:pt x="1470" y="2490"/>
                </a:cubicBezTo>
                <a:cubicBezTo>
                  <a:pt x="1521" y="2486"/>
                  <a:pt x="1595" y="2491"/>
                  <a:pt x="1644" y="2466"/>
                </a:cubicBezTo>
                <a:cubicBezTo>
                  <a:pt x="1656" y="2460"/>
                  <a:pt x="1668" y="2455"/>
                  <a:pt x="1680" y="2448"/>
                </a:cubicBezTo>
                <a:cubicBezTo>
                  <a:pt x="1693" y="2441"/>
                  <a:pt x="1716" y="2424"/>
                  <a:pt x="1716" y="2424"/>
                </a:cubicBezTo>
                <a:cubicBezTo>
                  <a:pt x="1739" y="2389"/>
                  <a:pt x="1763" y="2356"/>
                  <a:pt x="1776" y="2316"/>
                </a:cubicBezTo>
                <a:cubicBezTo>
                  <a:pt x="1771" y="2273"/>
                  <a:pt x="1767" y="2229"/>
                  <a:pt x="1734" y="2196"/>
                </a:cubicBezTo>
                <a:cubicBezTo>
                  <a:pt x="1722" y="2184"/>
                  <a:pt x="1698" y="2160"/>
                  <a:pt x="1698" y="2160"/>
                </a:cubicBezTo>
                <a:cubicBezTo>
                  <a:pt x="1709" y="2149"/>
                  <a:pt x="1724" y="2142"/>
                  <a:pt x="1734" y="2130"/>
                </a:cubicBezTo>
                <a:cubicBezTo>
                  <a:pt x="1743" y="2119"/>
                  <a:pt x="1758" y="2094"/>
                  <a:pt x="1758" y="2094"/>
                </a:cubicBezTo>
                <a:cubicBezTo>
                  <a:pt x="1766" y="2062"/>
                  <a:pt x="1783" y="2041"/>
                  <a:pt x="1794" y="2010"/>
                </a:cubicBezTo>
                <a:cubicBezTo>
                  <a:pt x="1802" y="1990"/>
                  <a:pt x="1807" y="1965"/>
                  <a:pt x="1812" y="1944"/>
                </a:cubicBezTo>
                <a:cubicBezTo>
                  <a:pt x="1810" y="1892"/>
                  <a:pt x="1810" y="1840"/>
                  <a:pt x="1806" y="1788"/>
                </a:cubicBezTo>
                <a:cubicBezTo>
                  <a:pt x="1801" y="1721"/>
                  <a:pt x="1733" y="1673"/>
                  <a:pt x="1686" y="1638"/>
                </a:cubicBezTo>
                <a:cubicBezTo>
                  <a:pt x="1689" y="1635"/>
                  <a:pt x="1722" y="1608"/>
                  <a:pt x="1728" y="1602"/>
                </a:cubicBezTo>
                <a:cubicBezTo>
                  <a:pt x="1750" y="1580"/>
                  <a:pt x="1769" y="1550"/>
                  <a:pt x="1788" y="1524"/>
                </a:cubicBezTo>
                <a:cubicBezTo>
                  <a:pt x="1804" y="1475"/>
                  <a:pt x="1821" y="1431"/>
                  <a:pt x="1830" y="1380"/>
                </a:cubicBezTo>
                <a:cubicBezTo>
                  <a:pt x="1828" y="1342"/>
                  <a:pt x="1828" y="1304"/>
                  <a:pt x="1824" y="1266"/>
                </a:cubicBezTo>
                <a:cubicBezTo>
                  <a:pt x="1815" y="1184"/>
                  <a:pt x="1758" y="1128"/>
                  <a:pt x="1704" y="1074"/>
                </a:cubicBezTo>
                <a:cubicBezTo>
                  <a:pt x="1684" y="1054"/>
                  <a:pt x="1674" y="1036"/>
                  <a:pt x="1650" y="1020"/>
                </a:cubicBezTo>
                <a:cubicBezTo>
                  <a:pt x="1648" y="1017"/>
                  <a:pt x="1628" y="991"/>
                  <a:pt x="1632" y="984"/>
                </a:cubicBezTo>
                <a:cubicBezTo>
                  <a:pt x="1636" y="977"/>
                  <a:pt x="1701" y="910"/>
                  <a:pt x="1716" y="900"/>
                </a:cubicBezTo>
                <a:cubicBezTo>
                  <a:pt x="1732" y="852"/>
                  <a:pt x="1770" y="790"/>
                  <a:pt x="1800" y="750"/>
                </a:cubicBezTo>
                <a:cubicBezTo>
                  <a:pt x="1808" y="726"/>
                  <a:pt x="1814" y="702"/>
                  <a:pt x="1824" y="678"/>
                </a:cubicBezTo>
                <a:cubicBezTo>
                  <a:pt x="1820" y="622"/>
                  <a:pt x="1818" y="564"/>
                  <a:pt x="1782" y="516"/>
                </a:cubicBezTo>
                <a:cubicBezTo>
                  <a:pt x="1770" y="500"/>
                  <a:pt x="1760" y="482"/>
                  <a:pt x="1746" y="468"/>
                </a:cubicBezTo>
                <a:cubicBezTo>
                  <a:pt x="1734" y="456"/>
                  <a:pt x="1718" y="447"/>
                  <a:pt x="1710" y="432"/>
                </a:cubicBezTo>
                <a:cubicBezTo>
                  <a:pt x="1695" y="402"/>
                  <a:pt x="1705" y="413"/>
                  <a:pt x="1680" y="396"/>
                </a:cubicBezTo>
                <a:cubicBezTo>
                  <a:pt x="1692" y="361"/>
                  <a:pt x="1676" y="392"/>
                  <a:pt x="1710" y="372"/>
                </a:cubicBezTo>
                <a:cubicBezTo>
                  <a:pt x="1741" y="354"/>
                  <a:pt x="1774" y="330"/>
                  <a:pt x="1794" y="300"/>
                </a:cubicBezTo>
                <a:cubicBezTo>
                  <a:pt x="1807" y="249"/>
                  <a:pt x="1800" y="180"/>
                  <a:pt x="1836" y="144"/>
                </a:cubicBezTo>
                <a:cubicBezTo>
                  <a:pt x="1843" y="114"/>
                  <a:pt x="1863" y="94"/>
                  <a:pt x="1872" y="66"/>
                </a:cubicBezTo>
                <a:cubicBezTo>
                  <a:pt x="1848" y="58"/>
                  <a:pt x="1824" y="50"/>
                  <a:pt x="1800" y="42"/>
                </a:cubicBezTo>
                <a:cubicBezTo>
                  <a:pt x="1781" y="36"/>
                  <a:pt x="1760" y="39"/>
                  <a:pt x="1740" y="36"/>
                </a:cubicBezTo>
                <a:cubicBezTo>
                  <a:pt x="1690" y="29"/>
                  <a:pt x="1638" y="22"/>
                  <a:pt x="1590" y="6"/>
                </a:cubicBezTo>
                <a:cubicBezTo>
                  <a:pt x="1478" y="22"/>
                  <a:pt x="1534" y="16"/>
                  <a:pt x="1422" y="24"/>
                </a:cubicBezTo>
                <a:cubicBezTo>
                  <a:pt x="1326" y="12"/>
                  <a:pt x="1255" y="14"/>
                  <a:pt x="1152" y="18"/>
                </a:cubicBezTo>
                <a:cubicBezTo>
                  <a:pt x="1022" y="28"/>
                  <a:pt x="892" y="9"/>
                  <a:pt x="762" y="0"/>
                </a:cubicBezTo>
                <a:cubicBezTo>
                  <a:pt x="455" y="6"/>
                  <a:pt x="264" y="2"/>
                  <a:pt x="0" y="24"/>
                </a:cubicBezTo>
                <a:cubicBezTo>
                  <a:pt x="22" y="154"/>
                  <a:pt x="142" y="205"/>
                  <a:pt x="252" y="246"/>
                </a:cubicBezTo>
                <a:cubicBezTo>
                  <a:pt x="276" y="255"/>
                  <a:pt x="294" y="268"/>
                  <a:pt x="318" y="276"/>
                </a:cubicBezTo>
                <a:cubicBezTo>
                  <a:pt x="331" y="315"/>
                  <a:pt x="331" y="345"/>
                  <a:pt x="318" y="384"/>
                </a:cubicBezTo>
                <a:cubicBezTo>
                  <a:pt x="314" y="414"/>
                  <a:pt x="309" y="440"/>
                  <a:pt x="300" y="468"/>
                </a:cubicBezTo>
                <a:cubicBezTo>
                  <a:pt x="305" y="501"/>
                  <a:pt x="302" y="525"/>
                  <a:pt x="330" y="546"/>
                </a:cubicBezTo>
                <a:cubicBezTo>
                  <a:pt x="341" y="555"/>
                  <a:pt x="366" y="570"/>
                  <a:pt x="366" y="570"/>
                </a:cubicBezTo>
                <a:cubicBezTo>
                  <a:pt x="401" y="623"/>
                  <a:pt x="420" y="624"/>
                  <a:pt x="480" y="654"/>
                </a:cubicBezTo>
                <a:cubicBezTo>
                  <a:pt x="493" y="661"/>
                  <a:pt x="509" y="659"/>
                  <a:pt x="522" y="666"/>
                </a:cubicBezTo>
                <a:cubicBezTo>
                  <a:pt x="544" y="677"/>
                  <a:pt x="566" y="691"/>
                  <a:pt x="588" y="702"/>
                </a:cubicBezTo>
                <a:cubicBezTo>
                  <a:pt x="596" y="706"/>
                  <a:pt x="612" y="714"/>
                  <a:pt x="612" y="714"/>
                </a:cubicBezTo>
                <a:cubicBezTo>
                  <a:pt x="644" y="779"/>
                  <a:pt x="619" y="795"/>
                  <a:pt x="594" y="852"/>
                </a:cubicBezTo>
                <a:cubicBezTo>
                  <a:pt x="571" y="903"/>
                  <a:pt x="545" y="948"/>
                  <a:pt x="516" y="996"/>
                </a:cubicBezTo>
                <a:cubicBezTo>
                  <a:pt x="500" y="1022"/>
                  <a:pt x="483" y="1040"/>
                  <a:pt x="474" y="1068"/>
                </a:cubicBezTo>
                <a:cubicBezTo>
                  <a:pt x="495" y="1131"/>
                  <a:pt x="512" y="1129"/>
                  <a:pt x="564" y="1164"/>
                </a:cubicBezTo>
                <a:cubicBezTo>
                  <a:pt x="550" y="1205"/>
                  <a:pt x="496" y="1229"/>
                  <a:pt x="462" y="1254"/>
                </a:cubicBezTo>
                <a:cubicBezTo>
                  <a:pt x="450" y="1262"/>
                  <a:pt x="426" y="1278"/>
                  <a:pt x="426" y="1278"/>
                </a:cubicBezTo>
                <a:cubicBezTo>
                  <a:pt x="404" y="1311"/>
                  <a:pt x="382" y="1328"/>
                  <a:pt x="372" y="1368"/>
                </a:cubicBezTo>
                <a:cubicBezTo>
                  <a:pt x="374" y="1382"/>
                  <a:pt x="373" y="1397"/>
                  <a:pt x="378" y="1410"/>
                </a:cubicBezTo>
                <a:cubicBezTo>
                  <a:pt x="392" y="1447"/>
                  <a:pt x="430" y="1453"/>
                  <a:pt x="456" y="1476"/>
                </a:cubicBezTo>
                <a:cubicBezTo>
                  <a:pt x="482" y="1500"/>
                  <a:pt x="508" y="1525"/>
                  <a:pt x="528" y="1554"/>
                </a:cubicBezTo>
                <a:cubicBezTo>
                  <a:pt x="521" y="1617"/>
                  <a:pt x="502" y="1659"/>
                  <a:pt x="474" y="1716"/>
                </a:cubicBezTo>
                <a:cubicBezTo>
                  <a:pt x="465" y="1734"/>
                  <a:pt x="456" y="1784"/>
                  <a:pt x="450" y="1806"/>
                </a:cubicBezTo>
                <a:cubicBezTo>
                  <a:pt x="452" y="1820"/>
                  <a:pt x="449" y="1836"/>
                  <a:pt x="456" y="1848"/>
                </a:cubicBezTo>
                <a:cubicBezTo>
                  <a:pt x="462" y="1859"/>
                  <a:pt x="495" y="1863"/>
                  <a:pt x="504" y="1866"/>
                </a:cubicBezTo>
                <a:cubicBezTo>
                  <a:pt x="529" y="1875"/>
                  <a:pt x="544" y="1889"/>
                  <a:pt x="570" y="1896"/>
                </a:cubicBezTo>
                <a:cubicBezTo>
                  <a:pt x="556" y="1932"/>
                  <a:pt x="530" y="1959"/>
                  <a:pt x="510" y="1992"/>
                </a:cubicBezTo>
                <a:cubicBezTo>
                  <a:pt x="499" y="2011"/>
                  <a:pt x="486" y="2028"/>
                  <a:pt x="474" y="2046"/>
                </a:cubicBezTo>
                <a:cubicBezTo>
                  <a:pt x="470" y="2052"/>
                  <a:pt x="462" y="2064"/>
                  <a:pt x="462" y="2064"/>
                </a:cubicBezTo>
                <a:cubicBezTo>
                  <a:pt x="451" y="2108"/>
                  <a:pt x="463" y="2147"/>
                  <a:pt x="474" y="2190"/>
                </a:cubicBezTo>
                <a:cubicBezTo>
                  <a:pt x="466" y="2266"/>
                  <a:pt x="473" y="2231"/>
                  <a:pt x="456" y="2298"/>
                </a:cubicBezTo>
                <a:cubicBezTo>
                  <a:pt x="454" y="2306"/>
                  <a:pt x="450" y="2322"/>
                  <a:pt x="450" y="2322"/>
                </a:cubicBezTo>
                <a:cubicBezTo>
                  <a:pt x="455" y="2364"/>
                  <a:pt x="465" y="2410"/>
                  <a:pt x="426" y="2436"/>
                </a:cubicBezTo>
                <a:cubicBezTo>
                  <a:pt x="409" y="2462"/>
                  <a:pt x="422" y="2471"/>
                  <a:pt x="450" y="2478"/>
                </a:cubicBezTo>
                <a:cubicBezTo>
                  <a:pt x="527" y="2496"/>
                  <a:pt x="586" y="2504"/>
                  <a:pt x="666" y="2508"/>
                </a:cubicBezTo>
                <a:cubicBezTo>
                  <a:pt x="729" y="2504"/>
                  <a:pt x="779" y="2490"/>
                  <a:pt x="840" y="2490"/>
                </a:cubicBezTo>
              </a:path>
            </a:pathLst>
          </a:custGeom>
          <a:noFill/>
          <a:ln w="25400">
            <a:solidFill>
              <a:schemeClr val="bg2"/>
            </a:solidFill>
            <a:round/>
            <a:headEnd/>
            <a:tailEnd/>
          </a:ln>
        </p:spPr>
        <p:txBody>
          <a:bodyPr/>
          <a:lstStyle/>
          <a:p>
            <a:endParaRPr lang="he-IL"/>
          </a:p>
        </p:txBody>
      </p:sp>
      <p:sp>
        <p:nvSpPr>
          <p:cNvPr id="4099" name="Oval 4"/>
          <p:cNvSpPr>
            <a:spLocks noChangeArrowheads="1"/>
          </p:cNvSpPr>
          <p:nvPr/>
        </p:nvSpPr>
        <p:spPr bwMode="auto">
          <a:xfrm>
            <a:off x="6172200" y="4267200"/>
            <a:ext cx="76200" cy="76200"/>
          </a:xfrm>
          <a:prstGeom prst="ellipse">
            <a:avLst/>
          </a:prstGeom>
          <a:solidFill>
            <a:schemeClr val="accent2"/>
          </a:solidFill>
          <a:ln w="9525">
            <a:solidFill>
              <a:schemeClr val="tx1"/>
            </a:solidFill>
            <a:round/>
            <a:headEnd/>
            <a:tailEnd/>
          </a:ln>
        </p:spPr>
        <p:txBody>
          <a:bodyPr wrap="none" anchor="ctr"/>
          <a:lstStyle/>
          <a:p>
            <a:endParaRPr lang="he-IL"/>
          </a:p>
        </p:txBody>
      </p:sp>
      <p:sp>
        <p:nvSpPr>
          <p:cNvPr id="4100" name="Oval 5"/>
          <p:cNvSpPr>
            <a:spLocks noChangeArrowheads="1"/>
          </p:cNvSpPr>
          <p:nvPr/>
        </p:nvSpPr>
        <p:spPr bwMode="auto">
          <a:xfrm>
            <a:off x="6324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1" name="Oval 6"/>
          <p:cNvSpPr>
            <a:spLocks noChangeArrowheads="1"/>
          </p:cNvSpPr>
          <p:nvPr/>
        </p:nvSpPr>
        <p:spPr bwMode="auto">
          <a:xfrm>
            <a:off x="6096000" y="4419600"/>
            <a:ext cx="76200" cy="76200"/>
          </a:xfrm>
          <a:prstGeom prst="ellipse">
            <a:avLst/>
          </a:prstGeom>
          <a:solidFill>
            <a:schemeClr val="accent2"/>
          </a:solidFill>
          <a:ln w="9525">
            <a:solidFill>
              <a:schemeClr val="tx1"/>
            </a:solidFill>
            <a:round/>
            <a:headEnd/>
            <a:tailEnd/>
          </a:ln>
        </p:spPr>
        <p:txBody>
          <a:bodyPr wrap="none" anchor="ctr"/>
          <a:lstStyle/>
          <a:p>
            <a:endParaRPr lang="he-IL"/>
          </a:p>
        </p:txBody>
      </p:sp>
      <p:sp>
        <p:nvSpPr>
          <p:cNvPr id="4102" name="Oval 7"/>
          <p:cNvSpPr>
            <a:spLocks noChangeArrowheads="1"/>
          </p:cNvSpPr>
          <p:nvPr/>
        </p:nvSpPr>
        <p:spPr bwMode="auto">
          <a:xfrm>
            <a:off x="69342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3" name="Oval 8"/>
          <p:cNvSpPr>
            <a:spLocks noChangeArrowheads="1"/>
          </p:cNvSpPr>
          <p:nvPr/>
        </p:nvSpPr>
        <p:spPr bwMode="auto">
          <a:xfrm>
            <a:off x="66294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4" name="Oval 9"/>
          <p:cNvSpPr>
            <a:spLocks noChangeArrowheads="1"/>
          </p:cNvSpPr>
          <p:nvPr/>
        </p:nvSpPr>
        <p:spPr bwMode="auto">
          <a:xfrm>
            <a:off x="6629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5" name="Oval 10"/>
          <p:cNvSpPr>
            <a:spLocks noChangeArrowheads="1"/>
          </p:cNvSpPr>
          <p:nvPr/>
        </p:nvSpPr>
        <p:spPr bwMode="auto">
          <a:xfrm>
            <a:off x="68580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6" name="Oval 11"/>
          <p:cNvSpPr>
            <a:spLocks noChangeArrowheads="1"/>
          </p:cNvSpPr>
          <p:nvPr/>
        </p:nvSpPr>
        <p:spPr bwMode="auto">
          <a:xfrm>
            <a:off x="6477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7" name="Oval 12"/>
          <p:cNvSpPr>
            <a:spLocks noChangeArrowheads="1"/>
          </p:cNvSpPr>
          <p:nvPr/>
        </p:nvSpPr>
        <p:spPr bwMode="auto">
          <a:xfrm>
            <a:off x="63246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8" name="Oval 13"/>
          <p:cNvSpPr>
            <a:spLocks noChangeArrowheads="1"/>
          </p:cNvSpPr>
          <p:nvPr/>
        </p:nvSpPr>
        <p:spPr bwMode="auto">
          <a:xfrm>
            <a:off x="60198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09" name="Oval 14"/>
          <p:cNvSpPr>
            <a:spLocks noChangeArrowheads="1"/>
          </p:cNvSpPr>
          <p:nvPr/>
        </p:nvSpPr>
        <p:spPr bwMode="auto">
          <a:xfrm>
            <a:off x="5638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0" name="Oval 15"/>
          <p:cNvSpPr>
            <a:spLocks noChangeArrowheads="1"/>
          </p:cNvSpPr>
          <p:nvPr/>
        </p:nvSpPr>
        <p:spPr bwMode="auto">
          <a:xfrm>
            <a:off x="5715000" y="4114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1" name="Oval 16"/>
          <p:cNvSpPr>
            <a:spLocks noChangeArrowheads="1"/>
          </p:cNvSpPr>
          <p:nvPr/>
        </p:nvSpPr>
        <p:spPr bwMode="auto">
          <a:xfrm>
            <a:off x="57912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2" name="Oval 17"/>
          <p:cNvSpPr>
            <a:spLocks noChangeArrowheads="1"/>
          </p:cNvSpPr>
          <p:nvPr/>
        </p:nvSpPr>
        <p:spPr bwMode="auto">
          <a:xfrm>
            <a:off x="66294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3" name="Oval 18"/>
          <p:cNvSpPr>
            <a:spLocks noChangeArrowheads="1"/>
          </p:cNvSpPr>
          <p:nvPr/>
        </p:nvSpPr>
        <p:spPr bwMode="auto">
          <a:xfrm>
            <a:off x="63246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4" name="Oval 19"/>
          <p:cNvSpPr>
            <a:spLocks noChangeArrowheads="1"/>
          </p:cNvSpPr>
          <p:nvPr/>
        </p:nvSpPr>
        <p:spPr bwMode="auto">
          <a:xfrm>
            <a:off x="7010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5" name="Oval 20"/>
          <p:cNvSpPr>
            <a:spLocks noChangeArrowheads="1"/>
          </p:cNvSpPr>
          <p:nvPr/>
        </p:nvSpPr>
        <p:spPr bwMode="auto">
          <a:xfrm>
            <a:off x="60198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6" name="Oval 21"/>
          <p:cNvSpPr>
            <a:spLocks noChangeArrowheads="1"/>
          </p:cNvSpPr>
          <p:nvPr/>
        </p:nvSpPr>
        <p:spPr bwMode="auto">
          <a:xfrm>
            <a:off x="5943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7" name="Oval 22"/>
          <p:cNvSpPr>
            <a:spLocks noChangeArrowheads="1"/>
          </p:cNvSpPr>
          <p:nvPr/>
        </p:nvSpPr>
        <p:spPr bwMode="auto">
          <a:xfrm>
            <a:off x="58674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8" name="Oval 23"/>
          <p:cNvSpPr>
            <a:spLocks noChangeArrowheads="1"/>
          </p:cNvSpPr>
          <p:nvPr/>
        </p:nvSpPr>
        <p:spPr bwMode="auto">
          <a:xfrm>
            <a:off x="5486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19" name="Oval 24"/>
          <p:cNvSpPr>
            <a:spLocks noChangeArrowheads="1"/>
          </p:cNvSpPr>
          <p:nvPr/>
        </p:nvSpPr>
        <p:spPr bwMode="auto">
          <a:xfrm>
            <a:off x="6781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20" name="Oval 25"/>
          <p:cNvSpPr>
            <a:spLocks noChangeArrowheads="1"/>
          </p:cNvSpPr>
          <p:nvPr/>
        </p:nvSpPr>
        <p:spPr bwMode="auto">
          <a:xfrm>
            <a:off x="6804025" y="40052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21" name="Oval 26"/>
          <p:cNvSpPr>
            <a:spLocks noChangeArrowheads="1"/>
          </p:cNvSpPr>
          <p:nvPr/>
        </p:nvSpPr>
        <p:spPr bwMode="auto">
          <a:xfrm>
            <a:off x="6477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22" name="Oval 27"/>
          <p:cNvSpPr>
            <a:spLocks noChangeArrowheads="1"/>
          </p:cNvSpPr>
          <p:nvPr/>
        </p:nvSpPr>
        <p:spPr bwMode="auto">
          <a:xfrm>
            <a:off x="6096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23" name="Oval 28"/>
          <p:cNvSpPr>
            <a:spLocks noChangeArrowheads="1"/>
          </p:cNvSpPr>
          <p:nvPr/>
        </p:nvSpPr>
        <p:spPr bwMode="auto">
          <a:xfrm>
            <a:off x="55626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24" name="Oval 29"/>
          <p:cNvSpPr>
            <a:spLocks noChangeArrowheads="1"/>
          </p:cNvSpPr>
          <p:nvPr/>
        </p:nvSpPr>
        <p:spPr bwMode="auto">
          <a:xfrm>
            <a:off x="67818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25" name="Oval 30"/>
          <p:cNvSpPr>
            <a:spLocks noChangeArrowheads="1"/>
          </p:cNvSpPr>
          <p:nvPr/>
        </p:nvSpPr>
        <p:spPr bwMode="auto">
          <a:xfrm>
            <a:off x="7010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26" name="AutoShape 43"/>
          <p:cNvSpPr>
            <a:spLocks noChangeArrowheads="1"/>
          </p:cNvSpPr>
          <p:nvPr/>
        </p:nvSpPr>
        <p:spPr bwMode="auto">
          <a:xfrm>
            <a:off x="5651500" y="32845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27" name="AutoShape 44"/>
          <p:cNvSpPr>
            <a:spLocks noChangeArrowheads="1"/>
          </p:cNvSpPr>
          <p:nvPr/>
        </p:nvSpPr>
        <p:spPr bwMode="auto">
          <a:xfrm>
            <a:off x="5791200" y="2743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28" name="AutoShape 46"/>
          <p:cNvSpPr>
            <a:spLocks noChangeArrowheads="1"/>
          </p:cNvSpPr>
          <p:nvPr/>
        </p:nvSpPr>
        <p:spPr bwMode="auto">
          <a:xfrm>
            <a:off x="6019800" y="2438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29" name="AutoShape 47"/>
          <p:cNvSpPr>
            <a:spLocks noChangeArrowheads="1"/>
          </p:cNvSpPr>
          <p:nvPr/>
        </p:nvSpPr>
        <p:spPr bwMode="auto">
          <a:xfrm>
            <a:off x="6172200" y="3048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0" name="AutoShape 49"/>
          <p:cNvSpPr>
            <a:spLocks noChangeArrowheads="1"/>
          </p:cNvSpPr>
          <p:nvPr/>
        </p:nvSpPr>
        <p:spPr bwMode="auto">
          <a:xfrm>
            <a:off x="6781800" y="2362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1" name="AutoShape 50"/>
          <p:cNvSpPr>
            <a:spLocks noChangeArrowheads="1"/>
          </p:cNvSpPr>
          <p:nvPr/>
        </p:nvSpPr>
        <p:spPr bwMode="auto">
          <a:xfrm>
            <a:off x="5486400" y="1752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2" name="AutoShape 51"/>
          <p:cNvSpPr>
            <a:spLocks noChangeArrowheads="1"/>
          </p:cNvSpPr>
          <p:nvPr/>
        </p:nvSpPr>
        <p:spPr bwMode="auto">
          <a:xfrm>
            <a:off x="6324600" y="1524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3" name="AutoShape 52"/>
          <p:cNvSpPr>
            <a:spLocks noChangeArrowheads="1"/>
          </p:cNvSpPr>
          <p:nvPr/>
        </p:nvSpPr>
        <p:spPr bwMode="auto">
          <a:xfrm>
            <a:off x="5867400" y="3124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4" name="AutoShape 53"/>
          <p:cNvSpPr>
            <a:spLocks noChangeArrowheads="1"/>
          </p:cNvSpPr>
          <p:nvPr/>
        </p:nvSpPr>
        <p:spPr bwMode="auto">
          <a:xfrm>
            <a:off x="6372225" y="26368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5" name="AutoShape 54"/>
          <p:cNvSpPr>
            <a:spLocks noChangeArrowheads="1"/>
          </p:cNvSpPr>
          <p:nvPr/>
        </p:nvSpPr>
        <p:spPr bwMode="auto">
          <a:xfrm>
            <a:off x="6096000" y="2743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6" name="AutoShape 55"/>
          <p:cNvSpPr>
            <a:spLocks noChangeArrowheads="1"/>
          </p:cNvSpPr>
          <p:nvPr/>
        </p:nvSpPr>
        <p:spPr bwMode="auto">
          <a:xfrm>
            <a:off x="5867400" y="1295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7" name="AutoShape 56"/>
          <p:cNvSpPr>
            <a:spLocks noChangeArrowheads="1"/>
          </p:cNvSpPr>
          <p:nvPr/>
        </p:nvSpPr>
        <p:spPr bwMode="auto">
          <a:xfrm>
            <a:off x="6705600" y="3124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8" name="AutoShape 57"/>
          <p:cNvSpPr>
            <a:spLocks noChangeArrowheads="1"/>
          </p:cNvSpPr>
          <p:nvPr/>
        </p:nvSpPr>
        <p:spPr bwMode="auto">
          <a:xfrm>
            <a:off x="6629400" y="2514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39" name="AutoShape 58"/>
          <p:cNvSpPr>
            <a:spLocks noChangeArrowheads="1"/>
          </p:cNvSpPr>
          <p:nvPr/>
        </p:nvSpPr>
        <p:spPr bwMode="auto">
          <a:xfrm>
            <a:off x="5181600" y="1371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0" name="AutoShape 59"/>
          <p:cNvSpPr>
            <a:spLocks noChangeArrowheads="1"/>
          </p:cNvSpPr>
          <p:nvPr/>
        </p:nvSpPr>
        <p:spPr bwMode="auto">
          <a:xfrm>
            <a:off x="6934200" y="2819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1" name="AutoShape 60"/>
          <p:cNvSpPr>
            <a:spLocks noChangeArrowheads="1"/>
          </p:cNvSpPr>
          <p:nvPr/>
        </p:nvSpPr>
        <p:spPr bwMode="auto">
          <a:xfrm>
            <a:off x="7239000" y="3124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2" name="AutoShape 61"/>
          <p:cNvSpPr>
            <a:spLocks noChangeArrowheads="1"/>
          </p:cNvSpPr>
          <p:nvPr/>
        </p:nvSpPr>
        <p:spPr bwMode="auto">
          <a:xfrm>
            <a:off x="6858000" y="1676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3" name="AutoShape 62"/>
          <p:cNvSpPr>
            <a:spLocks noChangeArrowheads="1"/>
          </p:cNvSpPr>
          <p:nvPr/>
        </p:nvSpPr>
        <p:spPr bwMode="auto">
          <a:xfrm>
            <a:off x="6019800" y="1981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4" name="AutoShape 63"/>
          <p:cNvSpPr>
            <a:spLocks noChangeArrowheads="1"/>
          </p:cNvSpPr>
          <p:nvPr/>
        </p:nvSpPr>
        <p:spPr bwMode="auto">
          <a:xfrm>
            <a:off x="6477000" y="1828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5" name="AutoShape 64"/>
          <p:cNvSpPr>
            <a:spLocks noChangeArrowheads="1"/>
          </p:cNvSpPr>
          <p:nvPr/>
        </p:nvSpPr>
        <p:spPr bwMode="auto">
          <a:xfrm>
            <a:off x="6705600" y="2057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6" name="AutoShape 65"/>
          <p:cNvSpPr>
            <a:spLocks noChangeArrowheads="1"/>
          </p:cNvSpPr>
          <p:nvPr/>
        </p:nvSpPr>
        <p:spPr bwMode="auto">
          <a:xfrm>
            <a:off x="6324600" y="2209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7" name="AutoShape 66"/>
          <p:cNvSpPr>
            <a:spLocks noChangeArrowheads="1"/>
          </p:cNvSpPr>
          <p:nvPr/>
        </p:nvSpPr>
        <p:spPr bwMode="auto">
          <a:xfrm>
            <a:off x="5638800" y="2286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48" name="Line 67"/>
          <p:cNvSpPr>
            <a:spLocks noChangeShapeType="1"/>
          </p:cNvSpPr>
          <p:nvPr/>
        </p:nvSpPr>
        <p:spPr bwMode="auto">
          <a:xfrm flipV="1">
            <a:off x="8172450" y="4572000"/>
            <a:ext cx="0" cy="457200"/>
          </a:xfrm>
          <a:prstGeom prst="line">
            <a:avLst/>
          </a:prstGeom>
          <a:noFill/>
          <a:ln w="57150">
            <a:solidFill>
              <a:srgbClr val="000000"/>
            </a:solidFill>
            <a:round/>
            <a:headEnd/>
            <a:tailEnd type="triangle" w="med" len="med"/>
          </a:ln>
        </p:spPr>
        <p:txBody>
          <a:bodyPr/>
          <a:lstStyle/>
          <a:p>
            <a:endParaRPr lang="en-US"/>
          </a:p>
        </p:txBody>
      </p:sp>
      <p:sp>
        <p:nvSpPr>
          <p:cNvPr id="4149" name="Oval 68"/>
          <p:cNvSpPr>
            <a:spLocks noChangeArrowheads="1"/>
          </p:cNvSpPr>
          <p:nvPr/>
        </p:nvSpPr>
        <p:spPr bwMode="auto">
          <a:xfrm>
            <a:off x="64770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0" name="Oval 69"/>
          <p:cNvSpPr>
            <a:spLocks noChangeArrowheads="1"/>
          </p:cNvSpPr>
          <p:nvPr/>
        </p:nvSpPr>
        <p:spPr bwMode="auto">
          <a:xfrm>
            <a:off x="6629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1" name="Oval 70"/>
          <p:cNvSpPr>
            <a:spLocks noChangeArrowheads="1"/>
          </p:cNvSpPr>
          <p:nvPr/>
        </p:nvSpPr>
        <p:spPr bwMode="auto">
          <a:xfrm>
            <a:off x="5486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2" name="Oval 71"/>
          <p:cNvSpPr>
            <a:spLocks noChangeArrowheads="1"/>
          </p:cNvSpPr>
          <p:nvPr/>
        </p:nvSpPr>
        <p:spPr bwMode="auto">
          <a:xfrm>
            <a:off x="6248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3" name="Oval 72"/>
          <p:cNvSpPr>
            <a:spLocks noChangeArrowheads="1"/>
          </p:cNvSpPr>
          <p:nvPr/>
        </p:nvSpPr>
        <p:spPr bwMode="auto">
          <a:xfrm>
            <a:off x="69342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4" name="Oval 73"/>
          <p:cNvSpPr>
            <a:spLocks noChangeArrowheads="1"/>
          </p:cNvSpPr>
          <p:nvPr/>
        </p:nvSpPr>
        <p:spPr bwMode="auto">
          <a:xfrm>
            <a:off x="72390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5" name="Oval 74"/>
          <p:cNvSpPr>
            <a:spLocks noChangeArrowheads="1"/>
          </p:cNvSpPr>
          <p:nvPr/>
        </p:nvSpPr>
        <p:spPr bwMode="auto">
          <a:xfrm>
            <a:off x="7086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6" name="Oval 75"/>
          <p:cNvSpPr>
            <a:spLocks noChangeArrowheads="1"/>
          </p:cNvSpPr>
          <p:nvPr/>
        </p:nvSpPr>
        <p:spPr bwMode="auto">
          <a:xfrm>
            <a:off x="57150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7" name="Oval 76"/>
          <p:cNvSpPr>
            <a:spLocks noChangeArrowheads="1"/>
          </p:cNvSpPr>
          <p:nvPr/>
        </p:nvSpPr>
        <p:spPr bwMode="auto">
          <a:xfrm>
            <a:off x="54864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8" name="Oval 77"/>
          <p:cNvSpPr>
            <a:spLocks noChangeArrowheads="1"/>
          </p:cNvSpPr>
          <p:nvPr/>
        </p:nvSpPr>
        <p:spPr bwMode="auto">
          <a:xfrm>
            <a:off x="60960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59" name="Oval 78"/>
          <p:cNvSpPr>
            <a:spLocks noChangeArrowheads="1"/>
          </p:cNvSpPr>
          <p:nvPr/>
        </p:nvSpPr>
        <p:spPr bwMode="auto">
          <a:xfrm>
            <a:off x="5791200" y="4876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60" name="Oval 92"/>
          <p:cNvSpPr>
            <a:spLocks noChangeArrowheads="1"/>
          </p:cNvSpPr>
          <p:nvPr/>
        </p:nvSpPr>
        <p:spPr bwMode="auto">
          <a:xfrm>
            <a:off x="7010400" y="3581400"/>
            <a:ext cx="152400" cy="152400"/>
          </a:xfrm>
          <a:prstGeom prst="ellipse">
            <a:avLst/>
          </a:prstGeom>
          <a:noFill/>
          <a:ln w="28575">
            <a:solidFill>
              <a:srgbClr val="FF0000"/>
            </a:solidFill>
            <a:round/>
            <a:headEnd/>
            <a:tailEnd/>
          </a:ln>
        </p:spPr>
        <p:txBody>
          <a:bodyPr wrap="none" anchor="ctr"/>
          <a:lstStyle/>
          <a:p>
            <a:endParaRPr lang="he-IL"/>
          </a:p>
        </p:txBody>
      </p:sp>
      <p:sp>
        <p:nvSpPr>
          <p:cNvPr id="4161" name="Oval 96"/>
          <p:cNvSpPr>
            <a:spLocks noChangeArrowheads="1"/>
          </p:cNvSpPr>
          <p:nvPr/>
        </p:nvSpPr>
        <p:spPr bwMode="auto">
          <a:xfrm>
            <a:off x="6804025" y="3284538"/>
            <a:ext cx="152400" cy="152400"/>
          </a:xfrm>
          <a:prstGeom prst="ellipse">
            <a:avLst/>
          </a:prstGeom>
          <a:noFill/>
          <a:ln w="28575">
            <a:solidFill>
              <a:srgbClr val="FF0000"/>
            </a:solidFill>
            <a:round/>
            <a:headEnd/>
            <a:tailEnd/>
          </a:ln>
        </p:spPr>
        <p:txBody>
          <a:bodyPr wrap="none" anchor="ctr"/>
          <a:lstStyle/>
          <a:p>
            <a:endParaRPr lang="he-IL"/>
          </a:p>
        </p:txBody>
      </p:sp>
      <p:sp>
        <p:nvSpPr>
          <p:cNvPr id="4162" name="Oval 99"/>
          <p:cNvSpPr>
            <a:spLocks noChangeArrowheads="1"/>
          </p:cNvSpPr>
          <p:nvPr/>
        </p:nvSpPr>
        <p:spPr bwMode="auto">
          <a:xfrm>
            <a:off x="6227763" y="3284538"/>
            <a:ext cx="152400" cy="152400"/>
          </a:xfrm>
          <a:prstGeom prst="ellipse">
            <a:avLst/>
          </a:prstGeom>
          <a:noFill/>
          <a:ln w="28575">
            <a:solidFill>
              <a:srgbClr val="FF0000"/>
            </a:solidFill>
            <a:round/>
            <a:headEnd/>
            <a:tailEnd/>
          </a:ln>
        </p:spPr>
        <p:txBody>
          <a:bodyPr wrap="none" anchor="ctr"/>
          <a:lstStyle/>
          <a:p>
            <a:endParaRPr lang="he-IL"/>
          </a:p>
        </p:txBody>
      </p:sp>
      <p:sp>
        <p:nvSpPr>
          <p:cNvPr id="4163" name="Oval 103"/>
          <p:cNvSpPr>
            <a:spLocks noChangeArrowheads="1"/>
          </p:cNvSpPr>
          <p:nvPr/>
        </p:nvSpPr>
        <p:spPr bwMode="auto">
          <a:xfrm>
            <a:off x="5651500" y="3429000"/>
            <a:ext cx="152400" cy="152400"/>
          </a:xfrm>
          <a:prstGeom prst="ellipse">
            <a:avLst/>
          </a:prstGeom>
          <a:noFill/>
          <a:ln w="28575">
            <a:solidFill>
              <a:srgbClr val="FF0000"/>
            </a:solidFill>
            <a:round/>
            <a:headEnd/>
            <a:tailEnd/>
          </a:ln>
        </p:spPr>
        <p:txBody>
          <a:bodyPr wrap="none" anchor="ctr"/>
          <a:lstStyle/>
          <a:p>
            <a:endParaRPr lang="he-IL"/>
          </a:p>
        </p:txBody>
      </p:sp>
      <p:sp>
        <p:nvSpPr>
          <p:cNvPr id="4164" name="Oval 108"/>
          <p:cNvSpPr>
            <a:spLocks noChangeArrowheads="1"/>
          </p:cNvSpPr>
          <p:nvPr/>
        </p:nvSpPr>
        <p:spPr bwMode="auto">
          <a:xfrm>
            <a:off x="6516688" y="3716338"/>
            <a:ext cx="152400" cy="152400"/>
          </a:xfrm>
          <a:prstGeom prst="ellipse">
            <a:avLst/>
          </a:prstGeom>
          <a:noFill/>
          <a:ln w="28575">
            <a:solidFill>
              <a:srgbClr val="FF0000"/>
            </a:solidFill>
            <a:round/>
            <a:headEnd/>
            <a:tailEnd/>
          </a:ln>
        </p:spPr>
        <p:txBody>
          <a:bodyPr wrap="none" anchor="ctr"/>
          <a:lstStyle/>
          <a:p>
            <a:endParaRPr lang="he-IL"/>
          </a:p>
        </p:txBody>
      </p:sp>
      <p:sp>
        <p:nvSpPr>
          <p:cNvPr id="4165" name="Oval 109"/>
          <p:cNvSpPr>
            <a:spLocks noChangeArrowheads="1"/>
          </p:cNvSpPr>
          <p:nvPr/>
        </p:nvSpPr>
        <p:spPr bwMode="auto">
          <a:xfrm>
            <a:off x="5499100" y="6021388"/>
            <a:ext cx="152400" cy="152400"/>
          </a:xfrm>
          <a:prstGeom prst="ellipse">
            <a:avLst/>
          </a:prstGeom>
          <a:noFill/>
          <a:ln w="28575">
            <a:solidFill>
              <a:srgbClr val="FF0000"/>
            </a:solidFill>
            <a:round/>
            <a:headEnd/>
            <a:tailEnd/>
          </a:ln>
        </p:spPr>
        <p:txBody>
          <a:bodyPr wrap="none" anchor="ctr"/>
          <a:lstStyle/>
          <a:p>
            <a:endParaRPr lang="he-IL"/>
          </a:p>
        </p:txBody>
      </p:sp>
      <p:sp>
        <p:nvSpPr>
          <p:cNvPr id="4166" name="Oval 110"/>
          <p:cNvSpPr>
            <a:spLocks noChangeArrowheads="1"/>
          </p:cNvSpPr>
          <p:nvPr/>
        </p:nvSpPr>
        <p:spPr bwMode="auto">
          <a:xfrm>
            <a:off x="5524500" y="553561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67" name="Oval 111"/>
          <p:cNvSpPr>
            <a:spLocks noChangeArrowheads="1"/>
          </p:cNvSpPr>
          <p:nvPr/>
        </p:nvSpPr>
        <p:spPr bwMode="auto">
          <a:xfrm>
            <a:off x="5486400" y="5753100"/>
            <a:ext cx="152400" cy="152400"/>
          </a:xfrm>
          <a:prstGeom prst="ellipse">
            <a:avLst/>
          </a:prstGeom>
          <a:noFill/>
          <a:ln w="28575">
            <a:solidFill>
              <a:schemeClr val="accent2"/>
            </a:solidFill>
            <a:round/>
            <a:headEnd/>
            <a:tailEnd/>
          </a:ln>
        </p:spPr>
        <p:txBody>
          <a:bodyPr wrap="none" anchor="ctr"/>
          <a:lstStyle/>
          <a:p>
            <a:endParaRPr lang="he-IL"/>
          </a:p>
        </p:txBody>
      </p:sp>
      <p:sp>
        <p:nvSpPr>
          <p:cNvPr id="4168" name="AutoShape 112"/>
          <p:cNvSpPr>
            <a:spLocks noChangeArrowheads="1"/>
          </p:cNvSpPr>
          <p:nvPr/>
        </p:nvSpPr>
        <p:spPr bwMode="auto">
          <a:xfrm>
            <a:off x="5508625" y="630872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69" name="Text Box 113"/>
          <p:cNvSpPr txBox="1">
            <a:spLocks noChangeArrowheads="1"/>
          </p:cNvSpPr>
          <p:nvPr/>
        </p:nvSpPr>
        <p:spPr bwMode="auto">
          <a:xfrm>
            <a:off x="5715000" y="5402263"/>
            <a:ext cx="1884363" cy="1385887"/>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Cloud droplets</a:t>
            </a:r>
          </a:p>
          <a:p>
            <a:pPr algn="l" rtl="0" eaLnBrk="0" hangingPunct="0"/>
            <a:r>
              <a:rPr lang="en-US" sz="1700">
                <a:solidFill>
                  <a:srgbClr val="000000"/>
                </a:solidFill>
                <a:latin typeface="Comic Sans MS" pitchFamily="66" charset="0"/>
                <a:cs typeface="Times New Roman" pitchFamily="18" charset="0"/>
              </a:rPr>
              <a:t>Rain drop</a:t>
            </a:r>
          </a:p>
          <a:p>
            <a:pPr algn="l" rtl="0" eaLnBrk="0" hangingPunct="0"/>
            <a:r>
              <a:rPr lang="en-US" sz="1700">
                <a:solidFill>
                  <a:srgbClr val="000000"/>
                </a:solidFill>
                <a:latin typeface="Comic Sans MS" pitchFamily="66" charset="0"/>
                <a:cs typeface="Times New Roman" pitchFamily="18" charset="0"/>
              </a:rPr>
              <a:t>Ice precipitation</a:t>
            </a:r>
          </a:p>
          <a:p>
            <a:pPr algn="l" rtl="0" eaLnBrk="0" hangingPunct="0"/>
            <a:r>
              <a:rPr lang="en-US" sz="1700">
                <a:solidFill>
                  <a:srgbClr val="000000"/>
                </a:solidFill>
                <a:latin typeface="Comic Sans MS" pitchFamily="66" charset="0"/>
                <a:cs typeface="Times New Roman" pitchFamily="18" charset="0"/>
              </a:rPr>
              <a:t>Ice crystal</a:t>
            </a:r>
          </a:p>
          <a:p>
            <a:pPr algn="l" rtl="0" eaLnBrk="0" hangingPunct="0"/>
            <a:endParaRPr lang="en-US" sz="1700">
              <a:solidFill>
                <a:srgbClr val="000000"/>
              </a:solidFill>
              <a:latin typeface="Comic Sans MS" pitchFamily="66" charset="0"/>
              <a:cs typeface="Times New Roman" pitchFamily="18" charset="0"/>
            </a:endParaRPr>
          </a:p>
        </p:txBody>
      </p:sp>
      <p:sp>
        <p:nvSpPr>
          <p:cNvPr id="4170" name="Text Box 114"/>
          <p:cNvSpPr txBox="1">
            <a:spLocks noChangeArrowheads="1"/>
          </p:cNvSpPr>
          <p:nvPr/>
        </p:nvSpPr>
        <p:spPr bwMode="auto">
          <a:xfrm>
            <a:off x="7621588" y="5083175"/>
            <a:ext cx="1011237" cy="350838"/>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Updraft</a:t>
            </a:r>
          </a:p>
        </p:txBody>
      </p:sp>
      <p:sp>
        <p:nvSpPr>
          <p:cNvPr id="4171" name="Text Box 115"/>
          <p:cNvSpPr txBox="1">
            <a:spLocks noChangeArrowheads="1"/>
          </p:cNvSpPr>
          <p:nvPr/>
        </p:nvSpPr>
        <p:spPr bwMode="auto">
          <a:xfrm>
            <a:off x="4767263" y="571500"/>
            <a:ext cx="2416175" cy="381000"/>
          </a:xfrm>
          <a:prstGeom prst="rect">
            <a:avLst/>
          </a:prstGeom>
          <a:noFill/>
          <a:ln w="9525">
            <a:noFill/>
            <a:miter lim="800000"/>
            <a:headEnd/>
            <a:tailEnd/>
          </a:ln>
        </p:spPr>
        <p:txBody>
          <a:bodyPr wrap="none">
            <a:spAutoFit/>
          </a:bodyPr>
          <a:lstStyle/>
          <a:p>
            <a:pPr algn="l" rtl="0" eaLnBrk="0" hangingPunct="0"/>
            <a:r>
              <a:rPr lang="en-US" sz="1900">
                <a:solidFill>
                  <a:srgbClr val="000000"/>
                </a:solidFill>
                <a:latin typeface="Comic Sans MS" pitchFamily="66" charset="0"/>
              </a:rPr>
              <a:t>Cont, Weak updraft</a:t>
            </a:r>
          </a:p>
        </p:txBody>
      </p:sp>
      <p:sp>
        <p:nvSpPr>
          <p:cNvPr id="4172" name="Text Box 245"/>
          <p:cNvSpPr txBox="1">
            <a:spLocks noChangeArrowheads="1"/>
          </p:cNvSpPr>
          <p:nvPr/>
        </p:nvSpPr>
        <p:spPr bwMode="auto">
          <a:xfrm>
            <a:off x="7356475" y="4113213"/>
            <a:ext cx="719138"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latin typeface="Comic Sans MS" pitchFamily="66" charset="0"/>
              </a:rPr>
              <a:t>0°C</a:t>
            </a:r>
          </a:p>
        </p:txBody>
      </p:sp>
      <p:sp>
        <p:nvSpPr>
          <p:cNvPr id="4173" name="Text Box 248"/>
          <p:cNvSpPr txBox="1">
            <a:spLocks noChangeArrowheads="1"/>
          </p:cNvSpPr>
          <p:nvPr/>
        </p:nvSpPr>
        <p:spPr bwMode="auto">
          <a:xfrm>
            <a:off x="271463" y="6232525"/>
            <a:ext cx="3579812" cy="320675"/>
          </a:xfrm>
          <a:prstGeom prst="rect">
            <a:avLst/>
          </a:prstGeom>
          <a:noFill/>
          <a:ln w="9525">
            <a:noFill/>
            <a:miter lim="800000"/>
            <a:headEnd/>
            <a:tailEnd/>
          </a:ln>
        </p:spPr>
        <p:txBody>
          <a:bodyPr>
            <a:spAutoFit/>
          </a:bodyPr>
          <a:lstStyle/>
          <a:p>
            <a:pPr algn="l" rtl="0">
              <a:spcBef>
                <a:spcPct val="50000"/>
              </a:spcBef>
            </a:pPr>
            <a:r>
              <a:rPr lang="en-US" sz="1500">
                <a:solidFill>
                  <a:srgbClr val="000000"/>
                </a:solidFill>
                <a:latin typeface="Comic Sans MS" pitchFamily="66" charset="0"/>
              </a:rPr>
              <a:t>After: Rosenfeld et al. 2008</a:t>
            </a:r>
          </a:p>
        </p:txBody>
      </p:sp>
      <p:sp>
        <p:nvSpPr>
          <p:cNvPr id="4174" name="Oval 260"/>
          <p:cNvSpPr>
            <a:spLocks noChangeArrowheads="1"/>
          </p:cNvSpPr>
          <p:nvPr/>
        </p:nvSpPr>
        <p:spPr bwMode="auto">
          <a:xfrm>
            <a:off x="6659563" y="3500438"/>
            <a:ext cx="152400" cy="152400"/>
          </a:xfrm>
          <a:prstGeom prst="ellipse">
            <a:avLst/>
          </a:prstGeom>
          <a:noFill/>
          <a:ln w="28575">
            <a:solidFill>
              <a:schemeClr val="accent2"/>
            </a:solidFill>
            <a:round/>
            <a:headEnd/>
            <a:tailEnd/>
          </a:ln>
        </p:spPr>
        <p:txBody>
          <a:bodyPr wrap="none" anchor="ctr"/>
          <a:lstStyle/>
          <a:p>
            <a:endParaRPr lang="he-IL"/>
          </a:p>
        </p:txBody>
      </p:sp>
      <p:sp>
        <p:nvSpPr>
          <p:cNvPr id="4175" name="Oval 261"/>
          <p:cNvSpPr>
            <a:spLocks noChangeArrowheads="1"/>
          </p:cNvSpPr>
          <p:nvPr/>
        </p:nvSpPr>
        <p:spPr bwMode="auto">
          <a:xfrm>
            <a:off x="6300788" y="3860800"/>
            <a:ext cx="152400" cy="152400"/>
          </a:xfrm>
          <a:prstGeom prst="ellipse">
            <a:avLst/>
          </a:prstGeom>
          <a:noFill/>
          <a:ln w="28575">
            <a:solidFill>
              <a:schemeClr val="accent2"/>
            </a:solidFill>
            <a:round/>
            <a:headEnd/>
            <a:tailEnd/>
          </a:ln>
        </p:spPr>
        <p:txBody>
          <a:bodyPr wrap="none" anchor="ctr"/>
          <a:lstStyle/>
          <a:p>
            <a:endParaRPr lang="he-IL"/>
          </a:p>
        </p:txBody>
      </p:sp>
      <p:sp>
        <p:nvSpPr>
          <p:cNvPr id="4176" name="Oval 263"/>
          <p:cNvSpPr>
            <a:spLocks noChangeArrowheads="1"/>
          </p:cNvSpPr>
          <p:nvPr/>
        </p:nvSpPr>
        <p:spPr bwMode="auto">
          <a:xfrm>
            <a:off x="5795963" y="3716338"/>
            <a:ext cx="152400" cy="152400"/>
          </a:xfrm>
          <a:prstGeom prst="ellipse">
            <a:avLst/>
          </a:prstGeom>
          <a:noFill/>
          <a:ln w="28575">
            <a:solidFill>
              <a:schemeClr val="accent2"/>
            </a:solidFill>
            <a:round/>
            <a:headEnd/>
            <a:tailEnd/>
          </a:ln>
        </p:spPr>
        <p:txBody>
          <a:bodyPr wrap="none" anchor="ctr"/>
          <a:lstStyle/>
          <a:p>
            <a:endParaRPr lang="he-IL"/>
          </a:p>
        </p:txBody>
      </p:sp>
      <p:sp>
        <p:nvSpPr>
          <p:cNvPr id="4177" name="Oval 264"/>
          <p:cNvSpPr>
            <a:spLocks noChangeArrowheads="1"/>
          </p:cNvSpPr>
          <p:nvPr/>
        </p:nvSpPr>
        <p:spPr bwMode="auto">
          <a:xfrm>
            <a:off x="5435600" y="3789363"/>
            <a:ext cx="152400" cy="152400"/>
          </a:xfrm>
          <a:prstGeom prst="ellipse">
            <a:avLst/>
          </a:prstGeom>
          <a:noFill/>
          <a:ln w="28575">
            <a:solidFill>
              <a:schemeClr val="accent2"/>
            </a:solidFill>
            <a:round/>
            <a:headEnd/>
            <a:tailEnd/>
          </a:ln>
        </p:spPr>
        <p:txBody>
          <a:bodyPr wrap="none" anchor="ctr"/>
          <a:lstStyle/>
          <a:p>
            <a:endParaRPr lang="he-IL"/>
          </a:p>
        </p:txBody>
      </p:sp>
      <p:sp>
        <p:nvSpPr>
          <p:cNvPr id="4178" name="Oval 265"/>
          <p:cNvSpPr>
            <a:spLocks noChangeArrowheads="1"/>
          </p:cNvSpPr>
          <p:nvPr/>
        </p:nvSpPr>
        <p:spPr bwMode="auto">
          <a:xfrm>
            <a:off x="6156325" y="3573463"/>
            <a:ext cx="152400" cy="152400"/>
          </a:xfrm>
          <a:prstGeom prst="ellipse">
            <a:avLst/>
          </a:prstGeom>
          <a:noFill/>
          <a:ln w="28575">
            <a:solidFill>
              <a:schemeClr val="accent2"/>
            </a:solidFill>
            <a:round/>
            <a:headEnd/>
            <a:tailEnd/>
          </a:ln>
        </p:spPr>
        <p:txBody>
          <a:bodyPr wrap="none" anchor="ctr"/>
          <a:lstStyle/>
          <a:p>
            <a:endParaRPr lang="he-IL"/>
          </a:p>
        </p:txBody>
      </p:sp>
      <p:sp>
        <p:nvSpPr>
          <p:cNvPr id="4179" name="Oval 266"/>
          <p:cNvSpPr>
            <a:spLocks noChangeArrowheads="1"/>
          </p:cNvSpPr>
          <p:nvPr/>
        </p:nvSpPr>
        <p:spPr bwMode="auto">
          <a:xfrm>
            <a:off x="6804025" y="3716338"/>
            <a:ext cx="152400" cy="152400"/>
          </a:xfrm>
          <a:prstGeom prst="ellipse">
            <a:avLst/>
          </a:prstGeom>
          <a:noFill/>
          <a:ln w="28575">
            <a:solidFill>
              <a:schemeClr val="accent2"/>
            </a:solidFill>
            <a:round/>
            <a:headEnd/>
            <a:tailEnd/>
          </a:ln>
        </p:spPr>
        <p:txBody>
          <a:bodyPr wrap="none" anchor="ctr"/>
          <a:lstStyle/>
          <a:p>
            <a:endParaRPr lang="he-IL"/>
          </a:p>
        </p:txBody>
      </p:sp>
      <p:sp>
        <p:nvSpPr>
          <p:cNvPr id="4180" name="Text Box 196"/>
          <p:cNvSpPr txBox="1">
            <a:spLocks noChangeArrowheads="1"/>
          </p:cNvSpPr>
          <p:nvPr/>
        </p:nvSpPr>
        <p:spPr bwMode="auto">
          <a:xfrm>
            <a:off x="165100" y="133350"/>
            <a:ext cx="1814513" cy="396875"/>
          </a:xfrm>
          <a:prstGeom prst="rect">
            <a:avLst/>
          </a:prstGeom>
          <a:noFill/>
          <a:ln w="9525">
            <a:noFill/>
            <a:miter lim="800000"/>
            <a:headEnd/>
            <a:tailEnd/>
          </a:ln>
        </p:spPr>
        <p:txBody>
          <a:bodyPr>
            <a:spAutoFit/>
          </a:bodyPr>
          <a:lstStyle/>
          <a:p>
            <a:pPr algn="ctr">
              <a:spcBef>
                <a:spcPct val="50000"/>
              </a:spcBef>
            </a:pPr>
            <a:r>
              <a:rPr lang="en-US" sz="2000">
                <a:solidFill>
                  <a:srgbClr val="A50000"/>
                </a:solidFill>
                <a:latin typeface="Comic Sans MS" pitchFamily="66" charset="0"/>
              </a:rPr>
              <a:t>Methodology</a:t>
            </a:r>
          </a:p>
        </p:txBody>
      </p:sp>
      <p:sp>
        <p:nvSpPr>
          <p:cNvPr id="4181" name="Oval 9"/>
          <p:cNvSpPr>
            <a:spLocks noChangeArrowheads="1"/>
          </p:cNvSpPr>
          <p:nvPr/>
        </p:nvSpPr>
        <p:spPr bwMode="auto">
          <a:xfrm>
            <a:off x="6084888" y="37893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2" name="Oval 25"/>
          <p:cNvSpPr>
            <a:spLocks noChangeArrowheads="1"/>
          </p:cNvSpPr>
          <p:nvPr/>
        </p:nvSpPr>
        <p:spPr bwMode="auto">
          <a:xfrm>
            <a:off x="6834188" y="40354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3" name="Oval 8"/>
          <p:cNvSpPr>
            <a:spLocks noChangeArrowheads="1"/>
          </p:cNvSpPr>
          <p:nvPr/>
        </p:nvSpPr>
        <p:spPr bwMode="auto">
          <a:xfrm>
            <a:off x="5940425" y="35004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4" name="Oval 9"/>
          <p:cNvSpPr>
            <a:spLocks noChangeArrowheads="1"/>
          </p:cNvSpPr>
          <p:nvPr/>
        </p:nvSpPr>
        <p:spPr bwMode="auto">
          <a:xfrm>
            <a:off x="5508625" y="35734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5" name="Oval 25"/>
          <p:cNvSpPr>
            <a:spLocks noChangeArrowheads="1"/>
          </p:cNvSpPr>
          <p:nvPr/>
        </p:nvSpPr>
        <p:spPr bwMode="auto">
          <a:xfrm>
            <a:off x="7019925" y="33575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6" name="Oval 8"/>
          <p:cNvSpPr>
            <a:spLocks noChangeArrowheads="1"/>
          </p:cNvSpPr>
          <p:nvPr/>
        </p:nvSpPr>
        <p:spPr bwMode="auto">
          <a:xfrm>
            <a:off x="6383338" y="359251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7" name="Oval 9"/>
          <p:cNvSpPr>
            <a:spLocks noChangeArrowheads="1"/>
          </p:cNvSpPr>
          <p:nvPr/>
        </p:nvSpPr>
        <p:spPr bwMode="auto">
          <a:xfrm>
            <a:off x="6413500" y="34702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8" name="Oval 25"/>
          <p:cNvSpPr>
            <a:spLocks noChangeArrowheads="1"/>
          </p:cNvSpPr>
          <p:nvPr/>
        </p:nvSpPr>
        <p:spPr bwMode="auto">
          <a:xfrm>
            <a:off x="6588125" y="32845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4189" name="AutoShape 53"/>
          <p:cNvSpPr>
            <a:spLocks noChangeArrowheads="1"/>
          </p:cNvSpPr>
          <p:nvPr/>
        </p:nvSpPr>
        <p:spPr bwMode="auto">
          <a:xfrm>
            <a:off x="6588125" y="28527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4190" name="Oval 99"/>
          <p:cNvSpPr>
            <a:spLocks noChangeArrowheads="1"/>
          </p:cNvSpPr>
          <p:nvPr/>
        </p:nvSpPr>
        <p:spPr bwMode="auto">
          <a:xfrm>
            <a:off x="6011863" y="3573463"/>
            <a:ext cx="152400" cy="152400"/>
          </a:xfrm>
          <a:prstGeom prst="ellipse">
            <a:avLst/>
          </a:prstGeom>
          <a:noFill/>
          <a:ln w="28575">
            <a:solidFill>
              <a:srgbClr val="FF0000"/>
            </a:solidFill>
            <a:round/>
            <a:headEnd/>
            <a:tailEnd/>
          </a:ln>
        </p:spPr>
        <p:txBody>
          <a:bodyPr wrap="none" anchor="ctr"/>
          <a:lstStyle/>
          <a:p>
            <a:endParaRPr lang="he-IL"/>
          </a:p>
        </p:txBody>
      </p:sp>
      <p:sp>
        <p:nvSpPr>
          <p:cNvPr id="4191" name="Oval 99"/>
          <p:cNvSpPr>
            <a:spLocks noChangeArrowheads="1"/>
          </p:cNvSpPr>
          <p:nvPr/>
        </p:nvSpPr>
        <p:spPr bwMode="auto">
          <a:xfrm>
            <a:off x="5364163" y="3284538"/>
            <a:ext cx="152400" cy="152400"/>
          </a:xfrm>
          <a:prstGeom prst="ellipse">
            <a:avLst/>
          </a:prstGeom>
          <a:noFill/>
          <a:ln w="28575">
            <a:solidFill>
              <a:srgbClr val="FF0000"/>
            </a:solidFill>
            <a:round/>
            <a:headEnd/>
            <a:tailEnd/>
          </a:ln>
        </p:spPr>
        <p:txBody>
          <a:bodyPr wrap="none" anchor="ctr"/>
          <a:lstStyle/>
          <a:p>
            <a:endParaRPr lang="he-IL"/>
          </a:p>
        </p:txBody>
      </p:sp>
      <p:pic>
        <p:nvPicPr>
          <p:cNvPr id="4192" name="Picture 136"/>
          <p:cNvPicPr>
            <a:picLocks noChangeAspect="1" noChangeArrowheads="1"/>
          </p:cNvPicPr>
          <p:nvPr/>
        </p:nvPicPr>
        <p:blipFill>
          <a:blip r:embed="rId3" cstate="print"/>
          <a:srcRect/>
          <a:stretch>
            <a:fillRect/>
          </a:stretch>
        </p:blipFill>
        <p:spPr bwMode="auto">
          <a:xfrm>
            <a:off x="611188" y="765175"/>
            <a:ext cx="1819275" cy="933450"/>
          </a:xfrm>
          <a:prstGeom prst="rect">
            <a:avLst/>
          </a:prstGeom>
          <a:noFill/>
          <a:ln w="9525">
            <a:noFill/>
            <a:miter lim="800000"/>
            <a:headEnd/>
            <a:tailEnd/>
          </a:ln>
        </p:spPr>
      </p:pic>
      <p:pic>
        <p:nvPicPr>
          <p:cNvPr id="4193" name="Picture 137"/>
          <p:cNvPicPr>
            <a:picLocks noChangeAspect="1" noChangeArrowheads="1"/>
          </p:cNvPicPr>
          <p:nvPr/>
        </p:nvPicPr>
        <p:blipFill>
          <a:blip r:embed="rId4" cstate="print"/>
          <a:srcRect/>
          <a:stretch>
            <a:fillRect/>
          </a:stretch>
        </p:blipFill>
        <p:spPr bwMode="auto">
          <a:xfrm>
            <a:off x="323850" y="1700213"/>
            <a:ext cx="4421188" cy="4433887"/>
          </a:xfrm>
          <a:prstGeom prst="rect">
            <a:avLst/>
          </a:prstGeom>
          <a:noFill/>
          <a:ln w="9525">
            <a:solidFill>
              <a:srgbClr val="000000"/>
            </a:solidFill>
            <a:miter lim="800000"/>
            <a:headEnd/>
            <a:tailEnd/>
          </a:ln>
        </p:spPr>
      </p:pic>
      <p:sp>
        <p:nvSpPr>
          <p:cNvPr id="4194" name="Line 117"/>
          <p:cNvSpPr>
            <a:spLocks noChangeShapeType="1"/>
          </p:cNvSpPr>
          <p:nvPr/>
        </p:nvSpPr>
        <p:spPr bwMode="auto">
          <a:xfrm>
            <a:off x="1187450" y="4292600"/>
            <a:ext cx="6264275" cy="0"/>
          </a:xfrm>
          <a:prstGeom prst="line">
            <a:avLst/>
          </a:prstGeom>
          <a:noFill/>
          <a:ln w="25400">
            <a:solidFill>
              <a:srgbClr val="000000"/>
            </a:solidFill>
            <a:prstDash val="sysDot"/>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reeform 3"/>
          <p:cNvSpPr>
            <a:spLocks/>
          </p:cNvSpPr>
          <p:nvPr/>
        </p:nvSpPr>
        <p:spPr bwMode="auto">
          <a:xfrm>
            <a:off x="4533900" y="1143000"/>
            <a:ext cx="2971800" cy="3981450"/>
          </a:xfrm>
          <a:custGeom>
            <a:avLst/>
            <a:gdLst>
              <a:gd name="T0" fmla="*/ 2147483647 w 1872"/>
              <a:gd name="T1" fmla="*/ 2147483647 h 2508"/>
              <a:gd name="T2" fmla="*/ 2147483647 w 1872"/>
              <a:gd name="T3" fmla="*/ 2147483647 h 2508"/>
              <a:gd name="T4" fmla="*/ 2147483647 w 1872"/>
              <a:gd name="T5" fmla="*/ 2147483647 h 2508"/>
              <a:gd name="T6" fmla="*/ 2147483647 w 1872"/>
              <a:gd name="T7" fmla="*/ 2147483647 h 2508"/>
              <a:gd name="T8" fmla="*/ 2147483647 w 1872"/>
              <a:gd name="T9" fmla="*/ 2147483647 h 2508"/>
              <a:gd name="T10" fmla="*/ 2147483647 w 1872"/>
              <a:gd name="T11" fmla="*/ 2147483647 h 2508"/>
              <a:gd name="T12" fmla="*/ 2147483647 w 1872"/>
              <a:gd name="T13" fmla="*/ 2147483647 h 2508"/>
              <a:gd name="T14" fmla="*/ 2147483647 w 1872"/>
              <a:gd name="T15" fmla="*/ 2147483647 h 2508"/>
              <a:gd name="T16" fmla="*/ 2147483647 w 1872"/>
              <a:gd name="T17" fmla="*/ 2147483647 h 2508"/>
              <a:gd name="T18" fmla="*/ 2147483647 w 1872"/>
              <a:gd name="T19" fmla="*/ 2147483647 h 2508"/>
              <a:gd name="T20" fmla="*/ 2147483647 w 1872"/>
              <a:gd name="T21" fmla="*/ 2147483647 h 2508"/>
              <a:gd name="T22" fmla="*/ 2147483647 w 1872"/>
              <a:gd name="T23" fmla="*/ 2147483647 h 2508"/>
              <a:gd name="T24" fmla="*/ 2147483647 w 1872"/>
              <a:gd name="T25" fmla="*/ 2147483647 h 2508"/>
              <a:gd name="T26" fmla="*/ 2147483647 w 1872"/>
              <a:gd name="T27" fmla="*/ 2147483647 h 2508"/>
              <a:gd name="T28" fmla="*/ 2147483647 w 1872"/>
              <a:gd name="T29" fmla="*/ 2147483647 h 2508"/>
              <a:gd name="T30" fmla="*/ 2147483647 w 1872"/>
              <a:gd name="T31" fmla="*/ 2147483647 h 2508"/>
              <a:gd name="T32" fmla="*/ 2147483647 w 1872"/>
              <a:gd name="T33" fmla="*/ 2147483647 h 2508"/>
              <a:gd name="T34" fmla="*/ 2147483647 w 1872"/>
              <a:gd name="T35" fmla="*/ 2147483647 h 2508"/>
              <a:gd name="T36" fmla="*/ 2147483647 w 1872"/>
              <a:gd name="T37" fmla="*/ 2147483647 h 2508"/>
              <a:gd name="T38" fmla="*/ 2147483647 w 1872"/>
              <a:gd name="T39" fmla="*/ 2147483647 h 2508"/>
              <a:gd name="T40" fmla="*/ 0 w 1872"/>
              <a:gd name="T41" fmla="*/ 2147483647 h 2508"/>
              <a:gd name="T42" fmla="*/ 2147483647 w 1872"/>
              <a:gd name="T43" fmla="*/ 2147483647 h 2508"/>
              <a:gd name="T44" fmla="*/ 2147483647 w 1872"/>
              <a:gd name="T45" fmla="*/ 2147483647 h 2508"/>
              <a:gd name="T46" fmla="*/ 2147483647 w 1872"/>
              <a:gd name="T47" fmla="*/ 2147483647 h 2508"/>
              <a:gd name="T48" fmla="*/ 2147483647 w 1872"/>
              <a:gd name="T49" fmla="*/ 2147483647 h 2508"/>
              <a:gd name="T50" fmla="*/ 2147483647 w 1872"/>
              <a:gd name="T51" fmla="*/ 2147483647 h 2508"/>
              <a:gd name="T52" fmla="*/ 2147483647 w 1872"/>
              <a:gd name="T53" fmla="*/ 2147483647 h 2508"/>
              <a:gd name="T54" fmla="*/ 2147483647 w 1872"/>
              <a:gd name="T55" fmla="*/ 2147483647 h 2508"/>
              <a:gd name="T56" fmla="*/ 2147483647 w 1872"/>
              <a:gd name="T57" fmla="*/ 2147483647 h 2508"/>
              <a:gd name="T58" fmla="*/ 2147483647 w 1872"/>
              <a:gd name="T59" fmla="*/ 2147483647 h 2508"/>
              <a:gd name="T60" fmla="*/ 2147483647 w 1872"/>
              <a:gd name="T61" fmla="*/ 2147483647 h 2508"/>
              <a:gd name="T62" fmla="*/ 2147483647 w 1872"/>
              <a:gd name="T63" fmla="*/ 2147483647 h 2508"/>
              <a:gd name="T64" fmla="*/ 2147483647 w 1872"/>
              <a:gd name="T65" fmla="*/ 2147483647 h 2508"/>
              <a:gd name="T66" fmla="*/ 2147483647 w 1872"/>
              <a:gd name="T67" fmla="*/ 2147483647 h 2508"/>
              <a:gd name="T68" fmla="*/ 2147483647 w 1872"/>
              <a:gd name="T69" fmla="*/ 2147483647 h 2508"/>
              <a:gd name="T70" fmla="*/ 2147483647 w 1872"/>
              <a:gd name="T71" fmla="*/ 2147483647 h 2508"/>
              <a:gd name="T72" fmla="*/ 2147483647 w 1872"/>
              <a:gd name="T73" fmla="*/ 2147483647 h 2508"/>
              <a:gd name="T74" fmla="*/ 2147483647 w 1872"/>
              <a:gd name="T75" fmla="*/ 2147483647 h 25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2"/>
              <a:gd name="T115" fmla="*/ 0 h 2508"/>
              <a:gd name="T116" fmla="*/ 1872 w 1872"/>
              <a:gd name="T117" fmla="*/ 2508 h 25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2" h="2508">
                <a:moveTo>
                  <a:pt x="684" y="2472"/>
                </a:moveTo>
                <a:cubicBezTo>
                  <a:pt x="820" y="2480"/>
                  <a:pt x="756" y="2473"/>
                  <a:pt x="876" y="2490"/>
                </a:cubicBezTo>
                <a:cubicBezTo>
                  <a:pt x="890" y="2492"/>
                  <a:pt x="918" y="2496"/>
                  <a:pt x="918" y="2496"/>
                </a:cubicBezTo>
                <a:cubicBezTo>
                  <a:pt x="1070" y="2485"/>
                  <a:pt x="1223" y="2491"/>
                  <a:pt x="1374" y="2472"/>
                </a:cubicBezTo>
                <a:cubicBezTo>
                  <a:pt x="1407" y="2477"/>
                  <a:pt x="1437" y="2485"/>
                  <a:pt x="1470" y="2490"/>
                </a:cubicBezTo>
                <a:cubicBezTo>
                  <a:pt x="1521" y="2486"/>
                  <a:pt x="1595" y="2491"/>
                  <a:pt x="1644" y="2466"/>
                </a:cubicBezTo>
                <a:cubicBezTo>
                  <a:pt x="1656" y="2460"/>
                  <a:pt x="1668" y="2455"/>
                  <a:pt x="1680" y="2448"/>
                </a:cubicBezTo>
                <a:cubicBezTo>
                  <a:pt x="1693" y="2441"/>
                  <a:pt x="1716" y="2424"/>
                  <a:pt x="1716" y="2424"/>
                </a:cubicBezTo>
                <a:cubicBezTo>
                  <a:pt x="1739" y="2389"/>
                  <a:pt x="1763" y="2356"/>
                  <a:pt x="1776" y="2316"/>
                </a:cubicBezTo>
                <a:cubicBezTo>
                  <a:pt x="1771" y="2273"/>
                  <a:pt x="1767" y="2229"/>
                  <a:pt x="1734" y="2196"/>
                </a:cubicBezTo>
                <a:cubicBezTo>
                  <a:pt x="1722" y="2184"/>
                  <a:pt x="1698" y="2160"/>
                  <a:pt x="1698" y="2160"/>
                </a:cubicBezTo>
                <a:cubicBezTo>
                  <a:pt x="1709" y="2149"/>
                  <a:pt x="1724" y="2142"/>
                  <a:pt x="1734" y="2130"/>
                </a:cubicBezTo>
                <a:cubicBezTo>
                  <a:pt x="1743" y="2119"/>
                  <a:pt x="1758" y="2094"/>
                  <a:pt x="1758" y="2094"/>
                </a:cubicBezTo>
                <a:cubicBezTo>
                  <a:pt x="1766" y="2062"/>
                  <a:pt x="1783" y="2041"/>
                  <a:pt x="1794" y="2010"/>
                </a:cubicBezTo>
                <a:cubicBezTo>
                  <a:pt x="1802" y="1990"/>
                  <a:pt x="1807" y="1965"/>
                  <a:pt x="1812" y="1944"/>
                </a:cubicBezTo>
                <a:cubicBezTo>
                  <a:pt x="1810" y="1892"/>
                  <a:pt x="1810" y="1840"/>
                  <a:pt x="1806" y="1788"/>
                </a:cubicBezTo>
                <a:cubicBezTo>
                  <a:pt x="1801" y="1721"/>
                  <a:pt x="1733" y="1673"/>
                  <a:pt x="1686" y="1638"/>
                </a:cubicBezTo>
                <a:cubicBezTo>
                  <a:pt x="1689" y="1635"/>
                  <a:pt x="1722" y="1608"/>
                  <a:pt x="1728" y="1602"/>
                </a:cubicBezTo>
                <a:cubicBezTo>
                  <a:pt x="1750" y="1580"/>
                  <a:pt x="1769" y="1550"/>
                  <a:pt x="1788" y="1524"/>
                </a:cubicBezTo>
                <a:cubicBezTo>
                  <a:pt x="1804" y="1475"/>
                  <a:pt x="1821" y="1431"/>
                  <a:pt x="1830" y="1380"/>
                </a:cubicBezTo>
                <a:cubicBezTo>
                  <a:pt x="1828" y="1342"/>
                  <a:pt x="1828" y="1304"/>
                  <a:pt x="1824" y="1266"/>
                </a:cubicBezTo>
                <a:cubicBezTo>
                  <a:pt x="1815" y="1184"/>
                  <a:pt x="1758" y="1128"/>
                  <a:pt x="1704" y="1074"/>
                </a:cubicBezTo>
                <a:cubicBezTo>
                  <a:pt x="1684" y="1054"/>
                  <a:pt x="1674" y="1036"/>
                  <a:pt x="1650" y="1020"/>
                </a:cubicBezTo>
                <a:cubicBezTo>
                  <a:pt x="1648" y="1017"/>
                  <a:pt x="1628" y="991"/>
                  <a:pt x="1632" y="984"/>
                </a:cubicBezTo>
                <a:cubicBezTo>
                  <a:pt x="1636" y="977"/>
                  <a:pt x="1701" y="910"/>
                  <a:pt x="1716" y="900"/>
                </a:cubicBezTo>
                <a:cubicBezTo>
                  <a:pt x="1732" y="852"/>
                  <a:pt x="1770" y="790"/>
                  <a:pt x="1800" y="750"/>
                </a:cubicBezTo>
                <a:cubicBezTo>
                  <a:pt x="1808" y="726"/>
                  <a:pt x="1814" y="702"/>
                  <a:pt x="1824" y="678"/>
                </a:cubicBezTo>
                <a:cubicBezTo>
                  <a:pt x="1820" y="622"/>
                  <a:pt x="1818" y="564"/>
                  <a:pt x="1782" y="516"/>
                </a:cubicBezTo>
                <a:cubicBezTo>
                  <a:pt x="1770" y="500"/>
                  <a:pt x="1760" y="482"/>
                  <a:pt x="1746" y="468"/>
                </a:cubicBezTo>
                <a:cubicBezTo>
                  <a:pt x="1734" y="456"/>
                  <a:pt x="1718" y="447"/>
                  <a:pt x="1710" y="432"/>
                </a:cubicBezTo>
                <a:cubicBezTo>
                  <a:pt x="1695" y="402"/>
                  <a:pt x="1705" y="413"/>
                  <a:pt x="1680" y="396"/>
                </a:cubicBezTo>
                <a:cubicBezTo>
                  <a:pt x="1692" y="361"/>
                  <a:pt x="1676" y="392"/>
                  <a:pt x="1710" y="372"/>
                </a:cubicBezTo>
                <a:cubicBezTo>
                  <a:pt x="1741" y="354"/>
                  <a:pt x="1774" y="330"/>
                  <a:pt x="1794" y="300"/>
                </a:cubicBezTo>
                <a:cubicBezTo>
                  <a:pt x="1807" y="249"/>
                  <a:pt x="1800" y="180"/>
                  <a:pt x="1836" y="144"/>
                </a:cubicBezTo>
                <a:cubicBezTo>
                  <a:pt x="1843" y="114"/>
                  <a:pt x="1863" y="94"/>
                  <a:pt x="1872" y="66"/>
                </a:cubicBezTo>
                <a:cubicBezTo>
                  <a:pt x="1848" y="58"/>
                  <a:pt x="1824" y="50"/>
                  <a:pt x="1800" y="42"/>
                </a:cubicBezTo>
                <a:cubicBezTo>
                  <a:pt x="1781" y="36"/>
                  <a:pt x="1760" y="39"/>
                  <a:pt x="1740" y="36"/>
                </a:cubicBezTo>
                <a:cubicBezTo>
                  <a:pt x="1690" y="29"/>
                  <a:pt x="1638" y="22"/>
                  <a:pt x="1590" y="6"/>
                </a:cubicBezTo>
                <a:cubicBezTo>
                  <a:pt x="1478" y="22"/>
                  <a:pt x="1534" y="16"/>
                  <a:pt x="1422" y="24"/>
                </a:cubicBezTo>
                <a:cubicBezTo>
                  <a:pt x="1326" y="12"/>
                  <a:pt x="1255" y="14"/>
                  <a:pt x="1152" y="18"/>
                </a:cubicBezTo>
                <a:cubicBezTo>
                  <a:pt x="1022" y="28"/>
                  <a:pt x="892" y="9"/>
                  <a:pt x="762" y="0"/>
                </a:cubicBezTo>
                <a:cubicBezTo>
                  <a:pt x="455" y="6"/>
                  <a:pt x="264" y="2"/>
                  <a:pt x="0" y="24"/>
                </a:cubicBezTo>
                <a:cubicBezTo>
                  <a:pt x="22" y="154"/>
                  <a:pt x="142" y="205"/>
                  <a:pt x="252" y="246"/>
                </a:cubicBezTo>
                <a:cubicBezTo>
                  <a:pt x="276" y="255"/>
                  <a:pt x="294" y="268"/>
                  <a:pt x="318" y="276"/>
                </a:cubicBezTo>
                <a:cubicBezTo>
                  <a:pt x="331" y="315"/>
                  <a:pt x="331" y="345"/>
                  <a:pt x="318" y="384"/>
                </a:cubicBezTo>
                <a:cubicBezTo>
                  <a:pt x="314" y="414"/>
                  <a:pt x="309" y="440"/>
                  <a:pt x="300" y="468"/>
                </a:cubicBezTo>
                <a:cubicBezTo>
                  <a:pt x="305" y="501"/>
                  <a:pt x="302" y="525"/>
                  <a:pt x="330" y="546"/>
                </a:cubicBezTo>
                <a:cubicBezTo>
                  <a:pt x="341" y="555"/>
                  <a:pt x="366" y="570"/>
                  <a:pt x="366" y="570"/>
                </a:cubicBezTo>
                <a:cubicBezTo>
                  <a:pt x="401" y="623"/>
                  <a:pt x="420" y="624"/>
                  <a:pt x="480" y="654"/>
                </a:cubicBezTo>
                <a:cubicBezTo>
                  <a:pt x="493" y="661"/>
                  <a:pt x="509" y="659"/>
                  <a:pt x="522" y="666"/>
                </a:cubicBezTo>
                <a:cubicBezTo>
                  <a:pt x="544" y="677"/>
                  <a:pt x="566" y="691"/>
                  <a:pt x="588" y="702"/>
                </a:cubicBezTo>
                <a:cubicBezTo>
                  <a:pt x="596" y="706"/>
                  <a:pt x="612" y="714"/>
                  <a:pt x="612" y="714"/>
                </a:cubicBezTo>
                <a:cubicBezTo>
                  <a:pt x="644" y="779"/>
                  <a:pt x="619" y="795"/>
                  <a:pt x="594" y="852"/>
                </a:cubicBezTo>
                <a:cubicBezTo>
                  <a:pt x="571" y="903"/>
                  <a:pt x="545" y="948"/>
                  <a:pt x="516" y="996"/>
                </a:cubicBezTo>
                <a:cubicBezTo>
                  <a:pt x="500" y="1022"/>
                  <a:pt x="483" y="1040"/>
                  <a:pt x="474" y="1068"/>
                </a:cubicBezTo>
                <a:cubicBezTo>
                  <a:pt x="495" y="1131"/>
                  <a:pt x="512" y="1129"/>
                  <a:pt x="564" y="1164"/>
                </a:cubicBezTo>
                <a:cubicBezTo>
                  <a:pt x="550" y="1205"/>
                  <a:pt x="496" y="1229"/>
                  <a:pt x="462" y="1254"/>
                </a:cubicBezTo>
                <a:cubicBezTo>
                  <a:pt x="450" y="1262"/>
                  <a:pt x="426" y="1278"/>
                  <a:pt x="426" y="1278"/>
                </a:cubicBezTo>
                <a:cubicBezTo>
                  <a:pt x="404" y="1311"/>
                  <a:pt x="382" y="1328"/>
                  <a:pt x="372" y="1368"/>
                </a:cubicBezTo>
                <a:cubicBezTo>
                  <a:pt x="374" y="1382"/>
                  <a:pt x="373" y="1397"/>
                  <a:pt x="378" y="1410"/>
                </a:cubicBezTo>
                <a:cubicBezTo>
                  <a:pt x="392" y="1447"/>
                  <a:pt x="430" y="1453"/>
                  <a:pt x="456" y="1476"/>
                </a:cubicBezTo>
                <a:cubicBezTo>
                  <a:pt x="482" y="1500"/>
                  <a:pt x="508" y="1525"/>
                  <a:pt x="528" y="1554"/>
                </a:cubicBezTo>
                <a:cubicBezTo>
                  <a:pt x="521" y="1617"/>
                  <a:pt x="502" y="1659"/>
                  <a:pt x="474" y="1716"/>
                </a:cubicBezTo>
                <a:cubicBezTo>
                  <a:pt x="465" y="1734"/>
                  <a:pt x="456" y="1784"/>
                  <a:pt x="450" y="1806"/>
                </a:cubicBezTo>
                <a:cubicBezTo>
                  <a:pt x="452" y="1820"/>
                  <a:pt x="449" y="1836"/>
                  <a:pt x="456" y="1848"/>
                </a:cubicBezTo>
                <a:cubicBezTo>
                  <a:pt x="462" y="1859"/>
                  <a:pt x="495" y="1863"/>
                  <a:pt x="504" y="1866"/>
                </a:cubicBezTo>
                <a:cubicBezTo>
                  <a:pt x="529" y="1875"/>
                  <a:pt x="544" y="1889"/>
                  <a:pt x="570" y="1896"/>
                </a:cubicBezTo>
                <a:cubicBezTo>
                  <a:pt x="556" y="1932"/>
                  <a:pt x="530" y="1959"/>
                  <a:pt x="510" y="1992"/>
                </a:cubicBezTo>
                <a:cubicBezTo>
                  <a:pt x="499" y="2011"/>
                  <a:pt x="486" y="2028"/>
                  <a:pt x="474" y="2046"/>
                </a:cubicBezTo>
                <a:cubicBezTo>
                  <a:pt x="470" y="2052"/>
                  <a:pt x="462" y="2064"/>
                  <a:pt x="462" y="2064"/>
                </a:cubicBezTo>
                <a:cubicBezTo>
                  <a:pt x="451" y="2108"/>
                  <a:pt x="463" y="2147"/>
                  <a:pt x="474" y="2190"/>
                </a:cubicBezTo>
                <a:cubicBezTo>
                  <a:pt x="466" y="2266"/>
                  <a:pt x="473" y="2231"/>
                  <a:pt x="456" y="2298"/>
                </a:cubicBezTo>
                <a:cubicBezTo>
                  <a:pt x="454" y="2306"/>
                  <a:pt x="450" y="2322"/>
                  <a:pt x="450" y="2322"/>
                </a:cubicBezTo>
                <a:cubicBezTo>
                  <a:pt x="455" y="2364"/>
                  <a:pt x="465" y="2410"/>
                  <a:pt x="426" y="2436"/>
                </a:cubicBezTo>
                <a:cubicBezTo>
                  <a:pt x="409" y="2462"/>
                  <a:pt x="422" y="2471"/>
                  <a:pt x="450" y="2478"/>
                </a:cubicBezTo>
                <a:cubicBezTo>
                  <a:pt x="527" y="2496"/>
                  <a:pt x="586" y="2504"/>
                  <a:pt x="666" y="2508"/>
                </a:cubicBezTo>
                <a:cubicBezTo>
                  <a:pt x="729" y="2504"/>
                  <a:pt x="779" y="2490"/>
                  <a:pt x="840" y="2490"/>
                </a:cubicBezTo>
              </a:path>
            </a:pathLst>
          </a:custGeom>
          <a:noFill/>
          <a:ln w="25400">
            <a:solidFill>
              <a:schemeClr val="bg2"/>
            </a:solidFill>
            <a:round/>
            <a:headEnd/>
            <a:tailEnd/>
          </a:ln>
        </p:spPr>
        <p:txBody>
          <a:bodyPr/>
          <a:lstStyle/>
          <a:p>
            <a:endParaRPr lang="he-IL"/>
          </a:p>
        </p:txBody>
      </p:sp>
      <p:sp>
        <p:nvSpPr>
          <p:cNvPr id="5123" name="Oval 4"/>
          <p:cNvSpPr>
            <a:spLocks noChangeArrowheads="1"/>
          </p:cNvSpPr>
          <p:nvPr/>
        </p:nvSpPr>
        <p:spPr bwMode="auto">
          <a:xfrm>
            <a:off x="61722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24" name="Oval 5"/>
          <p:cNvSpPr>
            <a:spLocks noChangeArrowheads="1"/>
          </p:cNvSpPr>
          <p:nvPr/>
        </p:nvSpPr>
        <p:spPr bwMode="auto">
          <a:xfrm>
            <a:off x="68580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25" name="Oval 6"/>
          <p:cNvSpPr>
            <a:spLocks noChangeArrowheads="1"/>
          </p:cNvSpPr>
          <p:nvPr/>
        </p:nvSpPr>
        <p:spPr bwMode="auto">
          <a:xfrm>
            <a:off x="5580063" y="28527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26" name="Oval 7"/>
          <p:cNvSpPr>
            <a:spLocks noChangeArrowheads="1"/>
          </p:cNvSpPr>
          <p:nvPr/>
        </p:nvSpPr>
        <p:spPr bwMode="auto">
          <a:xfrm>
            <a:off x="7086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27" name="Oval 8"/>
          <p:cNvSpPr>
            <a:spLocks noChangeArrowheads="1"/>
          </p:cNvSpPr>
          <p:nvPr/>
        </p:nvSpPr>
        <p:spPr bwMode="auto">
          <a:xfrm>
            <a:off x="66294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28" name="Oval 9"/>
          <p:cNvSpPr>
            <a:spLocks noChangeArrowheads="1"/>
          </p:cNvSpPr>
          <p:nvPr/>
        </p:nvSpPr>
        <p:spPr bwMode="auto">
          <a:xfrm>
            <a:off x="6629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29" name="Oval 10"/>
          <p:cNvSpPr>
            <a:spLocks noChangeArrowheads="1"/>
          </p:cNvSpPr>
          <p:nvPr/>
        </p:nvSpPr>
        <p:spPr bwMode="auto">
          <a:xfrm>
            <a:off x="65532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0" name="Oval 11"/>
          <p:cNvSpPr>
            <a:spLocks noChangeArrowheads="1"/>
          </p:cNvSpPr>
          <p:nvPr/>
        </p:nvSpPr>
        <p:spPr bwMode="auto">
          <a:xfrm>
            <a:off x="5867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1" name="Oval 12"/>
          <p:cNvSpPr>
            <a:spLocks noChangeArrowheads="1"/>
          </p:cNvSpPr>
          <p:nvPr/>
        </p:nvSpPr>
        <p:spPr bwMode="auto">
          <a:xfrm>
            <a:off x="63246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2" name="Oval 13"/>
          <p:cNvSpPr>
            <a:spLocks noChangeArrowheads="1"/>
          </p:cNvSpPr>
          <p:nvPr/>
        </p:nvSpPr>
        <p:spPr bwMode="auto">
          <a:xfrm>
            <a:off x="6156325" y="3213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3" name="Oval 14"/>
          <p:cNvSpPr>
            <a:spLocks noChangeArrowheads="1"/>
          </p:cNvSpPr>
          <p:nvPr/>
        </p:nvSpPr>
        <p:spPr bwMode="auto">
          <a:xfrm>
            <a:off x="54864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4" name="Oval 15"/>
          <p:cNvSpPr>
            <a:spLocks noChangeArrowheads="1"/>
          </p:cNvSpPr>
          <p:nvPr/>
        </p:nvSpPr>
        <p:spPr bwMode="auto">
          <a:xfrm>
            <a:off x="5715000" y="4114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5" name="Oval 16"/>
          <p:cNvSpPr>
            <a:spLocks noChangeArrowheads="1"/>
          </p:cNvSpPr>
          <p:nvPr/>
        </p:nvSpPr>
        <p:spPr bwMode="auto">
          <a:xfrm>
            <a:off x="57912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6" name="Oval 17"/>
          <p:cNvSpPr>
            <a:spLocks noChangeArrowheads="1"/>
          </p:cNvSpPr>
          <p:nvPr/>
        </p:nvSpPr>
        <p:spPr bwMode="auto">
          <a:xfrm>
            <a:off x="62484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7" name="Oval 18"/>
          <p:cNvSpPr>
            <a:spLocks noChangeArrowheads="1"/>
          </p:cNvSpPr>
          <p:nvPr/>
        </p:nvSpPr>
        <p:spPr bwMode="auto">
          <a:xfrm>
            <a:off x="63246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8" name="Oval 19"/>
          <p:cNvSpPr>
            <a:spLocks noChangeArrowheads="1"/>
          </p:cNvSpPr>
          <p:nvPr/>
        </p:nvSpPr>
        <p:spPr bwMode="auto">
          <a:xfrm>
            <a:off x="7010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39" name="Oval 20"/>
          <p:cNvSpPr>
            <a:spLocks noChangeArrowheads="1"/>
          </p:cNvSpPr>
          <p:nvPr/>
        </p:nvSpPr>
        <p:spPr bwMode="auto">
          <a:xfrm>
            <a:off x="59436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0" name="Oval 21"/>
          <p:cNvSpPr>
            <a:spLocks noChangeArrowheads="1"/>
          </p:cNvSpPr>
          <p:nvPr/>
        </p:nvSpPr>
        <p:spPr bwMode="auto">
          <a:xfrm>
            <a:off x="60960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1" name="Oval 22"/>
          <p:cNvSpPr>
            <a:spLocks noChangeArrowheads="1"/>
          </p:cNvSpPr>
          <p:nvPr/>
        </p:nvSpPr>
        <p:spPr bwMode="auto">
          <a:xfrm>
            <a:off x="58674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2" name="Oval 23"/>
          <p:cNvSpPr>
            <a:spLocks noChangeArrowheads="1"/>
          </p:cNvSpPr>
          <p:nvPr/>
        </p:nvSpPr>
        <p:spPr bwMode="auto">
          <a:xfrm>
            <a:off x="5486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3" name="Oval 24"/>
          <p:cNvSpPr>
            <a:spLocks noChangeArrowheads="1"/>
          </p:cNvSpPr>
          <p:nvPr/>
        </p:nvSpPr>
        <p:spPr bwMode="auto">
          <a:xfrm>
            <a:off x="6705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4" name="Oval 25"/>
          <p:cNvSpPr>
            <a:spLocks noChangeArrowheads="1"/>
          </p:cNvSpPr>
          <p:nvPr/>
        </p:nvSpPr>
        <p:spPr bwMode="auto">
          <a:xfrm>
            <a:off x="6781800" y="4038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5" name="Oval 26"/>
          <p:cNvSpPr>
            <a:spLocks noChangeArrowheads="1"/>
          </p:cNvSpPr>
          <p:nvPr/>
        </p:nvSpPr>
        <p:spPr bwMode="auto">
          <a:xfrm>
            <a:off x="6477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6" name="Oval 27"/>
          <p:cNvSpPr>
            <a:spLocks noChangeArrowheads="1"/>
          </p:cNvSpPr>
          <p:nvPr/>
        </p:nvSpPr>
        <p:spPr bwMode="auto">
          <a:xfrm>
            <a:off x="6096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7" name="Oval 28"/>
          <p:cNvSpPr>
            <a:spLocks noChangeArrowheads="1"/>
          </p:cNvSpPr>
          <p:nvPr/>
        </p:nvSpPr>
        <p:spPr bwMode="auto">
          <a:xfrm>
            <a:off x="55626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8" name="Oval 29"/>
          <p:cNvSpPr>
            <a:spLocks noChangeArrowheads="1"/>
          </p:cNvSpPr>
          <p:nvPr/>
        </p:nvSpPr>
        <p:spPr bwMode="auto">
          <a:xfrm>
            <a:off x="67818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49" name="Oval 30"/>
          <p:cNvSpPr>
            <a:spLocks noChangeArrowheads="1"/>
          </p:cNvSpPr>
          <p:nvPr/>
        </p:nvSpPr>
        <p:spPr bwMode="auto">
          <a:xfrm>
            <a:off x="7010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50" name="AutoShape 39"/>
          <p:cNvSpPr>
            <a:spLocks noChangeArrowheads="1"/>
          </p:cNvSpPr>
          <p:nvPr/>
        </p:nvSpPr>
        <p:spPr bwMode="auto">
          <a:xfrm>
            <a:off x="5791200" y="2743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1" name="AutoShape 41"/>
          <p:cNvSpPr>
            <a:spLocks noChangeArrowheads="1"/>
          </p:cNvSpPr>
          <p:nvPr/>
        </p:nvSpPr>
        <p:spPr bwMode="auto">
          <a:xfrm>
            <a:off x="6019800" y="2438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2" name="AutoShape 44"/>
          <p:cNvSpPr>
            <a:spLocks noChangeArrowheads="1"/>
          </p:cNvSpPr>
          <p:nvPr/>
        </p:nvSpPr>
        <p:spPr bwMode="auto">
          <a:xfrm>
            <a:off x="6781800" y="2362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3" name="AutoShape 45"/>
          <p:cNvSpPr>
            <a:spLocks noChangeArrowheads="1"/>
          </p:cNvSpPr>
          <p:nvPr/>
        </p:nvSpPr>
        <p:spPr bwMode="auto">
          <a:xfrm>
            <a:off x="5486400" y="1752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4" name="AutoShape 46"/>
          <p:cNvSpPr>
            <a:spLocks noChangeArrowheads="1"/>
          </p:cNvSpPr>
          <p:nvPr/>
        </p:nvSpPr>
        <p:spPr bwMode="auto">
          <a:xfrm>
            <a:off x="6324600" y="1524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5" name="AutoShape 48"/>
          <p:cNvSpPr>
            <a:spLocks noChangeArrowheads="1"/>
          </p:cNvSpPr>
          <p:nvPr/>
        </p:nvSpPr>
        <p:spPr bwMode="auto">
          <a:xfrm>
            <a:off x="6400800" y="2667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6" name="AutoShape 49"/>
          <p:cNvSpPr>
            <a:spLocks noChangeArrowheads="1"/>
          </p:cNvSpPr>
          <p:nvPr/>
        </p:nvSpPr>
        <p:spPr bwMode="auto">
          <a:xfrm>
            <a:off x="6096000" y="2743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7" name="AutoShape 50"/>
          <p:cNvSpPr>
            <a:spLocks noChangeArrowheads="1"/>
          </p:cNvSpPr>
          <p:nvPr/>
        </p:nvSpPr>
        <p:spPr bwMode="auto">
          <a:xfrm>
            <a:off x="5867400" y="1295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8" name="AutoShape 52"/>
          <p:cNvSpPr>
            <a:spLocks noChangeArrowheads="1"/>
          </p:cNvSpPr>
          <p:nvPr/>
        </p:nvSpPr>
        <p:spPr bwMode="auto">
          <a:xfrm>
            <a:off x="6629400" y="2514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59" name="AutoShape 53"/>
          <p:cNvSpPr>
            <a:spLocks noChangeArrowheads="1"/>
          </p:cNvSpPr>
          <p:nvPr/>
        </p:nvSpPr>
        <p:spPr bwMode="auto">
          <a:xfrm>
            <a:off x="5181600" y="1371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0" name="AutoShape 54"/>
          <p:cNvSpPr>
            <a:spLocks noChangeArrowheads="1"/>
          </p:cNvSpPr>
          <p:nvPr/>
        </p:nvSpPr>
        <p:spPr bwMode="auto">
          <a:xfrm>
            <a:off x="6934200" y="2819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1" name="AutoShape 56"/>
          <p:cNvSpPr>
            <a:spLocks noChangeArrowheads="1"/>
          </p:cNvSpPr>
          <p:nvPr/>
        </p:nvSpPr>
        <p:spPr bwMode="auto">
          <a:xfrm>
            <a:off x="6858000" y="1676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2" name="AutoShape 57"/>
          <p:cNvSpPr>
            <a:spLocks noChangeArrowheads="1"/>
          </p:cNvSpPr>
          <p:nvPr/>
        </p:nvSpPr>
        <p:spPr bwMode="auto">
          <a:xfrm>
            <a:off x="6019800" y="1981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3" name="AutoShape 58"/>
          <p:cNvSpPr>
            <a:spLocks noChangeArrowheads="1"/>
          </p:cNvSpPr>
          <p:nvPr/>
        </p:nvSpPr>
        <p:spPr bwMode="auto">
          <a:xfrm>
            <a:off x="6477000" y="1828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4" name="AutoShape 59"/>
          <p:cNvSpPr>
            <a:spLocks noChangeArrowheads="1"/>
          </p:cNvSpPr>
          <p:nvPr/>
        </p:nvSpPr>
        <p:spPr bwMode="auto">
          <a:xfrm>
            <a:off x="6705600" y="2057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5" name="AutoShape 60"/>
          <p:cNvSpPr>
            <a:spLocks noChangeArrowheads="1"/>
          </p:cNvSpPr>
          <p:nvPr/>
        </p:nvSpPr>
        <p:spPr bwMode="auto">
          <a:xfrm>
            <a:off x="6324600" y="2209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6" name="AutoShape 61"/>
          <p:cNvSpPr>
            <a:spLocks noChangeArrowheads="1"/>
          </p:cNvSpPr>
          <p:nvPr/>
        </p:nvSpPr>
        <p:spPr bwMode="auto">
          <a:xfrm>
            <a:off x="5638800" y="2286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167" name="Oval 63"/>
          <p:cNvSpPr>
            <a:spLocks noChangeArrowheads="1"/>
          </p:cNvSpPr>
          <p:nvPr/>
        </p:nvSpPr>
        <p:spPr bwMode="auto">
          <a:xfrm>
            <a:off x="5791200" y="4572000"/>
            <a:ext cx="76200" cy="76200"/>
          </a:xfrm>
          <a:prstGeom prst="ellipse">
            <a:avLst/>
          </a:prstGeom>
          <a:solidFill>
            <a:schemeClr val="accent2"/>
          </a:solidFill>
          <a:ln w="9525">
            <a:solidFill>
              <a:schemeClr val="tx1"/>
            </a:solidFill>
            <a:round/>
            <a:headEnd/>
            <a:tailEnd/>
          </a:ln>
        </p:spPr>
        <p:txBody>
          <a:bodyPr wrap="none" anchor="ctr"/>
          <a:lstStyle/>
          <a:p>
            <a:endParaRPr lang="he-IL"/>
          </a:p>
        </p:txBody>
      </p:sp>
      <p:sp>
        <p:nvSpPr>
          <p:cNvPr id="5168" name="Oval 64"/>
          <p:cNvSpPr>
            <a:spLocks noChangeArrowheads="1"/>
          </p:cNvSpPr>
          <p:nvPr/>
        </p:nvSpPr>
        <p:spPr bwMode="auto">
          <a:xfrm>
            <a:off x="61722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69" name="Oval 65"/>
          <p:cNvSpPr>
            <a:spLocks noChangeArrowheads="1"/>
          </p:cNvSpPr>
          <p:nvPr/>
        </p:nvSpPr>
        <p:spPr bwMode="auto">
          <a:xfrm>
            <a:off x="5486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0" name="Oval 66"/>
          <p:cNvSpPr>
            <a:spLocks noChangeArrowheads="1"/>
          </p:cNvSpPr>
          <p:nvPr/>
        </p:nvSpPr>
        <p:spPr bwMode="auto">
          <a:xfrm>
            <a:off x="6324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1" name="Oval 67"/>
          <p:cNvSpPr>
            <a:spLocks noChangeArrowheads="1"/>
          </p:cNvSpPr>
          <p:nvPr/>
        </p:nvSpPr>
        <p:spPr bwMode="auto">
          <a:xfrm>
            <a:off x="67056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2" name="Oval 68"/>
          <p:cNvSpPr>
            <a:spLocks noChangeArrowheads="1"/>
          </p:cNvSpPr>
          <p:nvPr/>
        </p:nvSpPr>
        <p:spPr bwMode="auto">
          <a:xfrm>
            <a:off x="7010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3" name="Oval 69"/>
          <p:cNvSpPr>
            <a:spLocks noChangeArrowheads="1"/>
          </p:cNvSpPr>
          <p:nvPr/>
        </p:nvSpPr>
        <p:spPr bwMode="auto">
          <a:xfrm>
            <a:off x="69342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4" name="Oval 70"/>
          <p:cNvSpPr>
            <a:spLocks noChangeArrowheads="1"/>
          </p:cNvSpPr>
          <p:nvPr/>
        </p:nvSpPr>
        <p:spPr bwMode="auto">
          <a:xfrm>
            <a:off x="68580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5" name="Oval 71"/>
          <p:cNvSpPr>
            <a:spLocks noChangeArrowheads="1"/>
          </p:cNvSpPr>
          <p:nvPr/>
        </p:nvSpPr>
        <p:spPr bwMode="auto">
          <a:xfrm>
            <a:off x="63246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6" name="Oval 72"/>
          <p:cNvSpPr>
            <a:spLocks noChangeArrowheads="1"/>
          </p:cNvSpPr>
          <p:nvPr/>
        </p:nvSpPr>
        <p:spPr bwMode="auto">
          <a:xfrm>
            <a:off x="60198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7" name="Oval 73"/>
          <p:cNvSpPr>
            <a:spLocks noChangeArrowheads="1"/>
          </p:cNvSpPr>
          <p:nvPr/>
        </p:nvSpPr>
        <p:spPr bwMode="auto">
          <a:xfrm>
            <a:off x="5638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8" name="Oval 74"/>
          <p:cNvSpPr>
            <a:spLocks noChangeArrowheads="1"/>
          </p:cNvSpPr>
          <p:nvPr/>
        </p:nvSpPr>
        <p:spPr bwMode="auto">
          <a:xfrm>
            <a:off x="57912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79" name="Oval 75"/>
          <p:cNvSpPr>
            <a:spLocks noChangeArrowheads="1"/>
          </p:cNvSpPr>
          <p:nvPr/>
        </p:nvSpPr>
        <p:spPr bwMode="auto">
          <a:xfrm>
            <a:off x="66294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0" name="Oval 76"/>
          <p:cNvSpPr>
            <a:spLocks noChangeArrowheads="1"/>
          </p:cNvSpPr>
          <p:nvPr/>
        </p:nvSpPr>
        <p:spPr bwMode="auto">
          <a:xfrm>
            <a:off x="6804025" y="37893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1" name="Oval 77"/>
          <p:cNvSpPr>
            <a:spLocks noChangeArrowheads="1"/>
          </p:cNvSpPr>
          <p:nvPr/>
        </p:nvSpPr>
        <p:spPr bwMode="auto">
          <a:xfrm>
            <a:off x="64770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2" name="Oval 78"/>
          <p:cNvSpPr>
            <a:spLocks noChangeArrowheads="1"/>
          </p:cNvSpPr>
          <p:nvPr/>
        </p:nvSpPr>
        <p:spPr bwMode="auto">
          <a:xfrm>
            <a:off x="6629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3" name="Oval 79"/>
          <p:cNvSpPr>
            <a:spLocks noChangeArrowheads="1"/>
          </p:cNvSpPr>
          <p:nvPr/>
        </p:nvSpPr>
        <p:spPr bwMode="auto">
          <a:xfrm>
            <a:off x="5486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4" name="Oval 80"/>
          <p:cNvSpPr>
            <a:spLocks noChangeArrowheads="1"/>
          </p:cNvSpPr>
          <p:nvPr/>
        </p:nvSpPr>
        <p:spPr bwMode="auto">
          <a:xfrm>
            <a:off x="6248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5" name="Oval 81"/>
          <p:cNvSpPr>
            <a:spLocks noChangeArrowheads="1"/>
          </p:cNvSpPr>
          <p:nvPr/>
        </p:nvSpPr>
        <p:spPr bwMode="auto">
          <a:xfrm>
            <a:off x="69342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6" name="Oval 82"/>
          <p:cNvSpPr>
            <a:spLocks noChangeArrowheads="1"/>
          </p:cNvSpPr>
          <p:nvPr/>
        </p:nvSpPr>
        <p:spPr bwMode="auto">
          <a:xfrm>
            <a:off x="72390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7" name="Oval 83"/>
          <p:cNvSpPr>
            <a:spLocks noChangeArrowheads="1"/>
          </p:cNvSpPr>
          <p:nvPr/>
        </p:nvSpPr>
        <p:spPr bwMode="auto">
          <a:xfrm>
            <a:off x="60960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8" name="Oval 84"/>
          <p:cNvSpPr>
            <a:spLocks noChangeArrowheads="1"/>
          </p:cNvSpPr>
          <p:nvPr/>
        </p:nvSpPr>
        <p:spPr bwMode="auto">
          <a:xfrm>
            <a:off x="5791200" y="4876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89" name="Oval 85"/>
          <p:cNvSpPr>
            <a:spLocks noChangeArrowheads="1"/>
          </p:cNvSpPr>
          <p:nvPr/>
        </p:nvSpPr>
        <p:spPr bwMode="auto">
          <a:xfrm>
            <a:off x="6096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90" name="Oval 86"/>
          <p:cNvSpPr>
            <a:spLocks noChangeArrowheads="1"/>
          </p:cNvSpPr>
          <p:nvPr/>
        </p:nvSpPr>
        <p:spPr bwMode="auto">
          <a:xfrm>
            <a:off x="6477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91" name="Oval 87"/>
          <p:cNvSpPr>
            <a:spLocks noChangeArrowheads="1"/>
          </p:cNvSpPr>
          <p:nvPr/>
        </p:nvSpPr>
        <p:spPr bwMode="auto">
          <a:xfrm>
            <a:off x="5943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92" name="Oval 88"/>
          <p:cNvSpPr>
            <a:spLocks noChangeArrowheads="1"/>
          </p:cNvSpPr>
          <p:nvPr/>
        </p:nvSpPr>
        <p:spPr bwMode="auto">
          <a:xfrm>
            <a:off x="57150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93" name="Oval 108"/>
          <p:cNvSpPr>
            <a:spLocks noChangeArrowheads="1"/>
          </p:cNvSpPr>
          <p:nvPr/>
        </p:nvSpPr>
        <p:spPr bwMode="auto">
          <a:xfrm>
            <a:off x="7010400" y="3048000"/>
            <a:ext cx="152400" cy="152400"/>
          </a:xfrm>
          <a:prstGeom prst="ellipse">
            <a:avLst/>
          </a:prstGeom>
          <a:noFill/>
          <a:ln w="28575">
            <a:solidFill>
              <a:srgbClr val="FF0000"/>
            </a:solidFill>
            <a:round/>
            <a:headEnd/>
            <a:tailEnd/>
          </a:ln>
        </p:spPr>
        <p:txBody>
          <a:bodyPr wrap="none" anchor="ctr"/>
          <a:lstStyle/>
          <a:p>
            <a:endParaRPr lang="he-IL"/>
          </a:p>
        </p:txBody>
      </p:sp>
      <p:sp>
        <p:nvSpPr>
          <p:cNvPr id="5194" name="Oval 110"/>
          <p:cNvSpPr>
            <a:spLocks noChangeArrowheads="1"/>
          </p:cNvSpPr>
          <p:nvPr/>
        </p:nvSpPr>
        <p:spPr bwMode="auto">
          <a:xfrm>
            <a:off x="5651500" y="2997200"/>
            <a:ext cx="152400" cy="152400"/>
          </a:xfrm>
          <a:prstGeom prst="ellipse">
            <a:avLst/>
          </a:prstGeom>
          <a:noFill/>
          <a:ln w="28575">
            <a:solidFill>
              <a:srgbClr val="FF0000"/>
            </a:solidFill>
            <a:round/>
            <a:headEnd/>
            <a:tailEnd/>
          </a:ln>
        </p:spPr>
        <p:txBody>
          <a:bodyPr wrap="none" anchor="ctr"/>
          <a:lstStyle/>
          <a:p>
            <a:endParaRPr lang="he-IL"/>
          </a:p>
        </p:txBody>
      </p:sp>
      <p:sp>
        <p:nvSpPr>
          <p:cNvPr id="5195" name="Oval 114"/>
          <p:cNvSpPr>
            <a:spLocks noChangeArrowheads="1"/>
          </p:cNvSpPr>
          <p:nvPr/>
        </p:nvSpPr>
        <p:spPr bwMode="auto">
          <a:xfrm>
            <a:off x="6019800" y="2895600"/>
            <a:ext cx="152400" cy="152400"/>
          </a:xfrm>
          <a:prstGeom prst="ellipse">
            <a:avLst/>
          </a:prstGeom>
          <a:noFill/>
          <a:ln w="28575">
            <a:solidFill>
              <a:srgbClr val="FF0000"/>
            </a:solidFill>
            <a:round/>
            <a:headEnd/>
            <a:tailEnd/>
          </a:ln>
        </p:spPr>
        <p:txBody>
          <a:bodyPr wrap="none" anchor="ctr"/>
          <a:lstStyle/>
          <a:p>
            <a:endParaRPr lang="he-IL"/>
          </a:p>
        </p:txBody>
      </p:sp>
      <p:sp>
        <p:nvSpPr>
          <p:cNvPr id="5196" name="Oval 128"/>
          <p:cNvSpPr>
            <a:spLocks noChangeArrowheads="1"/>
          </p:cNvSpPr>
          <p:nvPr/>
        </p:nvSpPr>
        <p:spPr bwMode="auto">
          <a:xfrm>
            <a:off x="7019925" y="40052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97" name="Oval 129"/>
          <p:cNvSpPr>
            <a:spLocks noChangeArrowheads="1"/>
          </p:cNvSpPr>
          <p:nvPr/>
        </p:nvSpPr>
        <p:spPr bwMode="auto">
          <a:xfrm>
            <a:off x="6516688" y="37893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98" name="Oval 130"/>
          <p:cNvSpPr>
            <a:spLocks noChangeArrowheads="1"/>
          </p:cNvSpPr>
          <p:nvPr/>
        </p:nvSpPr>
        <p:spPr bwMode="auto">
          <a:xfrm>
            <a:off x="5508625" y="37893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199" name="Oval 131"/>
          <p:cNvSpPr>
            <a:spLocks noChangeArrowheads="1"/>
          </p:cNvSpPr>
          <p:nvPr/>
        </p:nvSpPr>
        <p:spPr bwMode="auto">
          <a:xfrm>
            <a:off x="5867400" y="37163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0" name="Oval 135"/>
          <p:cNvSpPr>
            <a:spLocks noChangeArrowheads="1"/>
          </p:cNvSpPr>
          <p:nvPr/>
        </p:nvSpPr>
        <p:spPr bwMode="auto">
          <a:xfrm>
            <a:off x="5795963" y="30686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1" name="Oval 136"/>
          <p:cNvSpPr>
            <a:spLocks noChangeArrowheads="1"/>
          </p:cNvSpPr>
          <p:nvPr/>
        </p:nvSpPr>
        <p:spPr bwMode="auto">
          <a:xfrm>
            <a:off x="6659563" y="299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2" name="Oval 137"/>
          <p:cNvSpPr>
            <a:spLocks noChangeArrowheads="1"/>
          </p:cNvSpPr>
          <p:nvPr/>
        </p:nvSpPr>
        <p:spPr bwMode="auto">
          <a:xfrm>
            <a:off x="6227763" y="3500438"/>
            <a:ext cx="76200" cy="76200"/>
          </a:xfrm>
          <a:prstGeom prst="ellipse">
            <a:avLst/>
          </a:prstGeom>
          <a:solidFill>
            <a:schemeClr val="accent2"/>
          </a:solidFill>
          <a:ln w="9525">
            <a:solidFill>
              <a:schemeClr val="tx1"/>
            </a:solidFill>
            <a:round/>
            <a:headEnd/>
            <a:tailEnd/>
          </a:ln>
        </p:spPr>
        <p:txBody>
          <a:bodyPr wrap="none" anchor="ctr"/>
          <a:lstStyle/>
          <a:p>
            <a:endParaRPr lang="he-IL"/>
          </a:p>
        </p:txBody>
      </p:sp>
      <p:sp>
        <p:nvSpPr>
          <p:cNvPr id="5203" name="Oval 138"/>
          <p:cNvSpPr>
            <a:spLocks noChangeArrowheads="1"/>
          </p:cNvSpPr>
          <p:nvPr/>
        </p:nvSpPr>
        <p:spPr bwMode="auto">
          <a:xfrm>
            <a:off x="6372225" y="28527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4" name="Oval 139"/>
          <p:cNvSpPr>
            <a:spLocks noChangeArrowheads="1"/>
          </p:cNvSpPr>
          <p:nvPr/>
        </p:nvSpPr>
        <p:spPr bwMode="auto">
          <a:xfrm>
            <a:off x="6011863" y="32845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5" name="Oval 140"/>
          <p:cNvSpPr>
            <a:spLocks noChangeArrowheads="1"/>
          </p:cNvSpPr>
          <p:nvPr/>
        </p:nvSpPr>
        <p:spPr bwMode="auto">
          <a:xfrm>
            <a:off x="6227763" y="35004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6" name="Oval 141"/>
          <p:cNvSpPr>
            <a:spLocks noChangeArrowheads="1"/>
          </p:cNvSpPr>
          <p:nvPr/>
        </p:nvSpPr>
        <p:spPr bwMode="auto">
          <a:xfrm>
            <a:off x="6084888" y="3429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7" name="Oval 142"/>
          <p:cNvSpPr>
            <a:spLocks noChangeArrowheads="1"/>
          </p:cNvSpPr>
          <p:nvPr/>
        </p:nvSpPr>
        <p:spPr bwMode="auto">
          <a:xfrm>
            <a:off x="6659563" y="39322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8" name="Oval 143"/>
          <p:cNvSpPr>
            <a:spLocks noChangeArrowheads="1"/>
          </p:cNvSpPr>
          <p:nvPr/>
        </p:nvSpPr>
        <p:spPr bwMode="auto">
          <a:xfrm>
            <a:off x="6372225" y="31416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09" name="Oval 144"/>
          <p:cNvSpPr>
            <a:spLocks noChangeArrowheads="1"/>
          </p:cNvSpPr>
          <p:nvPr/>
        </p:nvSpPr>
        <p:spPr bwMode="auto">
          <a:xfrm>
            <a:off x="5414963" y="32813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0" name="Oval 145"/>
          <p:cNvSpPr>
            <a:spLocks noChangeArrowheads="1"/>
          </p:cNvSpPr>
          <p:nvPr/>
        </p:nvSpPr>
        <p:spPr bwMode="auto">
          <a:xfrm>
            <a:off x="5795963" y="33575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1" name="Oval 146"/>
          <p:cNvSpPr>
            <a:spLocks noChangeArrowheads="1"/>
          </p:cNvSpPr>
          <p:nvPr/>
        </p:nvSpPr>
        <p:spPr bwMode="auto">
          <a:xfrm>
            <a:off x="5643563" y="31289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2" name="Oval 147"/>
          <p:cNvSpPr>
            <a:spLocks noChangeArrowheads="1"/>
          </p:cNvSpPr>
          <p:nvPr/>
        </p:nvSpPr>
        <p:spPr bwMode="auto">
          <a:xfrm>
            <a:off x="5643563" y="33575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3" name="Oval 148"/>
          <p:cNvSpPr>
            <a:spLocks noChangeArrowheads="1"/>
          </p:cNvSpPr>
          <p:nvPr/>
        </p:nvSpPr>
        <p:spPr bwMode="auto">
          <a:xfrm>
            <a:off x="6372225" y="33575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4" name="Oval 149"/>
          <p:cNvSpPr>
            <a:spLocks noChangeArrowheads="1"/>
          </p:cNvSpPr>
          <p:nvPr/>
        </p:nvSpPr>
        <p:spPr bwMode="auto">
          <a:xfrm>
            <a:off x="5414963" y="3111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5" name="Oval 150"/>
          <p:cNvSpPr>
            <a:spLocks noChangeArrowheads="1"/>
          </p:cNvSpPr>
          <p:nvPr/>
        </p:nvSpPr>
        <p:spPr bwMode="auto">
          <a:xfrm>
            <a:off x="664845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6" name="Oval 151"/>
          <p:cNvSpPr>
            <a:spLocks noChangeArrowheads="1"/>
          </p:cNvSpPr>
          <p:nvPr/>
        </p:nvSpPr>
        <p:spPr bwMode="auto">
          <a:xfrm>
            <a:off x="7029450" y="3429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7" name="Oval 152"/>
          <p:cNvSpPr>
            <a:spLocks noChangeArrowheads="1"/>
          </p:cNvSpPr>
          <p:nvPr/>
        </p:nvSpPr>
        <p:spPr bwMode="auto">
          <a:xfrm>
            <a:off x="6877050" y="3200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8" name="Oval 153"/>
          <p:cNvSpPr>
            <a:spLocks noChangeArrowheads="1"/>
          </p:cNvSpPr>
          <p:nvPr/>
        </p:nvSpPr>
        <p:spPr bwMode="auto">
          <a:xfrm>
            <a:off x="6877050" y="3429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19" name="Oval 154"/>
          <p:cNvSpPr>
            <a:spLocks noChangeArrowheads="1"/>
          </p:cNvSpPr>
          <p:nvPr/>
        </p:nvSpPr>
        <p:spPr bwMode="auto">
          <a:xfrm>
            <a:off x="6648450" y="31829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20" name="Oval 155"/>
          <p:cNvSpPr>
            <a:spLocks noChangeArrowheads="1"/>
          </p:cNvSpPr>
          <p:nvPr/>
        </p:nvSpPr>
        <p:spPr bwMode="auto">
          <a:xfrm>
            <a:off x="6516688" y="3068638"/>
            <a:ext cx="152400" cy="152400"/>
          </a:xfrm>
          <a:prstGeom prst="ellipse">
            <a:avLst/>
          </a:prstGeom>
          <a:noFill/>
          <a:ln w="28575">
            <a:solidFill>
              <a:srgbClr val="FF0000"/>
            </a:solidFill>
            <a:round/>
            <a:headEnd/>
            <a:tailEnd/>
          </a:ln>
        </p:spPr>
        <p:txBody>
          <a:bodyPr wrap="none" anchor="ctr"/>
          <a:lstStyle/>
          <a:p>
            <a:endParaRPr lang="he-IL"/>
          </a:p>
        </p:txBody>
      </p:sp>
      <p:sp>
        <p:nvSpPr>
          <p:cNvPr id="5221" name="Text Box 171"/>
          <p:cNvSpPr txBox="1">
            <a:spLocks noChangeArrowheads="1"/>
          </p:cNvSpPr>
          <p:nvPr/>
        </p:nvSpPr>
        <p:spPr bwMode="auto">
          <a:xfrm>
            <a:off x="4767263" y="571500"/>
            <a:ext cx="2878137" cy="381000"/>
          </a:xfrm>
          <a:prstGeom prst="rect">
            <a:avLst/>
          </a:prstGeom>
          <a:noFill/>
          <a:ln w="9525">
            <a:noFill/>
            <a:miter lim="800000"/>
            <a:headEnd/>
            <a:tailEnd/>
          </a:ln>
        </p:spPr>
        <p:txBody>
          <a:bodyPr wrap="none">
            <a:spAutoFit/>
          </a:bodyPr>
          <a:lstStyle/>
          <a:p>
            <a:pPr algn="l" rtl="0" eaLnBrk="0" hangingPunct="0"/>
            <a:r>
              <a:rPr lang="en-US" sz="1900">
                <a:solidFill>
                  <a:srgbClr val="000000"/>
                </a:solidFill>
                <a:latin typeface="Comic Sans MS" pitchFamily="66" charset="0"/>
              </a:rPr>
              <a:t>Cont, Moderate updraft</a:t>
            </a:r>
          </a:p>
        </p:txBody>
      </p:sp>
      <p:sp>
        <p:nvSpPr>
          <p:cNvPr id="5222" name="Text Box 172"/>
          <p:cNvSpPr txBox="1">
            <a:spLocks noChangeArrowheads="1"/>
          </p:cNvSpPr>
          <p:nvPr/>
        </p:nvSpPr>
        <p:spPr bwMode="auto">
          <a:xfrm>
            <a:off x="7356475" y="4113213"/>
            <a:ext cx="719138"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latin typeface="Comic Sans MS" pitchFamily="66" charset="0"/>
              </a:rPr>
              <a:t>0°C</a:t>
            </a:r>
          </a:p>
        </p:txBody>
      </p:sp>
      <p:sp>
        <p:nvSpPr>
          <p:cNvPr id="5223" name="Line 174"/>
          <p:cNvSpPr>
            <a:spLocks noChangeShapeType="1"/>
          </p:cNvSpPr>
          <p:nvPr/>
        </p:nvSpPr>
        <p:spPr bwMode="auto">
          <a:xfrm flipH="1" flipV="1">
            <a:off x="8172450" y="4292600"/>
            <a:ext cx="0" cy="720725"/>
          </a:xfrm>
          <a:prstGeom prst="line">
            <a:avLst/>
          </a:prstGeom>
          <a:noFill/>
          <a:ln w="57150">
            <a:solidFill>
              <a:srgbClr val="000000"/>
            </a:solidFill>
            <a:round/>
            <a:headEnd/>
            <a:tailEnd type="triangle" w="med" len="med"/>
          </a:ln>
        </p:spPr>
        <p:txBody>
          <a:bodyPr/>
          <a:lstStyle/>
          <a:p>
            <a:endParaRPr lang="en-US"/>
          </a:p>
        </p:txBody>
      </p:sp>
      <p:sp>
        <p:nvSpPr>
          <p:cNvPr id="5224" name="Text Box 175"/>
          <p:cNvSpPr txBox="1">
            <a:spLocks noChangeArrowheads="1"/>
          </p:cNvSpPr>
          <p:nvPr/>
        </p:nvSpPr>
        <p:spPr bwMode="auto">
          <a:xfrm>
            <a:off x="7621588" y="5083175"/>
            <a:ext cx="1011237" cy="350838"/>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Updraft</a:t>
            </a:r>
          </a:p>
        </p:txBody>
      </p:sp>
      <p:sp>
        <p:nvSpPr>
          <p:cNvPr id="5225" name="Oval 176"/>
          <p:cNvSpPr>
            <a:spLocks noChangeArrowheads="1"/>
          </p:cNvSpPr>
          <p:nvPr/>
        </p:nvSpPr>
        <p:spPr bwMode="auto">
          <a:xfrm>
            <a:off x="5508625" y="3213100"/>
            <a:ext cx="152400" cy="152400"/>
          </a:xfrm>
          <a:prstGeom prst="ellipse">
            <a:avLst/>
          </a:prstGeom>
          <a:noFill/>
          <a:ln w="28575">
            <a:solidFill>
              <a:schemeClr val="accent2"/>
            </a:solidFill>
            <a:round/>
            <a:headEnd/>
            <a:tailEnd/>
          </a:ln>
        </p:spPr>
        <p:txBody>
          <a:bodyPr wrap="none" anchor="ctr"/>
          <a:lstStyle/>
          <a:p>
            <a:endParaRPr lang="he-IL"/>
          </a:p>
        </p:txBody>
      </p:sp>
      <p:sp>
        <p:nvSpPr>
          <p:cNvPr id="5226" name="Oval 177"/>
          <p:cNvSpPr>
            <a:spLocks noChangeArrowheads="1"/>
          </p:cNvSpPr>
          <p:nvPr/>
        </p:nvSpPr>
        <p:spPr bwMode="auto">
          <a:xfrm>
            <a:off x="5867400" y="3284538"/>
            <a:ext cx="152400" cy="152400"/>
          </a:xfrm>
          <a:prstGeom prst="ellipse">
            <a:avLst/>
          </a:prstGeom>
          <a:noFill/>
          <a:ln w="28575">
            <a:solidFill>
              <a:schemeClr val="accent2"/>
            </a:solidFill>
            <a:round/>
            <a:headEnd/>
            <a:tailEnd/>
          </a:ln>
        </p:spPr>
        <p:txBody>
          <a:bodyPr wrap="none" anchor="ctr"/>
          <a:lstStyle/>
          <a:p>
            <a:endParaRPr lang="he-IL"/>
          </a:p>
        </p:txBody>
      </p:sp>
      <p:sp>
        <p:nvSpPr>
          <p:cNvPr id="5227" name="Oval 178"/>
          <p:cNvSpPr>
            <a:spLocks noChangeArrowheads="1"/>
          </p:cNvSpPr>
          <p:nvPr/>
        </p:nvSpPr>
        <p:spPr bwMode="auto">
          <a:xfrm>
            <a:off x="6227763" y="3213100"/>
            <a:ext cx="152400" cy="152400"/>
          </a:xfrm>
          <a:prstGeom prst="ellipse">
            <a:avLst/>
          </a:prstGeom>
          <a:noFill/>
          <a:ln w="28575">
            <a:solidFill>
              <a:schemeClr val="accent2"/>
            </a:solidFill>
            <a:round/>
            <a:headEnd/>
            <a:tailEnd/>
          </a:ln>
        </p:spPr>
        <p:txBody>
          <a:bodyPr wrap="none" anchor="ctr"/>
          <a:lstStyle/>
          <a:p>
            <a:endParaRPr lang="he-IL"/>
          </a:p>
        </p:txBody>
      </p:sp>
      <p:sp>
        <p:nvSpPr>
          <p:cNvPr id="5228" name="Oval 179"/>
          <p:cNvSpPr>
            <a:spLocks noChangeArrowheads="1"/>
          </p:cNvSpPr>
          <p:nvPr/>
        </p:nvSpPr>
        <p:spPr bwMode="auto">
          <a:xfrm>
            <a:off x="6443663" y="3429000"/>
            <a:ext cx="152400" cy="152400"/>
          </a:xfrm>
          <a:prstGeom prst="ellipse">
            <a:avLst/>
          </a:prstGeom>
          <a:noFill/>
          <a:ln w="28575">
            <a:solidFill>
              <a:schemeClr val="accent2"/>
            </a:solidFill>
            <a:round/>
            <a:headEnd/>
            <a:tailEnd/>
          </a:ln>
        </p:spPr>
        <p:txBody>
          <a:bodyPr wrap="none" anchor="ctr"/>
          <a:lstStyle/>
          <a:p>
            <a:endParaRPr lang="he-IL"/>
          </a:p>
        </p:txBody>
      </p:sp>
      <p:sp>
        <p:nvSpPr>
          <p:cNvPr id="5229" name="Oval 180"/>
          <p:cNvSpPr>
            <a:spLocks noChangeArrowheads="1"/>
          </p:cNvSpPr>
          <p:nvPr/>
        </p:nvSpPr>
        <p:spPr bwMode="auto">
          <a:xfrm>
            <a:off x="6948488" y="3213100"/>
            <a:ext cx="152400" cy="152400"/>
          </a:xfrm>
          <a:prstGeom prst="ellipse">
            <a:avLst/>
          </a:prstGeom>
          <a:noFill/>
          <a:ln w="28575">
            <a:solidFill>
              <a:schemeClr val="accent2"/>
            </a:solidFill>
            <a:round/>
            <a:headEnd/>
            <a:tailEnd/>
          </a:ln>
        </p:spPr>
        <p:txBody>
          <a:bodyPr wrap="none" anchor="ctr"/>
          <a:lstStyle/>
          <a:p>
            <a:endParaRPr lang="he-IL"/>
          </a:p>
        </p:txBody>
      </p:sp>
      <p:sp>
        <p:nvSpPr>
          <p:cNvPr id="5230" name="Oval 187"/>
          <p:cNvSpPr>
            <a:spLocks noChangeArrowheads="1"/>
          </p:cNvSpPr>
          <p:nvPr/>
        </p:nvSpPr>
        <p:spPr bwMode="auto">
          <a:xfrm>
            <a:off x="6011863" y="3500438"/>
            <a:ext cx="152400" cy="152400"/>
          </a:xfrm>
          <a:prstGeom prst="ellipse">
            <a:avLst/>
          </a:prstGeom>
          <a:noFill/>
          <a:ln w="28575">
            <a:solidFill>
              <a:schemeClr val="accent2"/>
            </a:solidFill>
            <a:round/>
            <a:headEnd/>
            <a:tailEnd/>
          </a:ln>
        </p:spPr>
        <p:txBody>
          <a:bodyPr wrap="none" anchor="ctr"/>
          <a:lstStyle/>
          <a:p>
            <a:endParaRPr lang="he-IL"/>
          </a:p>
        </p:txBody>
      </p:sp>
      <p:sp>
        <p:nvSpPr>
          <p:cNvPr id="5231" name="Oval 188"/>
          <p:cNvSpPr>
            <a:spLocks noChangeArrowheads="1"/>
          </p:cNvSpPr>
          <p:nvPr/>
        </p:nvSpPr>
        <p:spPr bwMode="auto">
          <a:xfrm>
            <a:off x="5580063" y="3573463"/>
            <a:ext cx="152400" cy="152400"/>
          </a:xfrm>
          <a:prstGeom prst="ellipse">
            <a:avLst/>
          </a:prstGeom>
          <a:noFill/>
          <a:ln w="28575">
            <a:solidFill>
              <a:schemeClr val="accent2"/>
            </a:solidFill>
            <a:round/>
            <a:headEnd/>
            <a:tailEnd/>
          </a:ln>
        </p:spPr>
        <p:txBody>
          <a:bodyPr wrap="none" anchor="ctr"/>
          <a:lstStyle/>
          <a:p>
            <a:endParaRPr lang="he-IL"/>
          </a:p>
        </p:txBody>
      </p:sp>
      <p:sp>
        <p:nvSpPr>
          <p:cNvPr id="5232" name="Oval 110"/>
          <p:cNvSpPr>
            <a:spLocks noChangeArrowheads="1"/>
          </p:cNvSpPr>
          <p:nvPr/>
        </p:nvSpPr>
        <p:spPr bwMode="auto">
          <a:xfrm>
            <a:off x="5795963" y="3644900"/>
            <a:ext cx="152400" cy="152400"/>
          </a:xfrm>
          <a:prstGeom prst="ellipse">
            <a:avLst/>
          </a:prstGeom>
          <a:noFill/>
          <a:ln w="28575">
            <a:solidFill>
              <a:srgbClr val="FF0000"/>
            </a:solidFill>
            <a:round/>
            <a:headEnd/>
            <a:tailEnd/>
          </a:ln>
        </p:spPr>
        <p:txBody>
          <a:bodyPr wrap="none" anchor="ctr"/>
          <a:lstStyle/>
          <a:p>
            <a:endParaRPr lang="he-IL"/>
          </a:p>
        </p:txBody>
      </p:sp>
      <p:sp>
        <p:nvSpPr>
          <p:cNvPr id="5233" name="Oval 110"/>
          <p:cNvSpPr>
            <a:spLocks noChangeArrowheads="1"/>
          </p:cNvSpPr>
          <p:nvPr/>
        </p:nvSpPr>
        <p:spPr bwMode="auto">
          <a:xfrm>
            <a:off x="5940425" y="3141663"/>
            <a:ext cx="152400" cy="152400"/>
          </a:xfrm>
          <a:prstGeom prst="ellipse">
            <a:avLst/>
          </a:prstGeom>
          <a:noFill/>
          <a:ln w="28575">
            <a:solidFill>
              <a:srgbClr val="FF0000"/>
            </a:solidFill>
            <a:round/>
            <a:headEnd/>
            <a:tailEnd/>
          </a:ln>
        </p:spPr>
        <p:txBody>
          <a:bodyPr wrap="none" anchor="ctr"/>
          <a:lstStyle/>
          <a:p>
            <a:endParaRPr lang="he-IL"/>
          </a:p>
        </p:txBody>
      </p:sp>
      <p:sp>
        <p:nvSpPr>
          <p:cNvPr id="5234" name="Oval 110"/>
          <p:cNvSpPr>
            <a:spLocks noChangeArrowheads="1"/>
          </p:cNvSpPr>
          <p:nvPr/>
        </p:nvSpPr>
        <p:spPr bwMode="auto">
          <a:xfrm>
            <a:off x="6588125" y="3644900"/>
            <a:ext cx="152400" cy="152400"/>
          </a:xfrm>
          <a:prstGeom prst="ellipse">
            <a:avLst/>
          </a:prstGeom>
          <a:noFill/>
          <a:ln w="28575">
            <a:solidFill>
              <a:srgbClr val="FF0000"/>
            </a:solidFill>
            <a:round/>
            <a:headEnd/>
            <a:tailEnd/>
          </a:ln>
        </p:spPr>
        <p:txBody>
          <a:bodyPr wrap="none" anchor="ctr"/>
          <a:lstStyle/>
          <a:p>
            <a:endParaRPr lang="he-IL"/>
          </a:p>
        </p:txBody>
      </p:sp>
      <p:pic>
        <p:nvPicPr>
          <p:cNvPr id="5235" name="Picture 130"/>
          <p:cNvPicPr>
            <a:picLocks noChangeAspect="1" noChangeArrowheads="1"/>
          </p:cNvPicPr>
          <p:nvPr/>
        </p:nvPicPr>
        <p:blipFill>
          <a:blip r:embed="rId3" cstate="print"/>
          <a:srcRect/>
          <a:stretch>
            <a:fillRect/>
          </a:stretch>
        </p:blipFill>
        <p:spPr bwMode="auto">
          <a:xfrm>
            <a:off x="611188" y="765175"/>
            <a:ext cx="1817687" cy="933450"/>
          </a:xfrm>
          <a:prstGeom prst="rect">
            <a:avLst/>
          </a:prstGeom>
          <a:noFill/>
          <a:ln w="9525">
            <a:noFill/>
            <a:miter lim="800000"/>
            <a:headEnd/>
            <a:tailEnd/>
          </a:ln>
        </p:spPr>
      </p:pic>
      <p:pic>
        <p:nvPicPr>
          <p:cNvPr id="5236" name="Picture 131"/>
          <p:cNvPicPr>
            <a:picLocks noChangeAspect="1" noChangeArrowheads="1"/>
          </p:cNvPicPr>
          <p:nvPr/>
        </p:nvPicPr>
        <p:blipFill>
          <a:blip r:embed="rId4" cstate="print"/>
          <a:srcRect/>
          <a:stretch>
            <a:fillRect/>
          </a:stretch>
        </p:blipFill>
        <p:spPr bwMode="auto">
          <a:xfrm>
            <a:off x="323850" y="1700213"/>
            <a:ext cx="4394200" cy="4433887"/>
          </a:xfrm>
          <a:prstGeom prst="rect">
            <a:avLst/>
          </a:prstGeom>
          <a:noFill/>
          <a:ln w="9525">
            <a:solidFill>
              <a:srgbClr val="000000"/>
            </a:solidFill>
            <a:miter lim="800000"/>
            <a:headEnd/>
            <a:tailEnd/>
          </a:ln>
        </p:spPr>
      </p:pic>
      <p:sp>
        <p:nvSpPr>
          <p:cNvPr id="5237" name="Line 125"/>
          <p:cNvSpPr>
            <a:spLocks noChangeShapeType="1"/>
          </p:cNvSpPr>
          <p:nvPr/>
        </p:nvSpPr>
        <p:spPr bwMode="auto">
          <a:xfrm>
            <a:off x="1258888" y="4292600"/>
            <a:ext cx="6192837" cy="0"/>
          </a:xfrm>
          <a:prstGeom prst="line">
            <a:avLst/>
          </a:prstGeom>
          <a:noFill/>
          <a:ln w="25400">
            <a:solidFill>
              <a:srgbClr val="000000"/>
            </a:solidFill>
            <a:prstDash val="sysDot"/>
            <a:round/>
            <a:headEnd/>
            <a:tailEnd/>
          </a:ln>
        </p:spPr>
        <p:txBody>
          <a:bodyPr/>
          <a:lstStyle/>
          <a:p>
            <a:endParaRPr lang="en-US"/>
          </a:p>
        </p:txBody>
      </p:sp>
      <p:sp>
        <p:nvSpPr>
          <p:cNvPr id="5238" name="Oval 109"/>
          <p:cNvSpPr>
            <a:spLocks noChangeArrowheads="1"/>
          </p:cNvSpPr>
          <p:nvPr/>
        </p:nvSpPr>
        <p:spPr bwMode="auto">
          <a:xfrm>
            <a:off x="5499100" y="6021388"/>
            <a:ext cx="152400" cy="152400"/>
          </a:xfrm>
          <a:prstGeom prst="ellipse">
            <a:avLst/>
          </a:prstGeom>
          <a:noFill/>
          <a:ln w="28575">
            <a:solidFill>
              <a:srgbClr val="FF0000"/>
            </a:solidFill>
            <a:round/>
            <a:headEnd/>
            <a:tailEnd/>
          </a:ln>
        </p:spPr>
        <p:txBody>
          <a:bodyPr wrap="none" anchor="ctr"/>
          <a:lstStyle/>
          <a:p>
            <a:endParaRPr lang="he-IL"/>
          </a:p>
        </p:txBody>
      </p:sp>
      <p:sp>
        <p:nvSpPr>
          <p:cNvPr id="5239" name="Oval 110"/>
          <p:cNvSpPr>
            <a:spLocks noChangeArrowheads="1"/>
          </p:cNvSpPr>
          <p:nvPr/>
        </p:nvSpPr>
        <p:spPr bwMode="auto">
          <a:xfrm>
            <a:off x="5524500" y="553561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5240" name="Oval 111"/>
          <p:cNvSpPr>
            <a:spLocks noChangeArrowheads="1"/>
          </p:cNvSpPr>
          <p:nvPr/>
        </p:nvSpPr>
        <p:spPr bwMode="auto">
          <a:xfrm>
            <a:off x="5486400" y="5753100"/>
            <a:ext cx="152400" cy="152400"/>
          </a:xfrm>
          <a:prstGeom prst="ellipse">
            <a:avLst/>
          </a:prstGeom>
          <a:noFill/>
          <a:ln w="28575">
            <a:solidFill>
              <a:schemeClr val="accent2"/>
            </a:solidFill>
            <a:round/>
            <a:headEnd/>
            <a:tailEnd/>
          </a:ln>
        </p:spPr>
        <p:txBody>
          <a:bodyPr wrap="none" anchor="ctr"/>
          <a:lstStyle/>
          <a:p>
            <a:endParaRPr lang="he-IL"/>
          </a:p>
        </p:txBody>
      </p:sp>
      <p:sp>
        <p:nvSpPr>
          <p:cNvPr id="5241" name="AutoShape 112"/>
          <p:cNvSpPr>
            <a:spLocks noChangeArrowheads="1"/>
          </p:cNvSpPr>
          <p:nvPr/>
        </p:nvSpPr>
        <p:spPr bwMode="auto">
          <a:xfrm>
            <a:off x="5508625" y="630872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5242" name="Text Box 113"/>
          <p:cNvSpPr txBox="1">
            <a:spLocks noChangeArrowheads="1"/>
          </p:cNvSpPr>
          <p:nvPr/>
        </p:nvSpPr>
        <p:spPr bwMode="auto">
          <a:xfrm>
            <a:off x="5715000" y="5402263"/>
            <a:ext cx="1884363" cy="1385887"/>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Cloud droplets</a:t>
            </a:r>
          </a:p>
          <a:p>
            <a:pPr algn="l" rtl="0" eaLnBrk="0" hangingPunct="0"/>
            <a:r>
              <a:rPr lang="en-US" sz="1700">
                <a:solidFill>
                  <a:srgbClr val="000000"/>
                </a:solidFill>
                <a:latin typeface="Comic Sans MS" pitchFamily="66" charset="0"/>
                <a:cs typeface="Times New Roman" pitchFamily="18" charset="0"/>
              </a:rPr>
              <a:t>Rain drop</a:t>
            </a:r>
          </a:p>
          <a:p>
            <a:pPr algn="l" rtl="0" eaLnBrk="0" hangingPunct="0"/>
            <a:r>
              <a:rPr lang="en-US" sz="1700">
                <a:solidFill>
                  <a:srgbClr val="000000"/>
                </a:solidFill>
                <a:latin typeface="Comic Sans MS" pitchFamily="66" charset="0"/>
                <a:cs typeface="Times New Roman" pitchFamily="18" charset="0"/>
              </a:rPr>
              <a:t>Ice precipitation</a:t>
            </a:r>
          </a:p>
          <a:p>
            <a:pPr algn="l" rtl="0" eaLnBrk="0" hangingPunct="0"/>
            <a:r>
              <a:rPr lang="en-US" sz="1700">
                <a:solidFill>
                  <a:srgbClr val="000000"/>
                </a:solidFill>
                <a:latin typeface="Comic Sans MS" pitchFamily="66" charset="0"/>
                <a:cs typeface="Times New Roman" pitchFamily="18" charset="0"/>
              </a:rPr>
              <a:t>Ice crystal</a:t>
            </a:r>
          </a:p>
          <a:p>
            <a:pPr algn="l" rtl="0" eaLnBrk="0" hangingPunct="0"/>
            <a:endParaRPr lang="en-US" sz="1700">
              <a:solidFill>
                <a:srgbClr val="000000"/>
              </a:solidFill>
              <a:latin typeface="Comic Sans MS" pitchFamily="66" charset="0"/>
              <a:cs typeface="Times New Roman" pitchFamily="18" charset="0"/>
            </a:endParaRPr>
          </a:p>
        </p:txBody>
      </p:sp>
      <p:sp>
        <p:nvSpPr>
          <p:cNvPr id="5243" name="Text Box 248"/>
          <p:cNvSpPr txBox="1">
            <a:spLocks noChangeArrowheads="1"/>
          </p:cNvSpPr>
          <p:nvPr/>
        </p:nvSpPr>
        <p:spPr bwMode="auto">
          <a:xfrm>
            <a:off x="271463" y="6232525"/>
            <a:ext cx="3579812" cy="320675"/>
          </a:xfrm>
          <a:prstGeom prst="rect">
            <a:avLst/>
          </a:prstGeom>
          <a:noFill/>
          <a:ln w="9525">
            <a:noFill/>
            <a:miter lim="800000"/>
            <a:headEnd/>
            <a:tailEnd/>
          </a:ln>
        </p:spPr>
        <p:txBody>
          <a:bodyPr>
            <a:spAutoFit/>
          </a:bodyPr>
          <a:lstStyle/>
          <a:p>
            <a:pPr algn="l" rtl="0">
              <a:spcBef>
                <a:spcPct val="50000"/>
              </a:spcBef>
            </a:pPr>
            <a:r>
              <a:rPr lang="en-US" sz="1500">
                <a:solidFill>
                  <a:srgbClr val="000000"/>
                </a:solidFill>
                <a:latin typeface="Comic Sans MS" pitchFamily="66" charset="0"/>
              </a:rPr>
              <a:t>After: Rosenfeld et al. 2008</a:t>
            </a:r>
          </a:p>
        </p:txBody>
      </p:sp>
      <p:sp>
        <p:nvSpPr>
          <p:cNvPr id="5244" name="Text Box 196"/>
          <p:cNvSpPr txBox="1">
            <a:spLocks noChangeArrowheads="1"/>
          </p:cNvSpPr>
          <p:nvPr/>
        </p:nvSpPr>
        <p:spPr bwMode="auto">
          <a:xfrm>
            <a:off x="165100" y="133350"/>
            <a:ext cx="1814513" cy="396875"/>
          </a:xfrm>
          <a:prstGeom prst="rect">
            <a:avLst/>
          </a:prstGeom>
          <a:noFill/>
          <a:ln w="9525">
            <a:noFill/>
            <a:miter lim="800000"/>
            <a:headEnd/>
            <a:tailEnd/>
          </a:ln>
        </p:spPr>
        <p:txBody>
          <a:bodyPr>
            <a:spAutoFit/>
          </a:bodyPr>
          <a:lstStyle/>
          <a:p>
            <a:pPr algn="ctr">
              <a:spcBef>
                <a:spcPct val="50000"/>
              </a:spcBef>
            </a:pPr>
            <a:r>
              <a:rPr lang="en-US" sz="2000">
                <a:solidFill>
                  <a:srgbClr val="A50000"/>
                </a:solidFill>
                <a:latin typeface="Comic Sans MS" pitchFamily="66" charset="0"/>
              </a:rPr>
              <a:t>Methodology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reeform 3"/>
          <p:cNvSpPr>
            <a:spLocks/>
          </p:cNvSpPr>
          <p:nvPr/>
        </p:nvSpPr>
        <p:spPr bwMode="auto">
          <a:xfrm>
            <a:off x="4572000" y="1160463"/>
            <a:ext cx="2971800" cy="3981450"/>
          </a:xfrm>
          <a:custGeom>
            <a:avLst/>
            <a:gdLst>
              <a:gd name="T0" fmla="*/ 2147483647 w 1872"/>
              <a:gd name="T1" fmla="*/ 2147483647 h 2508"/>
              <a:gd name="T2" fmla="*/ 2147483647 w 1872"/>
              <a:gd name="T3" fmla="*/ 2147483647 h 2508"/>
              <a:gd name="T4" fmla="*/ 2147483647 w 1872"/>
              <a:gd name="T5" fmla="*/ 2147483647 h 2508"/>
              <a:gd name="T6" fmla="*/ 2147483647 w 1872"/>
              <a:gd name="T7" fmla="*/ 2147483647 h 2508"/>
              <a:gd name="T8" fmla="*/ 2147483647 w 1872"/>
              <a:gd name="T9" fmla="*/ 2147483647 h 2508"/>
              <a:gd name="T10" fmla="*/ 2147483647 w 1872"/>
              <a:gd name="T11" fmla="*/ 2147483647 h 2508"/>
              <a:gd name="T12" fmla="*/ 2147483647 w 1872"/>
              <a:gd name="T13" fmla="*/ 2147483647 h 2508"/>
              <a:gd name="T14" fmla="*/ 2147483647 w 1872"/>
              <a:gd name="T15" fmla="*/ 2147483647 h 2508"/>
              <a:gd name="T16" fmla="*/ 2147483647 w 1872"/>
              <a:gd name="T17" fmla="*/ 2147483647 h 2508"/>
              <a:gd name="T18" fmla="*/ 2147483647 w 1872"/>
              <a:gd name="T19" fmla="*/ 2147483647 h 2508"/>
              <a:gd name="T20" fmla="*/ 2147483647 w 1872"/>
              <a:gd name="T21" fmla="*/ 2147483647 h 2508"/>
              <a:gd name="T22" fmla="*/ 2147483647 w 1872"/>
              <a:gd name="T23" fmla="*/ 2147483647 h 2508"/>
              <a:gd name="T24" fmla="*/ 2147483647 w 1872"/>
              <a:gd name="T25" fmla="*/ 2147483647 h 2508"/>
              <a:gd name="T26" fmla="*/ 2147483647 w 1872"/>
              <a:gd name="T27" fmla="*/ 2147483647 h 2508"/>
              <a:gd name="T28" fmla="*/ 2147483647 w 1872"/>
              <a:gd name="T29" fmla="*/ 2147483647 h 2508"/>
              <a:gd name="T30" fmla="*/ 2147483647 w 1872"/>
              <a:gd name="T31" fmla="*/ 2147483647 h 2508"/>
              <a:gd name="T32" fmla="*/ 2147483647 w 1872"/>
              <a:gd name="T33" fmla="*/ 2147483647 h 2508"/>
              <a:gd name="T34" fmla="*/ 2147483647 w 1872"/>
              <a:gd name="T35" fmla="*/ 2147483647 h 2508"/>
              <a:gd name="T36" fmla="*/ 2147483647 w 1872"/>
              <a:gd name="T37" fmla="*/ 2147483647 h 2508"/>
              <a:gd name="T38" fmla="*/ 2147483647 w 1872"/>
              <a:gd name="T39" fmla="*/ 2147483647 h 2508"/>
              <a:gd name="T40" fmla="*/ 0 w 1872"/>
              <a:gd name="T41" fmla="*/ 2147483647 h 2508"/>
              <a:gd name="T42" fmla="*/ 2147483647 w 1872"/>
              <a:gd name="T43" fmla="*/ 2147483647 h 2508"/>
              <a:gd name="T44" fmla="*/ 2147483647 w 1872"/>
              <a:gd name="T45" fmla="*/ 2147483647 h 2508"/>
              <a:gd name="T46" fmla="*/ 2147483647 w 1872"/>
              <a:gd name="T47" fmla="*/ 2147483647 h 2508"/>
              <a:gd name="T48" fmla="*/ 2147483647 w 1872"/>
              <a:gd name="T49" fmla="*/ 2147483647 h 2508"/>
              <a:gd name="T50" fmla="*/ 2147483647 w 1872"/>
              <a:gd name="T51" fmla="*/ 2147483647 h 2508"/>
              <a:gd name="T52" fmla="*/ 2147483647 w 1872"/>
              <a:gd name="T53" fmla="*/ 2147483647 h 2508"/>
              <a:gd name="T54" fmla="*/ 2147483647 w 1872"/>
              <a:gd name="T55" fmla="*/ 2147483647 h 2508"/>
              <a:gd name="T56" fmla="*/ 2147483647 w 1872"/>
              <a:gd name="T57" fmla="*/ 2147483647 h 2508"/>
              <a:gd name="T58" fmla="*/ 2147483647 w 1872"/>
              <a:gd name="T59" fmla="*/ 2147483647 h 2508"/>
              <a:gd name="T60" fmla="*/ 2147483647 w 1872"/>
              <a:gd name="T61" fmla="*/ 2147483647 h 2508"/>
              <a:gd name="T62" fmla="*/ 2147483647 w 1872"/>
              <a:gd name="T63" fmla="*/ 2147483647 h 2508"/>
              <a:gd name="T64" fmla="*/ 2147483647 w 1872"/>
              <a:gd name="T65" fmla="*/ 2147483647 h 2508"/>
              <a:gd name="T66" fmla="*/ 2147483647 w 1872"/>
              <a:gd name="T67" fmla="*/ 2147483647 h 2508"/>
              <a:gd name="T68" fmla="*/ 2147483647 w 1872"/>
              <a:gd name="T69" fmla="*/ 2147483647 h 2508"/>
              <a:gd name="T70" fmla="*/ 2147483647 w 1872"/>
              <a:gd name="T71" fmla="*/ 2147483647 h 2508"/>
              <a:gd name="T72" fmla="*/ 2147483647 w 1872"/>
              <a:gd name="T73" fmla="*/ 2147483647 h 2508"/>
              <a:gd name="T74" fmla="*/ 2147483647 w 1872"/>
              <a:gd name="T75" fmla="*/ 2147483647 h 25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2"/>
              <a:gd name="T115" fmla="*/ 0 h 2508"/>
              <a:gd name="T116" fmla="*/ 1872 w 1872"/>
              <a:gd name="T117" fmla="*/ 2508 h 25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2" h="2508">
                <a:moveTo>
                  <a:pt x="684" y="2472"/>
                </a:moveTo>
                <a:cubicBezTo>
                  <a:pt x="820" y="2480"/>
                  <a:pt x="756" y="2473"/>
                  <a:pt x="876" y="2490"/>
                </a:cubicBezTo>
                <a:cubicBezTo>
                  <a:pt x="890" y="2492"/>
                  <a:pt x="918" y="2496"/>
                  <a:pt x="918" y="2496"/>
                </a:cubicBezTo>
                <a:cubicBezTo>
                  <a:pt x="1070" y="2485"/>
                  <a:pt x="1223" y="2491"/>
                  <a:pt x="1374" y="2472"/>
                </a:cubicBezTo>
                <a:cubicBezTo>
                  <a:pt x="1407" y="2477"/>
                  <a:pt x="1437" y="2485"/>
                  <a:pt x="1470" y="2490"/>
                </a:cubicBezTo>
                <a:cubicBezTo>
                  <a:pt x="1521" y="2486"/>
                  <a:pt x="1595" y="2491"/>
                  <a:pt x="1644" y="2466"/>
                </a:cubicBezTo>
                <a:cubicBezTo>
                  <a:pt x="1656" y="2460"/>
                  <a:pt x="1668" y="2455"/>
                  <a:pt x="1680" y="2448"/>
                </a:cubicBezTo>
                <a:cubicBezTo>
                  <a:pt x="1693" y="2441"/>
                  <a:pt x="1716" y="2424"/>
                  <a:pt x="1716" y="2424"/>
                </a:cubicBezTo>
                <a:cubicBezTo>
                  <a:pt x="1739" y="2389"/>
                  <a:pt x="1763" y="2356"/>
                  <a:pt x="1776" y="2316"/>
                </a:cubicBezTo>
                <a:cubicBezTo>
                  <a:pt x="1771" y="2273"/>
                  <a:pt x="1767" y="2229"/>
                  <a:pt x="1734" y="2196"/>
                </a:cubicBezTo>
                <a:cubicBezTo>
                  <a:pt x="1722" y="2184"/>
                  <a:pt x="1698" y="2160"/>
                  <a:pt x="1698" y="2160"/>
                </a:cubicBezTo>
                <a:cubicBezTo>
                  <a:pt x="1709" y="2149"/>
                  <a:pt x="1724" y="2142"/>
                  <a:pt x="1734" y="2130"/>
                </a:cubicBezTo>
                <a:cubicBezTo>
                  <a:pt x="1743" y="2119"/>
                  <a:pt x="1758" y="2094"/>
                  <a:pt x="1758" y="2094"/>
                </a:cubicBezTo>
                <a:cubicBezTo>
                  <a:pt x="1766" y="2062"/>
                  <a:pt x="1783" y="2041"/>
                  <a:pt x="1794" y="2010"/>
                </a:cubicBezTo>
                <a:cubicBezTo>
                  <a:pt x="1802" y="1990"/>
                  <a:pt x="1807" y="1965"/>
                  <a:pt x="1812" y="1944"/>
                </a:cubicBezTo>
                <a:cubicBezTo>
                  <a:pt x="1810" y="1892"/>
                  <a:pt x="1810" y="1840"/>
                  <a:pt x="1806" y="1788"/>
                </a:cubicBezTo>
                <a:cubicBezTo>
                  <a:pt x="1801" y="1721"/>
                  <a:pt x="1733" y="1673"/>
                  <a:pt x="1686" y="1638"/>
                </a:cubicBezTo>
                <a:cubicBezTo>
                  <a:pt x="1689" y="1635"/>
                  <a:pt x="1722" y="1608"/>
                  <a:pt x="1728" y="1602"/>
                </a:cubicBezTo>
                <a:cubicBezTo>
                  <a:pt x="1750" y="1580"/>
                  <a:pt x="1769" y="1550"/>
                  <a:pt x="1788" y="1524"/>
                </a:cubicBezTo>
                <a:cubicBezTo>
                  <a:pt x="1804" y="1475"/>
                  <a:pt x="1821" y="1431"/>
                  <a:pt x="1830" y="1380"/>
                </a:cubicBezTo>
                <a:cubicBezTo>
                  <a:pt x="1828" y="1342"/>
                  <a:pt x="1828" y="1304"/>
                  <a:pt x="1824" y="1266"/>
                </a:cubicBezTo>
                <a:cubicBezTo>
                  <a:pt x="1815" y="1184"/>
                  <a:pt x="1758" y="1128"/>
                  <a:pt x="1704" y="1074"/>
                </a:cubicBezTo>
                <a:cubicBezTo>
                  <a:pt x="1684" y="1054"/>
                  <a:pt x="1674" y="1036"/>
                  <a:pt x="1650" y="1020"/>
                </a:cubicBezTo>
                <a:cubicBezTo>
                  <a:pt x="1648" y="1017"/>
                  <a:pt x="1628" y="991"/>
                  <a:pt x="1632" y="984"/>
                </a:cubicBezTo>
                <a:cubicBezTo>
                  <a:pt x="1636" y="977"/>
                  <a:pt x="1701" y="910"/>
                  <a:pt x="1716" y="900"/>
                </a:cubicBezTo>
                <a:cubicBezTo>
                  <a:pt x="1732" y="852"/>
                  <a:pt x="1770" y="790"/>
                  <a:pt x="1800" y="750"/>
                </a:cubicBezTo>
                <a:cubicBezTo>
                  <a:pt x="1808" y="726"/>
                  <a:pt x="1814" y="702"/>
                  <a:pt x="1824" y="678"/>
                </a:cubicBezTo>
                <a:cubicBezTo>
                  <a:pt x="1820" y="622"/>
                  <a:pt x="1818" y="564"/>
                  <a:pt x="1782" y="516"/>
                </a:cubicBezTo>
                <a:cubicBezTo>
                  <a:pt x="1770" y="500"/>
                  <a:pt x="1760" y="482"/>
                  <a:pt x="1746" y="468"/>
                </a:cubicBezTo>
                <a:cubicBezTo>
                  <a:pt x="1734" y="456"/>
                  <a:pt x="1718" y="447"/>
                  <a:pt x="1710" y="432"/>
                </a:cubicBezTo>
                <a:cubicBezTo>
                  <a:pt x="1695" y="402"/>
                  <a:pt x="1705" y="413"/>
                  <a:pt x="1680" y="396"/>
                </a:cubicBezTo>
                <a:cubicBezTo>
                  <a:pt x="1692" y="361"/>
                  <a:pt x="1676" y="392"/>
                  <a:pt x="1710" y="372"/>
                </a:cubicBezTo>
                <a:cubicBezTo>
                  <a:pt x="1741" y="354"/>
                  <a:pt x="1774" y="330"/>
                  <a:pt x="1794" y="300"/>
                </a:cubicBezTo>
                <a:cubicBezTo>
                  <a:pt x="1807" y="249"/>
                  <a:pt x="1800" y="180"/>
                  <a:pt x="1836" y="144"/>
                </a:cubicBezTo>
                <a:cubicBezTo>
                  <a:pt x="1843" y="114"/>
                  <a:pt x="1863" y="94"/>
                  <a:pt x="1872" y="66"/>
                </a:cubicBezTo>
                <a:cubicBezTo>
                  <a:pt x="1848" y="58"/>
                  <a:pt x="1824" y="50"/>
                  <a:pt x="1800" y="42"/>
                </a:cubicBezTo>
                <a:cubicBezTo>
                  <a:pt x="1781" y="36"/>
                  <a:pt x="1760" y="39"/>
                  <a:pt x="1740" y="36"/>
                </a:cubicBezTo>
                <a:cubicBezTo>
                  <a:pt x="1690" y="29"/>
                  <a:pt x="1638" y="22"/>
                  <a:pt x="1590" y="6"/>
                </a:cubicBezTo>
                <a:cubicBezTo>
                  <a:pt x="1478" y="22"/>
                  <a:pt x="1534" y="16"/>
                  <a:pt x="1422" y="24"/>
                </a:cubicBezTo>
                <a:cubicBezTo>
                  <a:pt x="1326" y="12"/>
                  <a:pt x="1255" y="14"/>
                  <a:pt x="1152" y="18"/>
                </a:cubicBezTo>
                <a:cubicBezTo>
                  <a:pt x="1022" y="28"/>
                  <a:pt x="892" y="9"/>
                  <a:pt x="762" y="0"/>
                </a:cubicBezTo>
                <a:cubicBezTo>
                  <a:pt x="455" y="6"/>
                  <a:pt x="264" y="2"/>
                  <a:pt x="0" y="24"/>
                </a:cubicBezTo>
                <a:cubicBezTo>
                  <a:pt x="22" y="154"/>
                  <a:pt x="142" y="205"/>
                  <a:pt x="252" y="246"/>
                </a:cubicBezTo>
                <a:cubicBezTo>
                  <a:pt x="276" y="255"/>
                  <a:pt x="294" y="268"/>
                  <a:pt x="318" y="276"/>
                </a:cubicBezTo>
                <a:cubicBezTo>
                  <a:pt x="331" y="315"/>
                  <a:pt x="331" y="345"/>
                  <a:pt x="318" y="384"/>
                </a:cubicBezTo>
                <a:cubicBezTo>
                  <a:pt x="314" y="414"/>
                  <a:pt x="309" y="440"/>
                  <a:pt x="300" y="468"/>
                </a:cubicBezTo>
                <a:cubicBezTo>
                  <a:pt x="305" y="501"/>
                  <a:pt x="302" y="525"/>
                  <a:pt x="330" y="546"/>
                </a:cubicBezTo>
                <a:cubicBezTo>
                  <a:pt x="341" y="555"/>
                  <a:pt x="366" y="570"/>
                  <a:pt x="366" y="570"/>
                </a:cubicBezTo>
                <a:cubicBezTo>
                  <a:pt x="401" y="623"/>
                  <a:pt x="420" y="624"/>
                  <a:pt x="480" y="654"/>
                </a:cubicBezTo>
                <a:cubicBezTo>
                  <a:pt x="493" y="661"/>
                  <a:pt x="509" y="659"/>
                  <a:pt x="522" y="666"/>
                </a:cubicBezTo>
                <a:cubicBezTo>
                  <a:pt x="544" y="677"/>
                  <a:pt x="566" y="691"/>
                  <a:pt x="588" y="702"/>
                </a:cubicBezTo>
                <a:cubicBezTo>
                  <a:pt x="596" y="706"/>
                  <a:pt x="612" y="714"/>
                  <a:pt x="612" y="714"/>
                </a:cubicBezTo>
                <a:cubicBezTo>
                  <a:pt x="644" y="779"/>
                  <a:pt x="619" y="795"/>
                  <a:pt x="594" y="852"/>
                </a:cubicBezTo>
                <a:cubicBezTo>
                  <a:pt x="571" y="903"/>
                  <a:pt x="545" y="948"/>
                  <a:pt x="516" y="996"/>
                </a:cubicBezTo>
                <a:cubicBezTo>
                  <a:pt x="500" y="1022"/>
                  <a:pt x="483" y="1040"/>
                  <a:pt x="474" y="1068"/>
                </a:cubicBezTo>
                <a:cubicBezTo>
                  <a:pt x="495" y="1131"/>
                  <a:pt x="512" y="1129"/>
                  <a:pt x="564" y="1164"/>
                </a:cubicBezTo>
                <a:cubicBezTo>
                  <a:pt x="550" y="1205"/>
                  <a:pt x="496" y="1229"/>
                  <a:pt x="462" y="1254"/>
                </a:cubicBezTo>
                <a:cubicBezTo>
                  <a:pt x="450" y="1262"/>
                  <a:pt x="426" y="1278"/>
                  <a:pt x="426" y="1278"/>
                </a:cubicBezTo>
                <a:cubicBezTo>
                  <a:pt x="404" y="1311"/>
                  <a:pt x="382" y="1328"/>
                  <a:pt x="372" y="1368"/>
                </a:cubicBezTo>
                <a:cubicBezTo>
                  <a:pt x="374" y="1382"/>
                  <a:pt x="373" y="1397"/>
                  <a:pt x="378" y="1410"/>
                </a:cubicBezTo>
                <a:cubicBezTo>
                  <a:pt x="392" y="1447"/>
                  <a:pt x="430" y="1453"/>
                  <a:pt x="456" y="1476"/>
                </a:cubicBezTo>
                <a:cubicBezTo>
                  <a:pt x="482" y="1500"/>
                  <a:pt x="508" y="1525"/>
                  <a:pt x="528" y="1554"/>
                </a:cubicBezTo>
                <a:cubicBezTo>
                  <a:pt x="521" y="1617"/>
                  <a:pt x="502" y="1659"/>
                  <a:pt x="474" y="1716"/>
                </a:cubicBezTo>
                <a:cubicBezTo>
                  <a:pt x="465" y="1734"/>
                  <a:pt x="456" y="1784"/>
                  <a:pt x="450" y="1806"/>
                </a:cubicBezTo>
                <a:cubicBezTo>
                  <a:pt x="452" y="1820"/>
                  <a:pt x="449" y="1836"/>
                  <a:pt x="456" y="1848"/>
                </a:cubicBezTo>
                <a:cubicBezTo>
                  <a:pt x="462" y="1859"/>
                  <a:pt x="495" y="1863"/>
                  <a:pt x="504" y="1866"/>
                </a:cubicBezTo>
                <a:cubicBezTo>
                  <a:pt x="529" y="1875"/>
                  <a:pt x="544" y="1889"/>
                  <a:pt x="570" y="1896"/>
                </a:cubicBezTo>
                <a:cubicBezTo>
                  <a:pt x="556" y="1932"/>
                  <a:pt x="530" y="1959"/>
                  <a:pt x="510" y="1992"/>
                </a:cubicBezTo>
                <a:cubicBezTo>
                  <a:pt x="499" y="2011"/>
                  <a:pt x="486" y="2028"/>
                  <a:pt x="474" y="2046"/>
                </a:cubicBezTo>
                <a:cubicBezTo>
                  <a:pt x="470" y="2052"/>
                  <a:pt x="462" y="2064"/>
                  <a:pt x="462" y="2064"/>
                </a:cubicBezTo>
                <a:cubicBezTo>
                  <a:pt x="451" y="2108"/>
                  <a:pt x="463" y="2147"/>
                  <a:pt x="474" y="2190"/>
                </a:cubicBezTo>
                <a:cubicBezTo>
                  <a:pt x="466" y="2266"/>
                  <a:pt x="473" y="2231"/>
                  <a:pt x="456" y="2298"/>
                </a:cubicBezTo>
                <a:cubicBezTo>
                  <a:pt x="454" y="2306"/>
                  <a:pt x="450" y="2322"/>
                  <a:pt x="450" y="2322"/>
                </a:cubicBezTo>
                <a:cubicBezTo>
                  <a:pt x="455" y="2364"/>
                  <a:pt x="465" y="2410"/>
                  <a:pt x="426" y="2436"/>
                </a:cubicBezTo>
                <a:cubicBezTo>
                  <a:pt x="409" y="2462"/>
                  <a:pt x="422" y="2471"/>
                  <a:pt x="450" y="2478"/>
                </a:cubicBezTo>
                <a:cubicBezTo>
                  <a:pt x="527" y="2496"/>
                  <a:pt x="586" y="2504"/>
                  <a:pt x="666" y="2508"/>
                </a:cubicBezTo>
                <a:cubicBezTo>
                  <a:pt x="729" y="2504"/>
                  <a:pt x="779" y="2490"/>
                  <a:pt x="840" y="2490"/>
                </a:cubicBezTo>
              </a:path>
            </a:pathLst>
          </a:custGeom>
          <a:noFill/>
          <a:ln w="25400">
            <a:solidFill>
              <a:schemeClr val="bg2"/>
            </a:solidFill>
            <a:round/>
            <a:headEnd/>
            <a:tailEnd/>
          </a:ln>
        </p:spPr>
        <p:txBody>
          <a:bodyPr/>
          <a:lstStyle/>
          <a:p>
            <a:endParaRPr lang="he-IL"/>
          </a:p>
        </p:txBody>
      </p:sp>
      <p:sp>
        <p:nvSpPr>
          <p:cNvPr id="6147" name="Oval 4"/>
          <p:cNvSpPr>
            <a:spLocks noChangeArrowheads="1"/>
          </p:cNvSpPr>
          <p:nvPr/>
        </p:nvSpPr>
        <p:spPr bwMode="auto">
          <a:xfrm>
            <a:off x="6172200" y="4267200"/>
            <a:ext cx="76200" cy="76200"/>
          </a:xfrm>
          <a:prstGeom prst="ellipse">
            <a:avLst/>
          </a:prstGeom>
          <a:solidFill>
            <a:schemeClr val="accent2"/>
          </a:solidFill>
          <a:ln w="9525">
            <a:solidFill>
              <a:schemeClr val="tx1"/>
            </a:solidFill>
            <a:round/>
            <a:headEnd/>
            <a:tailEnd/>
          </a:ln>
        </p:spPr>
        <p:txBody>
          <a:bodyPr wrap="none" anchor="ctr"/>
          <a:lstStyle/>
          <a:p>
            <a:endParaRPr lang="he-IL"/>
          </a:p>
        </p:txBody>
      </p:sp>
      <p:sp>
        <p:nvSpPr>
          <p:cNvPr id="6148" name="Oval 5"/>
          <p:cNvSpPr>
            <a:spLocks noChangeArrowheads="1"/>
          </p:cNvSpPr>
          <p:nvPr/>
        </p:nvSpPr>
        <p:spPr bwMode="auto">
          <a:xfrm>
            <a:off x="68580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49" name="Oval 6"/>
          <p:cNvSpPr>
            <a:spLocks noChangeArrowheads="1"/>
          </p:cNvSpPr>
          <p:nvPr/>
        </p:nvSpPr>
        <p:spPr bwMode="auto">
          <a:xfrm>
            <a:off x="5943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0" name="Oval 7"/>
          <p:cNvSpPr>
            <a:spLocks noChangeArrowheads="1"/>
          </p:cNvSpPr>
          <p:nvPr/>
        </p:nvSpPr>
        <p:spPr bwMode="auto">
          <a:xfrm>
            <a:off x="7086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1" name="Oval 9"/>
          <p:cNvSpPr>
            <a:spLocks noChangeArrowheads="1"/>
          </p:cNvSpPr>
          <p:nvPr/>
        </p:nvSpPr>
        <p:spPr bwMode="auto">
          <a:xfrm>
            <a:off x="6443663" y="32845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2" name="Oval 10"/>
          <p:cNvSpPr>
            <a:spLocks noChangeArrowheads="1"/>
          </p:cNvSpPr>
          <p:nvPr/>
        </p:nvSpPr>
        <p:spPr bwMode="auto">
          <a:xfrm>
            <a:off x="5867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3" name="Oval 11"/>
          <p:cNvSpPr>
            <a:spLocks noChangeArrowheads="1"/>
          </p:cNvSpPr>
          <p:nvPr/>
        </p:nvSpPr>
        <p:spPr bwMode="auto">
          <a:xfrm>
            <a:off x="63246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4" name="Oval 12"/>
          <p:cNvSpPr>
            <a:spLocks noChangeArrowheads="1"/>
          </p:cNvSpPr>
          <p:nvPr/>
        </p:nvSpPr>
        <p:spPr bwMode="auto">
          <a:xfrm>
            <a:off x="6324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5" name="Oval 13"/>
          <p:cNvSpPr>
            <a:spLocks noChangeArrowheads="1"/>
          </p:cNvSpPr>
          <p:nvPr/>
        </p:nvSpPr>
        <p:spPr bwMode="auto">
          <a:xfrm>
            <a:off x="54864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6" name="Oval 14"/>
          <p:cNvSpPr>
            <a:spLocks noChangeArrowheads="1"/>
          </p:cNvSpPr>
          <p:nvPr/>
        </p:nvSpPr>
        <p:spPr bwMode="auto">
          <a:xfrm>
            <a:off x="5715000" y="4114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7" name="Oval 15"/>
          <p:cNvSpPr>
            <a:spLocks noChangeArrowheads="1"/>
          </p:cNvSpPr>
          <p:nvPr/>
        </p:nvSpPr>
        <p:spPr bwMode="auto">
          <a:xfrm>
            <a:off x="57912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8" name="Oval 16"/>
          <p:cNvSpPr>
            <a:spLocks noChangeArrowheads="1"/>
          </p:cNvSpPr>
          <p:nvPr/>
        </p:nvSpPr>
        <p:spPr bwMode="auto">
          <a:xfrm>
            <a:off x="62484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59" name="Oval 17"/>
          <p:cNvSpPr>
            <a:spLocks noChangeArrowheads="1"/>
          </p:cNvSpPr>
          <p:nvPr/>
        </p:nvSpPr>
        <p:spPr bwMode="auto">
          <a:xfrm>
            <a:off x="63246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0" name="Oval 18"/>
          <p:cNvSpPr>
            <a:spLocks noChangeArrowheads="1"/>
          </p:cNvSpPr>
          <p:nvPr/>
        </p:nvSpPr>
        <p:spPr bwMode="auto">
          <a:xfrm>
            <a:off x="7010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1" name="Oval 19"/>
          <p:cNvSpPr>
            <a:spLocks noChangeArrowheads="1"/>
          </p:cNvSpPr>
          <p:nvPr/>
        </p:nvSpPr>
        <p:spPr bwMode="auto">
          <a:xfrm>
            <a:off x="60198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2" name="Oval 20"/>
          <p:cNvSpPr>
            <a:spLocks noChangeArrowheads="1"/>
          </p:cNvSpPr>
          <p:nvPr/>
        </p:nvSpPr>
        <p:spPr bwMode="auto">
          <a:xfrm>
            <a:off x="60960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3" name="Oval 21"/>
          <p:cNvSpPr>
            <a:spLocks noChangeArrowheads="1"/>
          </p:cNvSpPr>
          <p:nvPr/>
        </p:nvSpPr>
        <p:spPr bwMode="auto">
          <a:xfrm>
            <a:off x="58674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4" name="Oval 22"/>
          <p:cNvSpPr>
            <a:spLocks noChangeArrowheads="1"/>
          </p:cNvSpPr>
          <p:nvPr/>
        </p:nvSpPr>
        <p:spPr bwMode="auto">
          <a:xfrm>
            <a:off x="5486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5" name="Oval 23"/>
          <p:cNvSpPr>
            <a:spLocks noChangeArrowheads="1"/>
          </p:cNvSpPr>
          <p:nvPr/>
        </p:nvSpPr>
        <p:spPr bwMode="auto">
          <a:xfrm>
            <a:off x="6705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6" name="Oval 24"/>
          <p:cNvSpPr>
            <a:spLocks noChangeArrowheads="1"/>
          </p:cNvSpPr>
          <p:nvPr/>
        </p:nvSpPr>
        <p:spPr bwMode="auto">
          <a:xfrm>
            <a:off x="6781800" y="4038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7" name="Oval 25"/>
          <p:cNvSpPr>
            <a:spLocks noChangeArrowheads="1"/>
          </p:cNvSpPr>
          <p:nvPr/>
        </p:nvSpPr>
        <p:spPr bwMode="auto">
          <a:xfrm>
            <a:off x="6477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8" name="Oval 26"/>
          <p:cNvSpPr>
            <a:spLocks noChangeArrowheads="1"/>
          </p:cNvSpPr>
          <p:nvPr/>
        </p:nvSpPr>
        <p:spPr bwMode="auto">
          <a:xfrm>
            <a:off x="6096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69" name="Oval 27"/>
          <p:cNvSpPr>
            <a:spLocks noChangeArrowheads="1"/>
          </p:cNvSpPr>
          <p:nvPr/>
        </p:nvSpPr>
        <p:spPr bwMode="auto">
          <a:xfrm>
            <a:off x="55626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70" name="Oval 28"/>
          <p:cNvSpPr>
            <a:spLocks noChangeArrowheads="1"/>
          </p:cNvSpPr>
          <p:nvPr/>
        </p:nvSpPr>
        <p:spPr bwMode="auto">
          <a:xfrm>
            <a:off x="67818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71" name="Oval 29"/>
          <p:cNvSpPr>
            <a:spLocks noChangeArrowheads="1"/>
          </p:cNvSpPr>
          <p:nvPr/>
        </p:nvSpPr>
        <p:spPr bwMode="auto">
          <a:xfrm>
            <a:off x="7010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72" name="AutoShape 32"/>
          <p:cNvSpPr>
            <a:spLocks noChangeArrowheads="1"/>
          </p:cNvSpPr>
          <p:nvPr/>
        </p:nvSpPr>
        <p:spPr bwMode="auto">
          <a:xfrm>
            <a:off x="6588125" y="26368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73" name="AutoShape 38"/>
          <p:cNvSpPr>
            <a:spLocks noChangeArrowheads="1"/>
          </p:cNvSpPr>
          <p:nvPr/>
        </p:nvSpPr>
        <p:spPr bwMode="auto">
          <a:xfrm>
            <a:off x="6019800" y="2438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74" name="AutoShape 41"/>
          <p:cNvSpPr>
            <a:spLocks noChangeArrowheads="1"/>
          </p:cNvSpPr>
          <p:nvPr/>
        </p:nvSpPr>
        <p:spPr bwMode="auto">
          <a:xfrm>
            <a:off x="6781800" y="2362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75" name="AutoShape 42"/>
          <p:cNvSpPr>
            <a:spLocks noChangeArrowheads="1"/>
          </p:cNvSpPr>
          <p:nvPr/>
        </p:nvSpPr>
        <p:spPr bwMode="auto">
          <a:xfrm>
            <a:off x="5486400" y="1752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76" name="AutoShape 43"/>
          <p:cNvSpPr>
            <a:spLocks noChangeArrowheads="1"/>
          </p:cNvSpPr>
          <p:nvPr/>
        </p:nvSpPr>
        <p:spPr bwMode="auto">
          <a:xfrm>
            <a:off x="6324600" y="1524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77" name="AutoShape 45"/>
          <p:cNvSpPr>
            <a:spLocks noChangeArrowheads="1"/>
          </p:cNvSpPr>
          <p:nvPr/>
        </p:nvSpPr>
        <p:spPr bwMode="auto">
          <a:xfrm>
            <a:off x="6804025" y="14843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78" name="AutoShape 47"/>
          <p:cNvSpPr>
            <a:spLocks noChangeArrowheads="1"/>
          </p:cNvSpPr>
          <p:nvPr/>
        </p:nvSpPr>
        <p:spPr bwMode="auto">
          <a:xfrm>
            <a:off x="5867400" y="1295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79" name="AutoShape 49"/>
          <p:cNvSpPr>
            <a:spLocks noChangeArrowheads="1"/>
          </p:cNvSpPr>
          <p:nvPr/>
        </p:nvSpPr>
        <p:spPr bwMode="auto">
          <a:xfrm>
            <a:off x="5940425" y="162877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80" name="AutoShape 50"/>
          <p:cNvSpPr>
            <a:spLocks noChangeArrowheads="1"/>
          </p:cNvSpPr>
          <p:nvPr/>
        </p:nvSpPr>
        <p:spPr bwMode="auto">
          <a:xfrm>
            <a:off x="5181600" y="1371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81" name="AutoShape 53"/>
          <p:cNvSpPr>
            <a:spLocks noChangeArrowheads="1"/>
          </p:cNvSpPr>
          <p:nvPr/>
        </p:nvSpPr>
        <p:spPr bwMode="auto">
          <a:xfrm>
            <a:off x="6858000" y="1676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82" name="AutoShape 55"/>
          <p:cNvSpPr>
            <a:spLocks noChangeArrowheads="1"/>
          </p:cNvSpPr>
          <p:nvPr/>
        </p:nvSpPr>
        <p:spPr bwMode="auto">
          <a:xfrm>
            <a:off x="6477000" y="1828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83" name="AutoShape 56"/>
          <p:cNvSpPr>
            <a:spLocks noChangeArrowheads="1"/>
          </p:cNvSpPr>
          <p:nvPr/>
        </p:nvSpPr>
        <p:spPr bwMode="auto">
          <a:xfrm>
            <a:off x="6705600" y="2057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84" name="AutoShape 57"/>
          <p:cNvSpPr>
            <a:spLocks noChangeArrowheads="1"/>
          </p:cNvSpPr>
          <p:nvPr/>
        </p:nvSpPr>
        <p:spPr bwMode="auto">
          <a:xfrm>
            <a:off x="6324600" y="2209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85" name="AutoShape 58"/>
          <p:cNvSpPr>
            <a:spLocks noChangeArrowheads="1"/>
          </p:cNvSpPr>
          <p:nvPr/>
        </p:nvSpPr>
        <p:spPr bwMode="auto">
          <a:xfrm>
            <a:off x="5638800" y="2286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186" name="Line 59"/>
          <p:cNvSpPr>
            <a:spLocks noChangeShapeType="1"/>
          </p:cNvSpPr>
          <p:nvPr/>
        </p:nvSpPr>
        <p:spPr bwMode="auto">
          <a:xfrm flipV="1">
            <a:off x="8172450" y="4019550"/>
            <a:ext cx="0" cy="990600"/>
          </a:xfrm>
          <a:prstGeom prst="line">
            <a:avLst/>
          </a:prstGeom>
          <a:noFill/>
          <a:ln w="57150">
            <a:solidFill>
              <a:srgbClr val="000000"/>
            </a:solidFill>
            <a:round/>
            <a:headEnd/>
            <a:tailEnd type="triangle" w="med" len="med"/>
          </a:ln>
        </p:spPr>
        <p:txBody>
          <a:bodyPr/>
          <a:lstStyle/>
          <a:p>
            <a:endParaRPr lang="en-US"/>
          </a:p>
        </p:txBody>
      </p:sp>
      <p:sp>
        <p:nvSpPr>
          <p:cNvPr id="6187" name="Oval 60"/>
          <p:cNvSpPr>
            <a:spLocks noChangeArrowheads="1"/>
          </p:cNvSpPr>
          <p:nvPr/>
        </p:nvSpPr>
        <p:spPr bwMode="auto">
          <a:xfrm>
            <a:off x="5508625" y="3213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88" name="Oval 61"/>
          <p:cNvSpPr>
            <a:spLocks noChangeArrowheads="1"/>
          </p:cNvSpPr>
          <p:nvPr/>
        </p:nvSpPr>
        <p:spPr bwMode="auto">
          <a:xfrm>
            <a:off x="58674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89" name="Oval 62"/>
          <p:cNvSpPr>
            <a:spLocks noChangeArrowheads="1"/>
          </p:cNvSpPr>
          <p:nvPr/>
        </p:nvSpPr>
        <p:spPr bwMode="auto">
          <a:xfrm>
            <a:off x="6553200" y="3124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0" name="Oval 63"/>
          <p:cNvSpPr>
            <a:spLocks noChangeArrowheads="1"/>
          </p:cNvSpPr>
          <p:nvPr/>
        </p:nvSpPr>
        <p:spPr bwMode="auto">
          <a:xfrm>
            <a:off x="6172200" y="3276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1" name="Oval 64"/>
          <p:cNvSpPr>
            <a:spLocks noChangeArrowheads="1"/>
          </p:cNvSpPr>
          <p:nvPr/>
        </p:nvSpPr>
        <p:spPr bwMode="auto">
          <a:xfrm>
            <a:off x="68580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2" name="Oval 65"/>
          <p:cNvSpPr>
            <a:spLocks noChangeArrowheads="1"/>
          </p:cNvSpPr>
          <p:nvPr/>
        </p:nvSpPr>
        <p:spPr bwMode="auto">
          <a:xfrm>
            <a:off x="7086600" y="3276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3" name="Oval 66"/>
          <p:cNvSpPr>
            <a:spLocks noChangeArrowheads="1"/>
          </p:cNvSpPr>
          <p:nvPr/>
        </p:nvSpPr>
        <p:spPr bwMode="auto">
          <a:xfrm>
            <a:off x="69342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4" name="Oval 67"/>
          <p:cNvSpPr>
            <a:spLocks noChangeArrowheads="1"/>
          </p:cNvSpPr>
          <p:nvPr/>
        </p:nvSpPr>
        <p:spPr bwMode="auto">
          <a:xfrm>
            <a:off x="68580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5" name="Oval 68"/>
          <p:cNvSpPr>
            <a:spLocks noChangeArrowheads="1"/>
          </p:cNvSpPr>
          <p:nvPr/>
        </p:nvSpPr>
        <p:spPr bwMode="auto">
          <a:xfrm>
            <a:off x="63246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6" name="Oval 69"/>
          <p:cNvSpPr>
            <a:spLocks noChangeArrowheads="1"/>
          </p:cNvSpPr>
          <p:nvPr/>
        </p:nvSpPr>
        <p:spPr bwMode="auto">
          <a:xfrm>
            <a:off x="60198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7" name="Oval 70"/>
          <p:cNvSpPr>
            <a:spLocks noChangeArrowheads="1"/>
          </p:cNvSpPr>
          <p:nvPr/>
        </p:nvSpPr>
        <p:spPr bwMode="auto">
          <a:xfrm>
            <a:off x="5638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8" name="Oval 71"/>
          <p:cNvSpPr>
            <a:spLocks noChangeArrowheads="1"/>
          </p:cNvSpPr>
          <p:nvPr/>
        </p:nvSpPr>
        <p:spPr bwMode="auto">
          <a:xfrm>
            <a:off x="57912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199" name="Oval 72"/>
          <p:cNvSpPr>
            <a:spLocks noChangeArrowheads="1"/>
          </p:cNvSpPr>
          <p:nvPr/>
        </p:nvSpPr>
        <p:spPr bwMode="auto">
          <a:xfrm>
            <a:off x="66294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0" name="Oval 73"/>
          <p:cNvSpPr>
            <a:spLocks noChangeArrowheads="1"/>
          </p:cNvSpPr>
          <p:nvPr/>
        </p:nvSpPr>
        <p:spPr bwMode="auto">
          <a:xfrm>
            <a:off x="6781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1" name="Oval 74"/>
          <p:cNvSpPr>
            <a:spLocks noChangeArrowheads="1"/>
          </p:cNvSpPr>
          <p:nvPr/>
        </p:nvSpPr>
        <p:spPr bwMode="auto">
          <a:xfrm>
            <a:off x="64770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2" name="Oval 75"/>
          <p:cNvSpPr>
            <a:spLocks noChangeArrowheads="1"/>
          </p:cNvSpPr>
          <p:nvPr/>
        </p:nvSpPr>
        <p:spPr bwMode="auto">
          <a:xfrm>
            <a:off x="6629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3" name="Oval 76"/>
          <p:cNvSpPr>
            <a:spLocks noChangeArrowheads="1"/>
          </p:cNvSpPr>
          <p:nvPr/>
        </p:nvSpPr>
        <p:spPr bwMode="auto">
          <a:xfrm>
            <a:off x="5486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4" name="Oval 77"/>
          <p:cNvSpPr>
            <a:spLocks noChangeArrowheads="1"/>
          </p:cNvSpPr>
          <p:nvPr/>
        </p:nvSpPr>
        <p:spPr bwMode="auto">
          <a:xfrm>
            <a:off x="6248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5" name="Oval 78"/>
          <p:cNvSpPr>
            <a:spLocks noChangeArrowheads="1"/>
          </p:cNvSpPr>
          <p:nvPr/>
        </p:nvSpPr>
        <p:spPr bwMode="auto">
          <a:xfrm>
            <a:off x="69342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6" name="Oval 79"/>
          <p:cNvSpPr>
            <a:spLocks noChangeArrowheads="1"/>
          </p:cNvSpPr>
          <p:nvPr/>
        </p:nvSpPr>
        <p:spPr bwMode="auto">
          <a:xfrm>
            <a:off x="72390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7" name="Oval 80"/>
          <p:cNvSpPr>
            <a:spLocks noChangeArrowheads="1"/>
          </p:cNvSpPr>
          <p:nvPr/>
        </p:nvSpPr>
        <p:spPr bwMode="auto">
          <a:xfrm>
            <a:off x="60960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8" name="Oval 81"/>
          <p:cNvSpPr>
            <a:spLocks noChangeArrowheads="1"/>
          </p:cNvSpPr>
          <p:nvPr/>
        </p:nvSpPr>
        <p:spPr bwMode="auto">
          <a:xfrm>
            <a:off x="5791200" y="4876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09" name="Oval 82"/>
          <p:cNvSpPr>
            <a:spLocks noChangeArrowheads="1"/>
          </p:cNvSpPr>
          <p:nvPr/>
        </p:nvSpPr>
        <p:spPr bwMode="auto">
          <a:xfrm>
            <a:off x="61722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0" name="Oval 83"/>
          <p:cNvSpPr>
            <a:spLocks noChangeArrowheads="1"/>
          </p:cNvSpPr>
          <p:nvPr/>
        </p:nvSpPr>
        <p:spPr bwMode="auto">
          <a:xfrm>
            <a:off x="5486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1" name="Oval 84"/>
          <p:cNvSpPr>
            <a:spLocks noChangeArrowheads="1"/>
          </p:cNvSpPr>
          <p:nvPr/>
        </p:nvSpPr>
        <p:spPr bwMode="auto">
          <a:xfrm>
            <a:off x="6324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2" name="Oval 85"/>
          <p:cNvSpPr>
            <a:spLocks noChangeArrowheads="1"/>
          </p:cNvSpPr>
          <p:nvPr/>
        </p:nvSpPr>
        <p:spPr bwMode="auto">
          <a:xfrm>
            <a:off x="6096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3" name="Oval 86"/>
          <p:cNvSpPr>
            <a:spLocks noChangeArrowheads="1"/>
          </p:cNvSpPr>
          <p:nvPr/>
        </p:nvSpPr>
        <p:spPr bwMode="auto">
          <a:xfrm>
            <a:off x="6477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4" name="Oval 87"/>
          <p:cNvSpPr>
            <a:spLocks noChangeArrowheads="1"/>
          </p:cNvSpPr>
          <p:nvPr/>
        </p:nvSpPr>
        <p:spPr bwMode="auto">
          <a:xfrm>
            <a:off x="57150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5" name="Oval 88"/>
          <p:cNvSpPr>
            <a:spLocks noChangeArrowheads="1"/>
          </p:cNvSpPr>
          <p:nvPr/>
        </p:nvSpPr>
        <p:spPr bwMode="auto">
          <a:xfrm>
            <a:off x="67056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6" name="Oval 89"/>
          <p:cNvSpPr>
            <a:spLocks noChangeArrowheads="1"/>
          </p:cNvSpPr>
          <p:nvPr/>
        </p:nvSpPr>
        <p:spPr bwMode="auto">
          <a:xfrm>
            <a:off x="7010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7" name="Oval 90"/>
          <p:cNvSpPr>
            <a:spLocks noChangeArrowheads="1"/>
          </p:cNvSpPr>
          <p:nvPr/>
        </p:nvSpPr>
        <p:spPr bwMode="auto">
          <a:xfrm>
            <a:off x="6629400" y="3810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18" name="Oval 96"/>
          <p:cNvSpPr>
            <a:spLocks noChangeArrowheads="1"/>
          </p:cNvSpPr>
          <p:nvPr/>
        </p:nvSpPr>
        <p:spPr bwMode="auto">
          <a:xfrm>
            <a:off x="6948488" y="2565400"/>
            <a:ext cx="152400" cy="152400"/>
          </a:xfrm>
          <a:prstGeom prst="ellipse">
            <a:avLst/>
          </a:prstGeom>
          <a:noFill/>
          <a:ln w="28575">
            <a:solidFill>
              <a:srgbClr val="FF0000"/>
            </a:solidFill>
            <a:round/>
            <a:headEnd/>
            <a:tailEnd/>
          </a:ln>
        </p:spPr>
        <p:txBody>
          <a:bodyPr wrap="none" anchor="ctr"/>
          <a:lstStyle/>
          <a:p>
            <a:endParaRPr lang="he-IL"/>
          </a:p>
        </p:txBody>
      </p:sp>
      <p:sp>
        <p:nvSpPr>
          <p:cNvPr id="6219" name="Oval 102"/>
          <p:cNvSpPr>
            <a:spLocks noChangeArrowheads="1"/>
          </p:cNvSpPr>
          <p:nvPr/>
        </p:nvSpPr>
        <p:spPr bwMode="auto">
          <a:xfrm>
            <a:off x="7092950" y="2997200"/>
            <a:ext cx="152400" cy="152400"/>
          </a:xfrm>
          <a:prstGeom prst="ellipse">
            <a:avLst/>
          </a:prstGeom>
          <a:noFill/>
          <a:ln w="28575">
            <a:solidFill>
              <a:srgbClr val="FF0000"/>
            </a:solidFill>
            <a:round/>
            <a:headEnd/>
            <a:tailEnd/>
          </a:ln>
        </p:spPr>
        <p:txBody>
          <a:bodyPr wrap="none" anchor="ctr"/>
          <a:lstStyle/>
          <a:p>
            <a:endParaRPr lang="he-IL"/>
          </a:p>
        </p:txBody>
      </p:sp>
      <p:sp>
        <p:nvSpPr>
          <p:cNvPr id="6220" name="Oval 104"/>
          <p:cNvSpPr>
            <a:spLocks noChangeArrowheads="1"/>
          </p:cNvSpPr>
          <p:nvPr/>
        </p:nvSpPr>
        <p:spPr bwMode="auto">
          <a:xfrm>
            <a:off x="6732588" y="3716338"/>
            <a:ext cx="152400" cy="152400"/>
          </a:xfrm>
          <a:prstGeom prst="ellipse">
            <a:avLst/>
          </a:prstGeom>
          <a:noFill/>
          <a:ln w="28575">
            <a:solidFill>
              <a:srgbClr val="FF0000"/>
            </a:solidFill>
            <a:round/>
            <a:headEnd/>
            <a:tailEnd/>
          </a:ln>
        </p:spPr>
        <p:txBody>
          <a:bodyPr wrap="none" anchor="ctr"/>
          <a:lstStyle/>
          <a:p>
            <a:endParaRPr lang="he-IL"/>
          </a:p>
        </p:txBody>
      </p:sp>
      <p:sp>
        <p:nvSpPr>
          <p:cNvPr id="6221" name="Oval 110"/>
          <p:cNvSpPr>
            <a:spLocks noChangeArrowheads="1"/>
          </p:cNvSpPr>
          <p:nvPr/>
        </p:nvSpPr>
        <p:spPr bwMode="auto">
          <a:xfrm>
            <a:off x="5724525" y="2492375"/>
            <a:ext cx="152400" cy="152400"/>
          </a:xfrm>
          <a:prstGeom prst="ellipse">
            <a:avLst/>
          </a:prstGeom>
          <a:noFill/>
          <a:ln w="28575">
            <a:solidFill>
              <a:srgbClr val="FF0000"/>
            </a:solidFill>
            <a:round/>
            <a:headEnd/>
            <a:tailEnd/>
          </a:ln>
        </p:spPr>
        <p:txBody>
          <a:bodyPr wrap="none" anchor="ctr"/>
          <a:lstStyle/>
          <a:p>
            <a:endParaRPr lang="he-IL"/>
          </a:p>
        </p:txBody>
      </p:sp>
      <p:sp>
        <p:nvSpPr>
          <p:cNvPr id="6222" name="Oval 127"/>
          <p:cNvSpPr>
            <a:spLocks noChangeArrowheads="1"/>
          </p:cNvSpPr>
          <p:nvPr/>
        </p:nvSpPr>
        <p:spPr bwMode="auto">
          <a:xfrm>
            <a:off x="6588125" y="34417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23" name="Oval 128"/>
          <p:cNvSpPr>
            <a:spLocks noChangeArrowheads="1"/>
          </p:cNvSpPr>
          <p:nvPr/>
        </p:nvSpPr>
        <p:spPr bwMode="auto">
          <a:xfrm>
            <a:off x="6816725" y="3213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24" name="Oval 129"/>
          <p:cNvSpPr>
            <a:spLocks noChangeArrowheads="1"/>
          </p:cNvSpPr>
          <p:nvPr/>
        </p:nvSpPr>
        <p:spPr bwMode="auto">
          <a:xfrm>
            <a:off x="6372225" y="27082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25" name="Oval 130"/>
          <p:cNvSpPr>
            <a:spLocks noChangeArrowheads="1"/>
          </p:cNvSpPr>
          <p:nvPr/>
        </p:nvSpPr>
        <p:spPr bwMode="auto">
          <a:xfrm>
            <a:off x="6877050" y="33575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26" name="Oval 131"/>
          <p:cNvSpPr>
            <a:spLocks noChangeArrowheads="1"/>
          </p:cNvSpPr>
          <p:nvPr/>
        </p:nvSpPr>
        <p:spPr bwMode="auto">
          <a:xfrm>
            <a:off x="6427788" y="40100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27" name="Oval 132"/>
          <p:cNvSpPr>
            <a:spLocks noChangeArrowheads="1"/>
          </p:cNvSpPr>
          <p:nvPr/>
        </p:nvSpPr>
        <p:spPr bwMode="auto">
          <a:xfrm>
            <a:off x="6732588" y="39338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28" name="Oval 133"/>
          <p:cNvSpPr>
            <a:spLocks noChangeArrowheads="1"/>
          </p:cNvSpPr>
          <p:nvPr/>
        </p:nvSpPr>
        <p:spPr bwMode="auto">
          <a:xfrm>
            <a:off x="6580188" y="41624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29" name="Oval 134"/>
          <p:cNvSpPr>
            <a:spLocks noChangeArrowheads="1"/>
          </p:cNvSpPr>
          <p:nvPr/>
        </p:nvSpPr>
        <p:spPr bwMode="auto">
          <a:xfrm>
            <a:off x="5940425" y="29241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0" name="Oval 135"/>
          <p:cNvSpPr>
            <a:spLocks noChangeArrowheads="1"/>
          </p:cNvSpPr>
          <p:nvPr/>
        </p:nvSpPr>
        <p:spPr bwMode="auto">
          <a:xfrm>
            <a:off x="6443663" y="2565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1" name="Oval 136"/>
          <p:cNvSpPr>
            <a:spLocks noChangeArrowheads="1"/>
          </p:cNvSpPr>
          <p:nvPr/>
        </p:nvSpPr>
        <p:spPr bwMode="auto">
          <a:xfrm>
            <a:off x="6588125"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2" name="Oval 137"/>
          <p:cNvSpPr>
            <a:spLocks noChangeArrowheads="1"/>
          </p:cNvSpPr>
          <p:nvPr/>
        </p:nvSpPr>
        <p:spPr bwMode="auto">
          <a:xfrm>
            <a:off x="6732588" y="29241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3" name="Oval 138"/>
          <p:cNvSpPr>
            <a:spLocks noChangeArrowheads="1"/>
          </p:cNvSpPr>
          <p:nvPr/>
        </p:nvSpPr>
        <p:spPr bwMode="auto">
          <a:xfrm>
            <a:off x="6011863" y="2565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4" name="Oval 139"/>
          <p:cNvSpPr>
            <a:spLocks noChangeArrowheads="1"/>
          </p:cNvSpPr>
          <p:nvPr/>
        </p:nvSpPr>
        <p:spPr bwMode="auto">
          <a:xfrm>
            <a:off x="5651500" y="27082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5" name="Oval 140"/>
          <p:cNvSpPr>
            <a:spLocks noChangeArrowheads="1"/>
          </p:cNvSpPr>
          <p:nvPr/>
        </p:nvSpPr>
        <p:spPr bwMode="auto">
          <a:xfrm>
            <a:off x="7019925"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6" name="Oval 141"/>
          <p:cNvSpPr>
            <a:spLocks noChangeArrowheads="1"/>
          </p:cNvSpPr>
          <p:nvPr/>
        </p:nvSpPr>
        <p:spPr bwMode="auto">
          <a:xfrm>
            <a:off x="5940425"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7" name="Oval 143"/>
          <p:cNvSpPr>
            <a:spLocks noChangeArrowheads="1"/>
          </p:cNvSpPr>
          <p:nvPr/>
        </p:nvSpPr>
        <p:spPr bwMode="auto">
          <a:xfrm>
            <a:off x="6372225" y="30686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8" name="Oval 146"/>
          <p:cNvSpPr>
            <a:spLocks noChangeArrowheads="1"/>
          </p:cNvSpPr>
          <p:nvPr/>
        </p:nvSpPr>
        <p:spPr bwMode="auto">
          <a:xfrm>
            <a:off x="5867400" y="24209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39" name="Oval 148"/>
          <p:cNvSpPr>
            <a:spLocks noChangeArrowheads="1"/>
          </p:cNvSpPr>
          <p:nvPr/>
        </p:nvSpPr>
        <p:spPr bwMode="auto">
          <a:xfrm>
            <a:off x="6372225" y="2492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40" name="Oval 149"/>
          <p:cNvSpPr>
            <a:spLocks noChangeArrowheads="1"/>
          </p:cNvSpPr>
          <p:nvPr/>
        </p:nvSpPr>
        <p:spPr bwMode="auto">
          <a:xfrm>
            <a:off x="5724525" y="31416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41" name="Oval 150"/>
          <p:cNvSpPr>
            <a:spLocks noChangeArrowheads="1"/>
          </p:cNvSpPr>
          <p:nvPr/>
        </p:nvSpPr>
        <p:spPr bwMode="auto">
          <a:xfrm>
            <a:off x="5651500" y="33575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42" name="Oval 152"/>
          <p:cNvSpPr>
            <a:spLocks noChangeArrowheads="1"/>
          </p:cNvSpPr>
          <p:nvPr/>
        </p:nvSpPr>
        <p:spPr bwMode="auto">
          <a:xfrm>
            <a:off x="6227763" y="30686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43" name="Oval 153"/>
          <p:cNvSpPr>
            <a:spLocks noChangeArrowheads="1"/>
          </p:cNvSpPr>
          <p:nvPr/>
        </p:nvSpPr>
        <p:spPr bwMode="auto">
          <a:xfrm>
            <a:off x="5435600" y="28527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44" name="Oval 155"/>
          <p:cNvSpPr>
            <a:spLocks noChangeArrowheads="1"/>
          </p:cNvSpPr>
          <p:nvPr/>
        </p:nvSpPr>
        <p:spPr bwMode="auto">
          <a:xfrm>
            <a:off x="6732588" y="2565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45" name="Text Box 173"/>
          <p:cNvSpPr txBox="1">
            <a:spLocks noChangeArrowheads="1"/>
          </p:cNvSpPr>
          <p:nvPr/>
        </p:nvSpPr>
        <p:spPr bwMode="auto">
          <a:xfrm>
            <a:off x="4767263" y="571500"/>
            <a:ext cx="2559050" cy="381000"/>
          </a:xfrm>
          <a:prstGeom prst="rect">
            <a:avLst/>
          </a:prstGeom>
          <a:noFill/>
          <a:ln w="9525">
            <a:noFill/>
            <a:miter lim="800000"/>
            <a:headEnd/>
            <a:tailEnd/>
          </a:ln>
        </p:spPr>
        <p:txBody>
          <a:bodyPr wrap="none">
            <a:spAutoFit/>
          </a:bodyPr>
          <a:lstStyle/>
          <a:p>
            <a:pPr algn="l" rtl="0" eaLnBrk="0" hangingPunct="0"/>
            <a:r>
              <a:rPr lang="en-US" sz="1900">
                <a:solidFill>
                  <a:srgbClr val="000000"/>
                </a:solidFill>
                <a:latin typeface="Comic Sans MS" pitchFamily="66" charset="0"/>
              </a:rPr>
              <a:t>Cont, Strong updraft</a:t>
            </a:r>
          </a:p>
        </p:txBody>
      </p:sp>
      <p:sp>
        <p:nvSpPr>
          <p:cNvPr id="6246" name="Text Box 176"/>
          <p:cNvSpPr txBox="1">
            <a:spLocks noChangeArrowheads="1"/>
          </p:cNvSpPr>
          <p:nvPr/>
        </p:nvSpPr>
        <p:spPr bwMode="auto">
          <a:xfrm>
            <a:off x="7356475" y="4113213"/>
            <a:ext cx="719138"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latin typeface="Comic Sans MS" pitchFamily="66" charset="0"/>
              </a:rPr>
              <a:t>0°C</a:t>
            </a:r>
          </a:p>
        </p:txBody>
      </p:sp>
      <p:sp>
        <p:nvSpPr>
          <p:cNvPr id="6247" name="Text Box 178"/>
          <p:cNvSpPr txBox="1">
            <a:spLocks noChangeArrowheads="1"/>
          </p:cNvSpPr>
          <p:nvPr/>
        </p:nvSpPr>
        <p:spPr bwMode="auto">
          <a:xfrm>
            <a:off x="7621588" y="5083175"/>
            <a:ext cx="1011237" cy="350838"/>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Updraft</a:t>
            </a:r>
          </a:p>
        </p:txBody>
      </p:sp>
      <p:sp>
        <p:nvSpPr>
          <p:cNvPr id="6248" name="Oval 255"/>
          <p:cNvSpPr>
            <a:spLocks noChangeArrowheads="1"/>
          </p:cNvSpPr>
          <p:nvPr/>
        </p:nvSpPr>
        <p:spPr bwMode="auto">
          <a:xfrm>
            <a:off x="5580063" y="2781300"/>
            <a:ext cx="152400" cy="152400"/>
          </a:xfrm>
          <a:prstGeom prst="ellipse">
            <a:avLst/>
          </a:prstGeom>
          <a:noFill/>
          <a:ln w="28575">
            <a:solidFill>
              <a:schemeClr val="accent2"/>
            </a:solidFill>
            <a:round/>
            <a:headEnd/>
            <a:tailEnd/>
          </a:ln>
        </p:spPr>
        <p:txBody>
          <a:bodyPr wrap="none" anchor="ctr"/>
          <a:lstStyle/>
          <a:p>
            <a:endParaRPr lang="he-IL"/>
          </a:p>
        </p:txBody>
      </p:sp>
      <p:sp>
        <p:nvSpPr>
          <p:cNvPr id="6249" name="Oval 257"/>
          <p:cNvSpPr>
            <a:spLocks noChangeArrowheads="1"/>
          </p:cNvSpPr>
          <p:nvPr/>
        </p:nvSpPr>
        <p:spPr bwMode="auto">
          <a:xfrm>
            <a:off x="6156325" y="2636838"/>
            <a:ext cx="152400" cy="152400"/>
          </a:xfrm>
          <a:prstGeom prst="ellipse">
            <a:avLst/>
          </a:prstGeom>
          <a:noFill/>
          <a:ln w="28575">
            <a:solidFill>
              <a:schemeClr val="accent2"/>
            </a:solidFill>
            <a:round/>
            <a:headEnd/>
            <a:tailEnd/>
          </a:ln>
        </p:spPr>
        <p:txBody>
          <a:bodyPr wrap="none" anchor="ctr"/>
          <a:lstStyle/>
          <a:p>
            <a:endParaRPr lang="he-IL"/>
          </a:p>
        </p:txBody>
      </p:sp>
      <p:sp>
        <p:nvSpPr>
          <p:cNvPr id="6250" name="Oval 258"/>
          <p:cNvSpPr>
            <a:spLocks noChangeArrowheads="1"/>
          </p:cNvSpPr>
          <p:nvPr/>
        </p:nvSpPr>
        <p:spPr bwMode="auto">
          <a:xfrm>
            <a:off x="5795963" y="2997200"/>
            <a:ext cx="152400" cy="152400"/>
          </a:xfrm>
          <a:prstGeom prst="ellipse">
            <a:avLst/>
          </a:prstGeom>
          <a:noFill/>
          <a:ln w="28575">
            <a:solidFill>
              <a:schemeClr val="accent2"/>
            </a:solidFill>
            <a:round/>
            <a:headEnd/>
            <a:tailEnd/>
          </a:ln>
        </p:spPr>
        <p:txBody>
          <a:bodyPr wrap="none" anchor="ctr"/>
          <a:lstStyle/>
          <a:p>
            <a:endParaRPr lang="he-IL"/>
          </a:p>
        </p:txBody>
      </p:sp>
      <p:sp>
        <p:nvSpPr>
          <p:cNvPr id="6251" name="Oval 259"/>
          <p:cNvSpPr>
            <a:spLocks noChangeArrowheads="1"/>
          </p:cNvSpPr>
          <p:nvPr/>
        </p:nvSpPr>
        <p:spPr bwMode="auto">
          <a:xfrm>
            <a:off x="6877050" y="2781300"/>
            <a:ext cx="152400" cy="152400"/>
          </a:xfrm>
          <a:prstGeom prst="ellipse">
            <a:avLst/>
          </a:prstGeom>
          <a:noFill/>
          <a:ln w="28575">
            <a:solidFill>
              <a:schemeClr val="accent2"/>
            </a:solidFill>
            <a:round/>
            <a:headEnd/>
            <a:tailEnd/>
          </a:ln>
        </p:spPr>
        <p:txBody>
          <a:bodyPr wrap="none" anchor="ctr"/>
          <a:lstStyle/>
          <a:p>
            <a:endParaRPr lang="he-IL"/>
          </a:p>
        </p:txBody>
      </p:sp>
      <p:sp>
        <p:nvSpPr>
          <p:cNvPr id="6252" name="Oval 110"/>
          <p:cNvSpPr>
            <a:spLocks noChangeArrowheads="1"/>
          </p:cNvSpPr>
          <p:nvPr/>
        </p:nvSpPr>
        <p:spPr bwMode="auto">
          <a:xfrm>
            <a:off x="6156325" y="3500438"/>
            <a:ext cx="152400" cy="152400"/>
          </a:xfrm>
          <a:prstGeom prst="ellipse">
            <a:avLst/>
          </a:prstGeom>
          <a:noFill/>
          <a:ln w="28575">
            <a:solidFill>
              <a:srgbClr val="FF0000"/>
            </a:solidFill>
            <a:round/>
            <a:headEnd/>
            <a:tailEnd/>
          </a:ln>
        </p:spPr>
        <p:txBody>
          <a:bodyPr wrap="none" anchor="ctr"/>
          <a:lstStyle/>
          <a:p>
            <a:endParaRPr lang="he-IL"/>
          </a:p>
        </p:txBody>
      </p:sp>
      <p:sp>
        <p:nvSpPr>
          <p:cNvPr id="6253" name="Oval 110"/>
          <p:cNvSpPr>
            <a:spLocks noChangeArrowheads="1"/>
          </p:cNvSpPr>
          <p:nvPr/>
        </p:nvSpPr>
        <p:spPr bwMode="auto">
          <a:xfrm>
            <a:off x="6011863" y="2997200"/>
            <a:ext cx="152400" cy="152400"/>
          </a:xfrm>
          <a:prstGeom prst="ellipse">
            <a:avLst/>
          </a:prstGeom>
          <a:noFill/>
          <a:ln w="28575">
            <a:solidFill>
              <a:srgbClr val="FF0000"/>
            </a:solidFill>
            <a:round/>
            <a:headEnd/>
            <a:tailEnd/>
          </a:ln>
        </p:spPr>
        <p:txBody>
          <a:bodyPr wrap="none" anchor="ctr"/>
          <a:lstStyle/>
          <a:p>
            <a:endParaRPr lang="he-IL"/>
          </a:p>
        </p:txBody>
      </p:sp>
      <p:sp>
        <p:nvSpPr>
          <p:cNvPr id="6254" name="Oval 110"/>
          <p:cNvSpPr>
            <a:spLocks noChangeArrowheads="1"/>
          </p:cNvSpPr>
          <p:nvPr/>
        </p:nvSpPr>
        <p:spPr bwMode="auto">
          <a:xfrm>
            <a:off x="6372225" y="3140075"/>
            <a:ext cx="152400" cy="152400"/>
          </a:xfrm>
          <a:prstGeom prst="ellipse">
            <a:avLst/>
          </a:prstGeom>
          <a:noFill/>
          <a:ln w="28575">
            <a:solidFill>
              <a:srgbClr val="FF0000"/>
            </a:solidFill>
            <a:round/>
            <a:headEnd/>
            <a:tailEnd/>
          </a:ln>
        </p:spPr>
        <p:txBody>
          <a:bodyPr wrap="none" anchor="ctr"/>
          <a:lstStyle/>
          <a:p>
            <a:endParaRPr lang="he-IL"/>
          </a:p>
        </p:txBody>
      </p:sp>
      <p:sp>
        <p:nvSpPr>
          <p:cNvPr id="6255" name="Oval 110"/>
          <p:cNvSpPr>
            <a:spLocks noChangeArrowheads="1"/>
          </p:cNvSpPr>
          <p:nvPr/>
        </p:nvSpPr>
        <p:spPr bwMode="auto">
          <a:xfrm>
            <a:off x="5580063" y="3573463"/>
            <a:ext cx="152400" cy="152400"/>
          </a:xfrm>
          <a:prstGeom prst="ellipse">
            <a:avLst/>
          </a:prstGeom>
          <a:noFill/>
          <a:ln w="28575">
            <a:solidFill>
              <a:srgbClr val="FF0000"/>
            </a:solidFill>
            <a:round/>
            <a:headEnd/>
            <a:tailEnd/>
          </a:ln>
        </p:spPr>
        <p:txBody>
          <a:bodyPr wrap="none" anchor="ctr"/>
          <a:lstStyle/>
          <a:p>
            <a:endParaRPr lang="he-IL"/>
          </a:p>
        </p:txBody>
      </p:sp>
      <p:sp>
        <p:nvSpPr>
          <p:cNvPr id="6256" name="Oval 256"/>
          <p:cNvSpPr>
            <a:spLocks noChangeArrowheads="1"/>
          </p:cNvSpPr>
          <p:nvPr/>
        </p:nvSpPr>
        <p:spPr bwMode="auto">
          <a:xfrm>
            <a:off x="6588125" y="3141663"/>
            <a:ext cx="152400" cy="152400"/>
          </a:xfrm>
          <a:prstGeom prst="ellipse">
            <a:avLst/>
          </a:prstGeom>
          <a:noFill/>
          <a:ln w="28575">
            <a:solidFill>
              <a:schemeClr val="accent2"/>
            </a:solidFill>
            <a:round/>
            <a:headEnd/>
            <a:tailEnd/>
          </a:ln>
        </p:spPr>
        <p:txBody>
          <a:bodyPr wrap="none" anchor="ctr"/>
          <a:lstStyle/>
          <a:p>
            <a:endParaRPr lang="he-IL"/>
          </a:p>
        </p:txBody>
      </p:sp>
      <p:sp>
        <p:nvSpPr>
          <p:cNvPr id="6257" name="Oval 256"/>
          <p:cNvSpPr>
            <a:spLocks noChangeArrowheads="1"/>
          </p:cNvSpPr>
          <p:nvPr/>
        </p:nvSpPr>
        <p:spPr bwMode="auto">
          <a:xfrm>
            <a:off x="5940425" y="3716338"/>
            <a:ext cx="152400" cy="152400"/>
          </a:xfrm>
          <a:prstGeom prst="ellipse">
            <a:avLst/>
          </a:prstGeom>
          <a:noFill/>
          <a:ln w="28575">
            <a:solidFill>
              <a:schemeClr val="accent2"/>
            </a:solidFill>
            <a:round/>
            <a:headEnd/>
            <a:tailEnd/>
          </a:ln>
        </p:spPr>
        <p:txBody>
          <a:bodyPr wrap="none" anchor="ctr"/>
          <a:lstStyle/>
          <a:p>
            <a:endParaRPr lang="he-IL"/>
          </a:p>
        </p:txBody>
      </p:sp>
      <p:sp>
        <p:nvSpPr>
          <p:cNvPr id="6258" name="Oval 256"/>
          <p:cNvSpPr>
            <a:spLocks noChangeArrowheads="1"/>
          </p:cNvSpPr>
          <p:nvPr/>
        </p:nvSpPr>
        <p:spPr bwMode="auto">
          <a:xfrm>
            <a:off x="6948488" y="3500438"/>
            <a:ext cx="152400" cy="152400"/>
          </a:xfrm>
          <a:prstGeom prst="ellipse">
            <a:avLst/>
          </a:prstGeom>
          <a:noFill/>
          <a:ln w="28575">
            <a:solidFill>
              <a:schemeClr val="accent2"/>
            </a:solidFill>
            <a:round/>
            <a:headEnd/>
            <a:tailEnd/>
          </a:ln>
        </p:spPr>
        <p:txBody>
          <a:bodyPr wrap="none" anchor="ctr"/>
          <a:lstStyle/>
          <a:p>
            <a:endParaRPr lang="he-IL"/>
          </a:p>
        </p:txBody>
      </p:sp>
      <p:sp>
        <p:nvSpPr>
          <p:cNvPr id="6259" name="AutoShape 49"/>
          <p:cNvSpPr>
            <a:spLocks noChangeArrowheads="1"/>
          </p:cNvSpPr>
          <p:nvPr/>
        </p:nvSpPr>
        <p:spPr bwMode="auto">
          <a:xfrm>
            <a:off x="6011863" y="19161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pic>
        <p:nvPicPr>
          <p:cNvPr id="6260" name="Picture 137"/>
          <p:cNvPicPr>
            <a:picLocks noChangeAspect="1" noChangeArrowheads="1"/>
          </p:cNvPicPr>
          <p:nvPr/>
        </p:nvPicPr>
        <p:blipFill>
          <a:blip r:embed="rId3" cstate="print"/>
          <a:srcRect/>
          <a:stretch>
            <a:fillRect/>
          </a:stretch>
        </p:blipFill>
        <p:spPr bwMode="auto">
          <a:xfrm>
            <a:off x="611188" y="765175"/>
            <a:ext cx="1806575" cy="931863"/>
          </a:xfrm>
          <a:prstGeom prst="rect">
            <a:avLst/>
          </a:prstGeom>
          <a:noFill/>
          <a:ln w="9525">
            <a:noFill/>
            <a:miter lim="800000"/>
            <a:headEnd/>
            <a:tailEnd/>
          </a:ln>
        </p:spPr>
      </p:pic>
      <p:pic>
        <p:nvPicPr>
          <p:cNvPr id="6261" name="Picture 138"/>
          <p:cNvPicPr>
            <a:picLocks noChangeAspect="1" noChangeArrowheads="1"/>
          </p:cNvPicPr>
          <p:nvPr/>
        </p:nvPicPr>
        <p:blipFill>
          <a:blip r:embed="rId4" cstate="print"/>
          <a:srcRect/>
          <a:stretch>
            <a:fillRect/>
          </a:stretch>
        </p:blipFill>
        <p:spPr bwMode="auto">
          <a:xfrm>
            <a:off x="323850" y="1700213"/>
            <a:ext cx="4419600" cy="4432300"/>
          </a:xfrm>
          <a:prstGeom prst="rect">
            <a:avLst/>
          </a:prstGeom>
          <a:noFill/>
          <a:ln w="9525">
            <a:solidFill>
              <a:srgbClr val="000000"/>
            </a:solidFill>
            <a:miter lim="800000"/>
            <a:headEnd/>
            <a:tailEnd/>
          </a:ln>
        </p:spPr>
      </p:pic>
      <p:sp>
        <p:nvSpPr>
          <p:cNvPr id="6262" name="Line 177"/>
          <p:cNvSpPr>
            <a:spLocks noChangeShapeType="1"/>
          </p:cNvSpPr>
          <p:nvPr/>
        </p:nvSpPr>
        <p:spPr bwMode="auto">
          <a:xfrm>
            <a:off x="1258888" y="4292600"/>
            <a:ext cx="6192837" cy="0"/>
          </a:xfrm>
          <a:prstGeom prst="line">
            <a:avLst/>
          </a:prstGeom>
          <a:noFill/>
          <a:ln w="25400">
            <a:solidFill>
              <a:srgbClr val="000000"/>
            </a:solidFill>
            <a:prstDash val="sysDot"/>
            <a:round/>
            <a:headEnd/>
            <a:tailEnd/>
          </a:ln>
        </p:spPr>
        <p:txBody>
          <a:bodyPr/>
          <a:lstStyle/>
          <a:p>
            <a:endParaRPr lang="en-US"/>
          </a:p>
        </p:txBody>
      </p:sp>
      <p:sp>
        <p:nvSpPr>
          <p:cNvPr id="6263" name="Oval 109"/>
          <p:cNvSpPr>
            <a:spLocks noChangeArrowheads="1"/>
          </p:cNvSpPr>
          <p:nvPr/>
        </p:nvSpPr>
        <p:spPr bwMode="auto">
          <a:xfrm>
            <a:off x="5499100" y="6021388"/>
            <a:ext cx="152400" cy="152400"/>
          </a:xfrm>
          <a:prstGeom prst="ellipse">
            <a:avLst/>
          </a:prstGeom>
          <a:noFill/>
          <a:ln w="28575">
            <a:solidFill>
              <a:srgbClr val="FF0000"/>
            </a:solidFill>
            <a:round/>
            <a:headEnd/>
            <a:tailEnd/>
          </a:ln>
        </p:spPr>
        <p:txBody>
          <a:bodyPr wrap="none" anchor="ctr"/>
          <a:lstStyle/>
          <a:p>
            <a:endParaRPr lang="he-IL"/>
          </a:p>
        </p:txBody>
      </p:sp>
      <p:sp>
        <p:nvSpPr>
          <p:cNvPr id="6264" name="Oval 110"/>
          <p:cNvSpPr>
            <a:spLocks noChangeArrowheads="1"/>
          </p:cNvSpPr>
          <p:nvPr/>
        </p:nvSpPr>
        <p:spPr bwMode="auto">
          <a:xfrm>
            <a:off x="5524500" y="553561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6265" name="Oval 111"/>
          <p:cNvSpPr>
            <a:spLocks noChangeArrowheads="1"/>
          </p:cNvSpPr>
          <p:nvPr/>
        </p:nvSpPr>
        <p:spPr bwMode="auto">
          <a:xfrm>
            <a:off x="5486400" y="5753100"/>
            <a:ext cx="152400" cy="152400"/>
          </a:xfrm>
          <a:prstGeom prst="ellipse">
            <a:avLst/>
          </a:prstGeom>
          <a:noFill/>
          <a:ln w="28575">
            <a:solidFill>
              <a:schemeClr val="accent2"/>
            </a:solidFill>
            <a:round/>
            <a:headEnd/>
            <a:tailEnd/>
          </a:ln>
        </p:spPr>
        <p:txBody>
          <a:bodyPr wrap="none" anchor="ctr"/>
          <a:lstStyle/>
          <a:p>
            <a:endParaRPr lang="he-IL"/>
          </a:p>
        </p:txBody>
      </p:sp>
      <p:sp>
        <p:nvSpPr>
          <p:cNvPr id="6266" name="AutoShape 112"/>
          <p:cNvSpPr>
            <a:spLocks noChangeArrowheads="1"/>
          </p:cNvSpPr>
          <p:nvPr/>
        </p:nvSpPr>
        <p:spPr bwMode="auto">
          <a:xfrm>
            <a:off x="5508625" y="630872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6267" name="Text Box 113"/>
          <p:cNvSpPr txBox="1">
            <a:spLocks noChangeArrowheads="1"/>
          </p:cNvSpPr>
          <p:nvPr/>
        </p:nvSpPr>
        <p:spPr bwMode="auto">
          <a:xfrm>
            <a:off x="5715000" y="5402263"/>
            <a:ext cx="1884363" cy="1385887"/>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Cloud droplets</a:t>
            </a:r>
          </a:p>
          <a:p>
            <a:pPr algn="l" rtl="0" eaLnBrk="0" hangingPunct="0"/>
            <a:r>
              <a:rPr lang="en-US" sz="1700">
                <a:solidFill>
                  <a:srgbClr val="000000"/>
                </a:solidFill>
                <a:latin typeface="Comic Sans MS" pitchFamily="66" charset="0"/>
                <a:cs typeface="Times New Roman" pitchFamily="18" charset="0"/>
              </a:rPr>
              <a:t>Rain drop</a:t>
            </a:r>
          </a:p>
          <a:p>
            <a:pPr algn="l" rtl="0" eaLnBrk="0" hangingPunct="0"/>
            <a:r>
              <a:rPr lang="en-US" sz="1700">
                <a:solidFill>
                  <a:srgbClr val="000000"/>
                </a:solidFill>
                <a:latin typeface="Comic Sans MS" pitchFamily="66" charset="0"/>
                <a:cs typeface="Times New Roman" pitchFamily="18" charset="0"/>
              </a:rPr>
              <a:t>Ice precipitation</a:t>
            </a:r>
          </a:p>
          <a:p>
            <a:pPr algn="l" rtl="0" eaLnBrk="0" hangingPunct="0"/>
            <a:r>
              <a:rPr lang="en-US" sz="1700">
                <a:solidFill>
                  <a:srgbClr val="000000"/>
                </a:solidFill>
                <a:latin typeface="Comic Sans MS" pitchFamily="66" charset="0"/>
                <a:cs typeface="Times New Roman" pitchFamily="18" charset="0"/>
              </a:rPr>
              <a:t>Ice crystal</a:t>
            </a:r>
          </a:p>
          <a:p>
            <a:pPr algn="l" rtl="0" eaLnBrk="0" hangingPunct="0"/>
            <a:endParaRPr lang="en-US" sz="1700">
              <a:solidFill>
                <a:srgbClr val="000000"/>
              </a:solidFill>
              <a:latin typeface="Comic Sans MS" pitchFamily="66" charset="0"/>
              <a:cs typeface="Times New Roman" pitchFamily="18" charset="0"/>
            </a:endParaRPr>
          </a:p>
        </p:txBody>
      </p:sp>
      <p:sp>
        <p:nvSpPr>
          <p:cNvPr id="6268" name="Text Box 248"/>
          <p:cNvSpPr txBox="1">
            <a:spLocks noChangeArrowheads="1"/>
          </p:cNvSpPr>
          <p:nvPr/>
        </p:nvSpPr>
        <p:spPr bwMode="auto">
          <a:xfrm>
            <a:off x="271463" y="6232525"/>
            <a:ext cx="3579812" cy="320675"/>
          </a:xfrm>
          <a:prstGeom prst="rect">
            <a:avLst/>
          </a:prstGeom>
          <a:noFill/>
          <a:ln w="9525">
            <a:noFill/>
            <a:miter lim="800000"/>
            <a:headEnd/>
            <a:tailEnd/>
          </a:ln>
        </p:spPr>
        <p:txBody>
          <a:bodyPr>
            <a:spAutoFit/>
          </a:bodyPr>
          <a:lstStyle/>
          <a:p>
            <a:pPr algn="l" rtl="0">
              <a:spcBef>
                <a:spcPct val="50000"/>
              </a:spcBef>
            </a:pPr>
            <a:r>
              <a:rPr lang="en-US" sz="1500">
                <a:solidFill>
                  <a:srgbClr val="000000"/>
                </a:solidFill>
                <a:latin typeface="Comic Sans MS" pitchFamily="66" charset="0"/>
              </a:rPr>
              <a:t>After: Rosenfeld et al. 2008</a:t>
            </a:r>
          </a:p>
        </p:txBody>
      </p:sp>
      <p:sp>
        <p:nvSpPr>
          <p:cNvPr id="6269" name="Text Box 196"/>
          <p:cNvSpPr txBox="1">
            <a:spLocks noChangeArrowheads="1"/>
          </p:cNvSpPr>
          <p:nvPr/>
        </p:nvSpPr>
        <p:spPr bwMode="auto">
          <a:xfrm>
            <a:off x="165100" y="133350"/>
            <a:ext cx="1814513" cy="396875"/>
          </a:xfrm>
          <a:prstGeom prst="rect">
            <a:avLst/>
          </a:prstGeom>
          <a:noFill/>
          <a:ln w="9525">
            <a:noFill/>
            <a:miter lim="800000"/>
            <a:headEnd/>
            <a:tailEnd/>
          </a:ln>
        </p:spPr>
        <p:txBody>
          <a:bodyPr>
            <a:spAutoFit/>
          </a:bodyPr>
          <a:lstStyle/>
          <a:p>
            <a:pPr algn="ctr">
              <a:spcBef>
                <a:spcPct val="50000"/>
              </a:spcBef>
            </a:pPr>
            <a:r>
              <a:rPr lang="en-US" sz="2000">
                <a:solidFill>
                  <a:srgbClr val="A50000"/>
                </a:solidFill>
                <a:latin typeface="Comic Sans MS" pitchFamily="66" charset="0"/>
              </a:rPr>
              <a:t>Methodology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reeform 3"/>
          <p:cNvSpPr>
            <a:spLocks/>
          </p:cNvSpPr>
          <p:nvPr/>
        </p:nvSpPr>
        <p:spPr bwMode="auto">
          <a:xfrm>
            <a:off x="4533900" y="1143000"/>
            <a:ext cx="2971800" cy="3981450"/>
          </a:xfrm>
          <a:custGeom>
            <a:avLst/>
            <a:gdLst>
              <a:gd name="T0" fmla="*/ 2147483647 w 1872"/>
              <a:gd name="T1" fmla="*/ 2147483647 h 2508"/>
              <a:gd name="T2" fmla="*/ 2147483647 w 1872"/>
              <a:gd name="T3" fmla="*/ 2147483647 h 2508"/>
              <a:gd name="T4" fmla="*/ 2147483647 w 1872"/>
              <a:gd name="T5" fmla="*/ 2147483647 h 2508"/>
              <a:gd name="T6" fmla="*/ 2147483647 w 1872"/>
              <a:gd name="T7" fmla="*/ 2147483647 h 2508"/>
              <a:gd name="T8" fmla="*/ 2147483647 w 1872"/>
              <a:gd name="T9" fmla="*/ 2147483647 h 2508"/>
              <a:gd name="T10" fmla="*/ 2147483647 w 1872"/>
              <a:gd name="T11" fmla="*/ 2147483647 h 2508"/>
              <a:gd name="T12" fmla="*/ 2147483647 w 1872"/>
              <a:gd name="T13" fmla="*/ 2147483647 h 2508"/>
              <a:gd name="T14" fmla="*/ 2147483647 w 1872"/>
              <a:gd name="T15" fmla="*/ 2147483647 h 2508"/>
              <a:gd name="T16" fmla="*/ 2147483647 w 1872"/>
              <a:gd name="T17" fmla="*/ 2147483647 h 2508"/>
              <a:gd name="T18" fmla="*/ 2147483647 w 1872"/>
              <a:gd name="T19" fmla="*/ 2147483647 h 2508"/>
              <a:gd name="T20" fmla="*/ 2147483647 w 1872"/>
              <a:gd name="T21" fmla="*/ 2147483647 h 2508"/>
              <a:gd name="T22" fmla="*/ 2147483647 w 1872"/>
              <a:gd name="T23" fmla="*/ 2147483647 h 2508"/>
              <a:gd name="T24" fmla="*/ 2147483647 w 1872"/>
              <a:gd name="T25" fmla="*/ 2147483647 h 2508"/>
              <a:gd name="T26" fmla="*/ 2147483647 w 1872"/>
              <a:gd name="T27" fmla="*/ 2147483647 h 2508"/>
              <a:gd name="T28" fmla="*/ 2147483647 w 1872"/>
              <a:gd name="T29" fmla="*/ 2147483647 h 2508"/>
              <a:gd name="T30" fmla="*/ 2147483647 w 1872"/>
              <a:gd name="T31" fmla="*/ 2147483647 h 2508"/>
              <a:gd name="T32" fmla="*/ 2147483647 w 1872"/>
              <a:gd name="T33" fmla="*/ 2147483647 h 2508"/>
              <a:gd name="T34" fmla="*/ 2147483647 w 1872"/>
              <a:gd name="T35" fmla="*/ 2147483647 h 2508"/>
              <a:gd name="T36" fmla="*/ 2147483647 w 1872"/>
              <a:gd name="T37" fmla="*/ 2147483647 h 2508"/>
              <a:gd name="T38" fmla="*/ 2147483647 w 1872"/>
              <a:gd name="T39" fmla="*/ 2147483647 h 2508"/>
              <a:gd name="T40" fmla="*/ 0 w 1872"/>
              <a:gd name="T41" fmla="*/ 2147483647 h 2508"/>
              <a:gd name="T42" fmla="*/ 2147483647 w 1872"/>
              <a:gd name="T43" fmla="*/ 2147483647 h 2508"/>
              <a:gd name="T44" fmla="*/ 2147483647 w 1872"/>
              <a:gd name="T45" fmla="*/ 2147483647 h 2508"/>
              <a:gd name="T46" fmla="*/ 2147483647 w 1872"/>
              <a:gd name="T47" fmla="*/ 2147483647 h 2508"/>
              <a:gd name="T48" fmla="*/ 2147483647 w 1872"/>
              <a:gd name="T49" fmla="*/ 2147483647 h 2508"/>
              <a:gd name="T50" fmla="*/ 2147483647 w 1872"/>
              <a:gd name="T51" fmla="*/ 2147483647 h 2508"/>
              <a:gd name="T52" fmla="*/ 2147483647 w 1872"/>
              <a:gd name="T53" fmla="*/ 2147483647 h 2508"/>
              <a:gd name="T54" fmla="*/ 2147483647 w 1872"/>
              <a:gd name="T55" fmla="*/ 2147483647 h 2508"/>
              <a:gd name="T56" fmla="*/ 2147483647 w 1872"/>
              <a:gd name="T57" fmla="*/ 2147483647 h 2508"/>
              <a:gd name="T58" fmla="*/ 2147483647 w 1872"/>
              <a:gd name="T59" fmla="*/ 2147483647 h 2508"/>
              <a:gd name="T60" fmla="*/ 2147483647 w 1872"/>
              <a:gd name="T61" fmla="*/ 2147483647 h 2508"/>
              <a:gd name="T62" fmla="*/ 2147483647 w 1872"/>
              <a:gd name="T63" fmla="*/ 2147483647 h 2508"/>
              <a:gd name="T64" fmla="*/ 2147483647 w 1872"/>
              <a:gd name="T65" fmla="*/ 2147483647 h 2508"/>
              <a:gd name="T66" fmla="*/ 2147483647 w 1872"/>
              <a:gd name="T67" fmla="*/ 2147483647 h 2508"/>
              <a:gd name="T68" fmla="*/ 2147483647 w 1872"/>
              <a:gd name="T69" fmla="*/ 2147483647 h 2508"/>
              <a:gd name="T70" fmla="*/ 2147483647 w 1872"/>
              <a:gd name="T71" fmla="*/ 2147483647 h 2508"/>
              <a:gd name="T72" fmla="*/ 2147483647 w 1872"/>
              <a:gd name="T73" fmla="*/ 2147483647 h 2508"/>
              <a:gd name="T74" fmla="*/ 2147483647 w 1872"/>
              <a:gd name="T75" fmla="*/ 2147483647 h 25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2"/>
              <a:gd name="T115" fmla="*/ 0 h 2508"/>
              <a:gd name="T116" fmla="*/ 1872 w 1872"/>
              <a:gd name="T117" fmla="*/ 2508 h 25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2" h="2508">
                <a:moveTo>
                  <a:pt x="684" y="2472"/>
                </a:moveTo>
                <a:cubicBezTo>
                  <a:pt x="820" y="2480"/>
                  <a:pt x="756" y="2473"/>
                  <a:pt x="876" y="2490"/>
                </a:cubicBezTo>
                <a:cubicBezTo>
                  <a:pt x="890" y="2492"/>
                  <a:pt x="918" y="2496"/>
                  <a:pt x="918" y="2496"/>
                </a:cubicBezTo>
                <a:cubicBezTo>
                  <a:pt x="1070" y="2485"/>
                  <a:pt x="1223" y="2491"/>
                  <a:pt x="1374" y="2472"/>
                </a:cubicBezTo>
                <a:cubicBezTo>
                  <a:pt x="1407" y="2477"/>
                  <a:pt x="1437" y="2485"/>
                  <a:pt x="1470" y="2490"/>
                </a:cubicBezTo>
                <a:cubicBezTo>
                  <a:pt x="1521" y="2486"/>
                  <a:pt x="1595" y="2491"/>
                  <a:pt x="1644" y="2466"/>
                </a:cubicBezTo>
                <a:cubicBezTo>
                  <a:pt x="1656" y="2460"/>
                  <a:pt x="1668" y="2455"/>
                  <a:pt x="1680" y="2448"/>
                </a:cubicBezTo>
                <a:cubicBezTo>
                  <a:pt x="1693" y="2441"/>
                  <a:pt x="1716" y="2424"/>
                  <a:pt x="1716" y="2424"/>
                </a:cubicBezTo>
                <a:cubicBezTo>
                  <a:pt x="1739" y="2389"/>
                  <a:pt x="1763" y="2356"/>
                  <a:pt x="1776" y="2316"/>
                </a:cubicBezTo>
                <a:cubicBezTo>
                  <a:pt x="1771" y="2273"/>
                  <a:pt x="1767" y="2229"/>
                  <a:pt x="1734" y="2196"/>
                </a:cubicBezTo>
                <a:cubicBezTo>
                  <a:pt x="1722" y="2184"/>
                  <a:pt x="1698" y="2160"/>
                  <a:pt x="1698" y="2160"/>
                </a:cubicBezTo>
                <a:cubicBezTo>
                  <a:pt x="1709" y="2149"/>
                  <a:pt x="1724" y="2142"/>
                  <a:pt x="1734" y="2130"/>
                </a:cubicBezTo>
                <a:cubicBezTo>
                  <a:pt x="1743" y="2119"/>
                  <a:pt x="1758" y="2094"/>
                  <a:pt x="1758" y="2094"/>
                </a:cubicBezTo>
                <a:cubicBezTo>
                  <a:pt x="1766" y="2062"/>
                  <a:pt x="1783" y="2041"/>
                  <a:pt x="1794" y="2010"/>
                </a:cubicBezTo>
                <a:cubicBezTo>
                  <a:pt x="1802" y="1990"/>
                  <a:pt x="1807" y="1965"/>
                  <a:pt x="1812" y="1944"/>
                </a:cubicBezTo>
                <a:cubicBezTo>
                  <a:pt x="1810" y="1892"/>
                  <a:pt x="1810" y="1840"/>
                  <a:pt x="1806" y="1788"/>
                </a:cubicBezTo>
                <a:cubicBezTo>
                  <a:pt x="1801" y="1721"/>
                  <a:pt x="1733" y="1673"/>
                  <a:pt x="1686" y="1638"/>
                </a:cubicBezTo>
                <a:cubicBezTo>
                  <a:pt x="1689" y="1635"/>
                  <a:pt x="1722" y="1608"/>
                  <a:pt x="1728" y="1602"/>
                </a:cubicBezTo>
                <a:cubicBezTo>
                  <a:pt x="1750" y="1580"/>
                  <a:pt x="1769" y="1550"/>
                  <a:pt x="1788" y="1524"/>
                </a:cubicBezTo>
                <a:cubicBezTo>
                  <a:pt x="1804" y="1475"/>
                  <a:pt x="1821" y="1431"/>
                  <a:pt x="1830" y="1380"/>
                </a:cubicBezTo>
                <a:cubicBezTo>
                  <a:pt x="1828" y="1342"/>
                  <a:pt x="1828" y="1304"/>
                  <a:pt x="1824" y="1266"/>
                </a:cubicBezTo>
                <a:cubicBezTo>
                  <a:pt x="1815" y="1184"/>
                  <a:pt x="1758" y="1128"/>
                  <a:pt x="1704" y="1074"/>
                </a:cubicBezTo>
                <a:cubicBezTo>
                  <a:pt x="1684" y="1054"/>
                  <a:pt x="1674" y="1036"/>
                  <a:pt x="1650" y="1020"/>
                </a:cubicBezTo>
                <a:cubicBezTo>
                  <a:pt x="1648" y="1017"/>
                  <a:pt x="1628" y="991"/>
                  <a:pt x="1632" y="984"/>
                </a:cubicBezTo>
                <a:cubicBezTo>
                  <a:pt x="1636" y="977"/>
                  <a:pt x="1701" y="910"/>
                  <a:pt x="1716" y="900"/>
                </a:cubicBezTo>
                <a:cubicBezTo>
                  <a:pt x="1732" y="852"/>
                  <a:pt x="1770" y="790"/>
                  <a:pt x="1800" y="750"/>
                </a:cubicBezTo>
                <a:cubicBezTo>
                  <a:pt x="1808" y="726"/>
                  <a:pt x="1814" y="702"/>
                  <a:pt x="1824" y="678"/>
                </a:cubicBezTo>
                <a:cubicBezTo>
                  <a:pt x="1820" y="622"/>
                  <a:pt x="1818" y="564"/>
                  <a:pt x="1782" y="516"/>
                </a:cubicBezTo>
                <a:cubicBezTo>
                  <a:pt x="1770" y="500"/>
                  <a:pt x="1760" y="482"/>
                  <a:pt x="1746" y="468"/>
                </a:cubicBezTo>
                <a:cubicBezTo>
                  <a:pt x="1734" y="456"/>
                  <a:pt x="1718" y="447"/>
                  <a:pt x="1710" y="432"/>
                </a:cubicBezTo>
                <a:cubicBezTo>
                  <a:pt x="1695" y="402"/>
                  <a:pt x="1705" y="413"/>
                  <a:pt x="1680" y="396"/>
                </a:cubicBezTo>
                <a:cubicBezTo>
                  <a:pt x="1692" y="361"/>
                  <a:pt x="1676" y="392"/>
                  <a:pt x="1710" y="372"/>
                </a:cubicBezTo>
                <a:cubicBezTo>
                  <a:pt x="1741" y="354"/>
                  <a:pt x="1774" y="330"/>
                  <a:pt x="1794" y="300"/>
                </a:cubicBezTo>
                <a:cubicBezTo>
                  <a:pt x="1807" y="249"/>
                  <a:pt x="1800" y="180"/>
                  <a:pt x="1836" y="144"/>
                </a:cubicBezTo>
                <a:cubicBezTo>
                  <a:pt x="1843" y="114"/>
                  <a:pt x="1863" y="94"/>
                  <a:pt x="1872" y="66"/>
                </a:cubicBezTo>
                <a:cubicBezTo>
                  <a:pt x="1848" y="58"/>
                  <a:pt x="1824" y="50"/>
                  <a:pt x="1800" y="42"/>
                </a:cubicBezTo>
                <a:cubicBezTo>
                  <a:pt x="1781" y="36"/>
                  <a:pt x="1760" y="39"/>
                  <a:pt x="1740" y="36"/>
                </a:cubicBezTo>
                <a:cubicBezTo>
                  <a:pt x="1690" y="29"/>
                  <a:pt x="1638" y="22"/>
                  <a:pt x="1590" y="6"/>
                </a:cubicBezTo>
                <a:cubicBezTo>
                  <a:pt x="1478" y="22"/>
                  <a:pt x="1534" y="16"/>
                  <a:pt x="1422" y="24"/>
                </a:cubicBezTo>
                <a:cubicBezTo>
                  <a:pt x="1326" y="12"/>
                  <a:pt x="1255" y="14"/>
                  <a:pt x="1152" y="18"/>
                </a:cubicBezTo>
                <a:cubicBezTo>
                  <a:pt x="1022" y="28"/>
                  <a:pt x="892" y="9"/>
                  <a:pt x="762" y="0"/>
                </a:cubicBezTo>
                <a:cubicBezTo>
                  <a:pt x="455" y="6"/>
                  <a:pt x="264" y="2"/>
                  <a:pt x="0" y="24"/>
                </a:cubicBezTo>
                <a:cubicBezTo>
                  <a:pt x="22" y="154"/>
                  <a:pt x="142" y="205"/>
                  <a:pt x="252" y="246"/>
                </a:cubicBezTo>
                <a:cubicBezTo>
                  <a:pt x="276" y="255"/>
                  <a:pt x="294" y="268"/>
                  <a:pt x="318" y="276"/>
                </a:cubicBezTo>
                <a:cubicBezTo>
                  <a:pt x="331" y="315"/>
                  <a:pt x="331" y="345"/>
                  <a:pt x="318" y="384"/>
                </a:cubicBezTo>
                <a:cubicBezTo>
                  <a:pt x="314" y="414"/>
                  <a:pt x="309" y="440"/>
                  <a:pt x="300" y="468"/>
                </a:cubicBezTo>
                <a:cubicBezTo>
                  <a:pt x="305" y="501"/>
                  <a:pt x="302" y="525"/>
                  <a:pt x="330" y="546"/>
                </a:cubicBezTo>
                <a:cubicBezTo>
                  <a:pt x="341" y="555"/>
                  <a:pt x="366" y="570"/>
                  <a:pt x="366" y="570"/>
                </a:cubicBezTo>
                <a:cubicBezTo>
                  <a:pt x="401" y="623"/>
                  <a:pt x="420" y="624"/>
                  <a:pt x="480" y="654"/>
                </a:cubicBezTo>
                <a:cubicBezTo>
                  <a:pt x="493" y="661"/>
                  <a:pt x="509" y="659"/>
                  <a:pt x="522" y="666"/>
                </a:cubicBezTo>
                <a:cubicBezTo>
                  <a:pt x="544" y="677"/>
                  <a:pt x="566" y="691"/>
                  <a:pt x="588" y="702"/>
                </a:cubicBezTo>
                <a:cubicBezTo>
                  <a:pt x="596" y="706"/>
                  <a:pt x="612" y="714"/>
                  <a:pt x="612" y="714"/>
                </a:cubicBezTo>
                <a:cubicBezTo>
                  <a:pt x="644" y="779"/>
                  <a:pt x="619" y="795"/>
                  <a:pt x="594" y="852"/>
                </a:cubicBezTo>
                <a:cubicBezTo>
                  <a:pt x="571" y="903"/>
                  <a:pt x="545" y="948"/>
                  <a:pt x="516" y="996"/>
                </a:cubicBezTo>
                <a:cubicBezTo>
                  <a:pt x="500" y="1022"/>
                  <a:pt x="483" y="1040"/>
                  <a:pt x="474" y="1068"/>
                </a:cubicBezTo>
                <a:cubicBezTo>
                  <a:pt x="495" y="1131"/>
                  <a:pt x="512" y="1129"/>
                  <a:pt x="564" y="1164"/>
                </a:cubicBezTo>
                <a:cubicBezTo>
                  <a:pt x="550" y="1205"/>
                  <a:pt x="496" y="1229"/>
                  <a:pt x="462" y="1254"/>
                </a:cubicBezTo>
                <a:cubicBezTo>
                  <a:pt x="450" y="1262"/>
                  <a:pt x="426" y="1278"/>
                  <a:pt x="426" y="1278"/>
                </a:cubicBezTo>
                <a:cubicBezTo>
                  <a:pt x="404" y="1311"/>
                  <a:pt x="382" y="1328"/>
                  <a:pt x="372" y="1368"/>
                </a:cubicBezTo>
                <a:cubicBezTo>
                  <a:pt x="374" y="1382"/>
                  <a:pt x="373" y="1397"/>
                  <a:pt x="378" y="1410"/>
                </a:cubicBezTo>
                <a:cubicBezTo>
                  <a:pt x="392" y="1447"/>
                  <a:pt x="430" y="1453"/>
                  <a:pt x="456" y="1476"/>
                </a:cubicBezTo>
                <a:cubicBezTo>
                  <a:pt x="482" y="1500"/>
                  <a:pt x="508" y="1525"/>
                  <a:pt x="528" y="1554"/>
                </a:cubicBezTo>
                <a:cubicBezTo>
                  <a:pt x="521" y="1617"/>
                  <a:pt x="502" y="1659"/>
                  <a:pt x="474" y="1716"/>
                </a:cubicBezTo>
                <a:cubicBezTo>
                  <a:pt x="465" y="1734"/>
                  <a:pt x="456" y="1784"/>
                  <a:pt x="450" y="1806"/>
                </a:cubicBezTo>
                <a:cubicBezTo>
                  <a:pt x="452" y="1820"/>
                  <a:pt x="449" y="1836"/>
                  <a:pt x="456" y="1848"/>
                </a:cubicBezTo>
                <a:cubicBezTo>
                  <a:pt x="462" y="1859"/>
                  <a:pt x="495" y="1863"/>
                  <a:pt x="504" y="1866"/>
                </a:cubicBezTo>
                <a:cubicBezTo>
                  <a:pt x="529" y="1875"/>
                  <a:pt x="544" y="1889"/>
                  <a:pt x="570" y="1896"/>
                </a:cubicBezTo>
                <a:cubicBezTo>
                  <a:pt x="556" y="1932"/>
                  <a:pt x="530" y="1959"/>
                  <a:pt x="510" y="1992"/>
                </a:cubicBezTo>
                <a:cubicBezTo>
                  <a:pt x="499" y="2011"/>
                  <a:pt x="486" y="2028"/>
                  <a:pt x="474" y="2046"/>
                </a:cubicBezTo>
                <a:cubicBezTo>
                  <a:pt x="470" y="2052"/>
                  <a:pt x="462" y="2064"/>
                  <a:pt x="462" y="2064"/>
                </a:cubicBezTo>
                <a:cubicBezTo>
                  <a:pt x="451" y="2108"/>
                  <a:pt x="463" y="2147"/>
                  <a:pt x="474" y="2190"/>
                </a:cubicBezTo>
                <a:cubicBezTo>
                  <a:pt x="466" y="2266"/>
                  <a:pt x="473" y="2231"/>
                  <a:pt x="456" y="2298"/>
                </a:cubicBezTo>
                <a:cubicBezTo>
                  <a:pt x="454" y="2306"/>
                  <a:pt x="450" y="2322"/>
                  <a:pt x="450" y="2322"/>
                </a:cubicBezTo>
                <a:cubicBezTo>
                  <a:pt x="455" y="2364"/>
                  <a:pt x="465" y="2410"/>
                  <a:pt x="426" y="2436"/>
                </a:cubicBezTo>
                <a:cubicBezTo>
                  <a:pt x="409" y="2462"/>
                  <a:pt x="422" y="2471"/>
                  <a:pt x="450" y="2478"/>
                </a:cubicBezTo>
                <a:cubicBezTo>
                  <a:pt x="527" y="2496"/>
                  <a:pt x="586" y="2504"/>
                  <a:pt x="666" y="2508"/>
                </a:cubicBezTo>
                <a:cubicBezTo>
                  <a:pt x="729" y="2504"/>
                  <a:pt x="779" y="2490"/>
                  <a:pt x="840" y="2490"/>
                </a:cubicBezTo>
              </a:path>
            </a:pathLst>
          </a:custGeom>
          <a:noFill/>
          <a:ln w="25400">
            <a:solidFill>
              <a:schemeClr val="bg2"/>
            </a:solidFill>
            <a:round/>
            <a:headEnd/>
            <a:tailEnd/>
          </a:ln>
        </p:spPr>
        <p:txBody>
          <a:bodyPr/>
          <a:lstStyle/>
          <a:p>
            <a:endParaRPr lang="he-IL"/>
          </a:p>
        </p:txBody>
      </p:sp>
      <p:sp>
        <p:nvSpPr>
          <p:cNvPr id="7171" name="Oval 4"/>
          <p:cNvSpPr>
            <a:spLocks noChangeArrowheads="1"/>
          </p:cNvSpPr>
          <p:nvPr/>
        </p:nvSpPr>
        <p:spPr bwMode="auto">
          <a:xfrm>
            <a:off x="61722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2" name="Oval 5"/>
          <p:cNvSpPr>
            <a:spLocks noChangeArrowheads="1"/>
          </p:cNvSpPr>
          <p:nvPr/>
        </p:nvSpPr>
        <p:spPr bwMode="auto">
          <a:xfrm>
            <a:off x="68580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3" name="Oval 6"/>
          <p:cNvSpPr>
            <a:spLocks noChangeArrowheads="1"/>
          </p:cNvSpPr>
          <p:nvPr/>
        </p:nvSpPr>
        <p:spPr bwMode="auto">
          <a:xfrm>
            <a:off x="5943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4" name="Oval 7"/>
          <p:cNvSpPr>
            <a:spLocks noChangeArrowheads="1"/>
          </p:cNvSpPr>
          <p:nvPr/>
        </p:nvSpPr>
        <p:spPr bwMode="auto">
          <a:xfrm>
            <a:off x="7086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5" name="Oval 8"/>
          <p:cNvSpPr>
            <a:spLocks noChangeArrowheads="1"/>
          </p:cNvSpPr>
          <p:nvPr/>
        </p:nvSpPr>
        <p:spPr bwMode="auto">
          <a:xfrm>
            <a:off x="6019800" y="2895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6" name="Oval 10"/>
          <p:cNvSpPr>
            <a:spLocks noChangeArrowheads="1"/>
          </p:cNvSpPr>
          <p:nvPr/>
        </p:nvSpPr>
        <p:spPr bwMode="auto">
          <a:xfrm>
            <a:off x="65532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7" name="Oval 11"/>
          <p:cNvSpPr>
            <a:spLocks noChangeArrowheads="1"/>
          </p:cNvSpPr>
          <p:nvPr/>
        </p:nvSpPr>
        <p:spPr bwMode="auto">
          <a:xfrm>
            <a:off x="5867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8" name="Oval 12"/>
          <p:cNvSpPr>
            <a:spLocks noChangeArrowheads="1"/>
          </p:cNvSpPr>
          <p:nvPr/>
        </p:nvSpPr>
        <p:spPr bwMode="auto">
          <a:xfrm>
            <a:off x="63246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79" name="Oval 13"/>
          <p:cNvSpPr>
            <a:spLocks noChangeArrowheads="1"/>
          </p:cNvSpPr>
          <p:nvPr/>
        </p:nvSpPr>
        <p:spPr bwMode="auto">
          <a:xfrm>
            <a:off x="6324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0" name="Oval 14"/>
          <p:cNvSpPr>
            <a:spLocks noChangeArrowheads="1"/>
          </p:cNvSpPr>
          <p:nvPr/>
        </p:nvSpPr>
        <p:spPr bwMode="auto">
          <a:xfrm>
            <a:off x="54864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1" name="Oval 15"/>
          <p:cNvSpPr>
            <a:spLocks noChangeArrowheads="1"/>
          </p:cNvSpPr>
          <p:nvPr/>
        </p:nvSpPr>
        <p:spPr bwMode="auto">
          <a:xfrm>
            <a:off x="5715000" y="4114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2" name="Oval 16"/>
          <p:cNvSpPr>
            <a:spLocks noChangeArrowheads="1"/>
          </p:cNvSpPr>
          <p:nvPr/>
        </p:nvSpPr>
        <p:spPr bwMode="auto">
          <a:xfrm>
            <a:off x="57912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3" name="Oval 17"/>
          <p:cNvSpPr>
            <a:spLocks noChangeArrowheads="1"/>
          </p:cNvSpPr>
          <p:nvPr/>
        </p:nvSpPr>
        <p:spPr bwMode="auto">
          <a:xfrm>
            <a:off x="6516688" y="35734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4" name="Oval 18"/>
          <p:cNvSpPr>
            <a:spLocks noChangeArrowheads="1"/>
          </p:cNvSpPr>
          <p:nvPr/>
        </p:nvSpPr>
        <p:spPr bwMode="auto">
          <a:xfrm>
            <a:off x="63246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5" name="Oval 19"/>
          <p:cNvSpPr>
            <a:spLocks noChangeArrowheads="1"/>
          </p:cNvSpPr>
          <p:nvPr/>
        </p:nvSpPr>
        <p:spPr bwMode="auto">
          <a:xfrm>
            <a:off x="7010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6" name="Oval 20"/>
          <p:cNvSpPr>
            <a:spLocks noChangeArrowheads="1"/>
          </p:cNvSpPr>
          <p:nvPr/>
        </p:nvSpPr>
        <p:spPr bwMode="auto">
          <a:xfrm>
            <a:off x="60198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7" name="Oval 21"/>
          <p:cNvSpPr>
            <a:spLocks noChangeArrowheads="1"/>
          </p:cNvSpPr>
          <p:nvPr/>
        </p:nvSpPr>
        <p:spPr bwMode="auto">
          <a:xfrm>
            <a:off x="60960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8" name="Oval 22"/>
          <p:cNvSpPr>
            <a:spLocks noChangeArrowheads="1"/>
          </p:cNvSpPr>
          <p:nvPr/>
        </p:nvSpPr>
        <p:spPr bwMode="auto">
          <a:xfrm>
            <a:off x="5562600" y="2743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89" name="Oval 23"/>
          <p:cNvSpPr>
            <a:spLocks noChangeArrowheads="1"/>
          </p:cNvSpPr>
          <p:nvPr/>
        </p:nvSpPr>
        <p:spPr bwMode="auto">
          <a:xfrm>
            <a:off x="5486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0" name="Oval 24"/>
          <p:cNvSpPr>
            <a:spLocks noChangeArrowheads="1"/>
          </p:cNvSpPr>
          <p:nvPr/>
        </p:nvSpPr>
        <p:spPr bwMode="auto">
          <a:xfrm>
            <a:off x="6705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1" name="Oval 25"/>
          <p:cNvSpPr>
            <a:spLocks noChangeArrowheads="1"/>
          </p:cNvSpPr>
          <p:nvPr/>
        </p:nvSpPr>
        <p:spPr bwMode="auto">
          <a:xfrm>
            <a:off x="6781800" y="4038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2" name="Oval 26"/>
          <p:cNvSpPr>
            <a:spLocks noChangeArrowheads="1"/>
          </p:cNvSpPr>
          <p:nvPr/>
        </p:nvSpPr>
        <p:spPr bwMode="auto">
          <a:xfrm>
            <a:off x="6477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3" name="Oval 27"/>
          <p:cNvSpPr>
            <a:spLocks noChangeArrowheads="1"/>
          </p:cNvSpPr>
          <p:nvPr/>
        </p:nvSpPr>
        <p:spPr bwMode="auto">
          <a:xfrm>
            <a:off x="6096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4" name="Oval 28"/>
          <p:cNvSpPr>
            <a:spLocks noChangeArrowheads="1"/>
          </p:cNvSpPr>
          <p:nvPr/>
        </p:nvSpPr>
        <p:spPr bwMode="auto">
          <a:xfrm>
            <a:off x="55626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5" name="Oval 29"/>
          <p:cNvSpPr>
            <a:spLocks noChangeArrowheads="1"/>
          </p:cNvSpPr>
          <p:nvPr/>
        </p:nvSpPr>
        <p:spPr bwMode="auto">
          <a:xfrm>
            <a:off x="67818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6" name="Oval 30"/>
          <p:cNvSpPr>
            <a:spLocks noChangeArrowheads="1"/>
          </p:cNvSpPr>
          <p:nvPr/>
        </p:nvSpPr>
        <p:spPr bwMode="auto">
          <a:xfrm>
            <a:off x="7010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197" name="AutoShape 31"/>
          <p:cNvSpPr>
            <a:spLocks noChangeArrowheads="1"/>
          </p:cNvSpPr>
          <p:nvPr/>
        </p:nvSpPr>
        <p:spPr bwMode="auto">
          <a:xfrm>
            <a:off x="6084888" y="17002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198" name="AutoShape 33"/>
          <p:cNvSpPr>
            <a:spLocks noChangeArrowheads="1"/>
          </p:cNvSpPr>
          <p:nvPr/>
        </p:nvSpPr>
        <p:spPr bwMode="auto">
          <a:xfrm>
            <a:off x="5795963" y="15573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199" name="AutoShape 37"/>
          <p:cNvSpPr>
            <a:spLocks noChangeArrowheads="1"/>
          </p:cNvSpPr>
          <p:nvPr/>
        </p:nvSpPr>
        <p:spPr bwMode="auto">
          <a:xfrm>
            <a:off x="6011863" y="22050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0" name="AutoShape 40"/>
          <p:cNvSpPr>
            <a:spLocks noChangeArrowheads="1"/>
          </p:cNvSpPr>
          <p:nvPr/>
        </p:nvSpPr>
        <p:spPr bwMode="auto">
          <a:xfrm>
            <a:off x="6588125" y="13414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1" name="AutoShape 41"/>
          <p:cNvSpPr>
            <a:spLocks noChangeArrowheads="1"/>
          </p:cNvSpPr>
          <p:nvPr/>
        </p:nvSpPr>
        <p:spPr bwMode="auto">
          <a:xfrm>
            <a:off x="5486400" y="1752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2" name="AutoShape 42"/>
          <p:cNvSpPr>
            <a:spLocks noChangeArrowheads="1"/>
          </p:cNvSpPr>
          <p:nvPr/>
        </p:nvSpPr>
        <p:spPr bwMode="auto">
          <a:xfrm>
            <a:off x="6324600" y="1524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3" name="AutoShape 46"/>
          <p:cNvSpPr>
            <a:spLocks noChangeArrowheads="1"/>
          </p:cNvSpPr>
          <p:nvPr/>
        </p:nvSpPr>
        <p:spPr bwMode="auto">
          <a:xfrm>
            <a:off x="5867400" y="1295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4" name="AutoShape 49"/>
          <p:cNvSpPr>
            <a:spLocks noChangeArrowheads="1"/>
          </p:cNvSpPr>
          <p:nvPr/>
        </p:nvSpPr>
        <p:spPr bwMode="auto">
          <a:xfrm>
            <a:off x="5181600" y="1371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5" name="AutoShape 52"/>
          <p:cNvSpPr>
            <a:spLocks noChangeArrowheads="1"/>
          </p:cNvSpPr>
          <p:nvPr/>
        </p:nvSpPr>
        <p:spPr bwMode="auto">
          <a:xfrm>
            <a:off x="6858000" y="1676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6" name="AutoShape 53"/>
          <p:cNvSpPr>
            <a:spLocks noChangeArrowheads="1"/>
          </p:cNvSpPr>
          <p:nvPr/>
        </p:nvSpPr>
        <p:spPr bwMode="auto">
          <a:xfrm>
            <a:off x="6019800" y="1981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7" name="AutoShape 54"/>
          <p:cNvSpPr>
            <a:spLocks noChangeArrowheads="1"/>
          </p:cNvSpPr>
          <p:nvPr/>
        </p:nvSpPr>
        <p:spPr bwMode="auto">
          <a:xfrm>
            <a:off x="6477000" y="1828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8" name="AutoShape 55"/>
          <p:cNvSpPr>
            <a:spLocks noChangeArrowheads="1"/>
          </p:cNvSpPr>
          <p:nvPr/>
        </p:nvSpPr>
        <p:spPr bwMode="auto">
          <a:xfrm>
            <a:off x="6877050" y="22050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09" name="AutoShape 56"/>
          <p:cNvSpPr>
            <a:spLocks noChangeArrowheads="1"/>
          </p:cNvSpPr>
          <p:nvPr/>
        </p:nvSpPr>
        <p:spPr bwMode="auto">
          <a:xfrm>
            <a:off x="6324600" y="2209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10" name="AutoShape 57"/>
          <p:cNvSpPr>
            <a:spLocks noChangeArrowheads="1"/>
          </p:cNvSpPr>
          <p:nvPr/>
        </p:nvSpPr>
        <p:spPr bwMode="auto">
          <a:xfrm>
            <a:off x="5638800" y="2286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11" name="Line 58"/>
          <p:cNvSpPr>
            <a:spLocks noChangeShapeType="1"/>
          </p:cNvSpPr>
          <p:nvPr/>
        </p:nvSpPr>
        <p:spPr bwMode="auto">
          <a:xfrm flipV="1">
            <a:off x="8172450" y="3714750"/>
            <a:ext cx="0" cy="1295400"/>
          </a:xfrm>
          <a:prstGeom prst="line">
            <a:avLst/>
          </a:prstGeom>
          <a:noFill/>
          <a:ln w="57150">
            <a:solidFill>
              <a:srgbClr val="000000"/>
            </a:solidFill>
            <a:round/>
            <a:headEnd/>
            <a:tailEnd type="triangle" w="med" len="med"/>
          </a:ln>
        </p:spPr>
        <p:txBody>
          <a:bodyPr/>
          <a:lstStyle/>
          <a:p>
            <a:endParaRPr lang="en-US"/>
          </a:p>
        </p:txBody>
      </p:sp>
      <p:sp>
        <p:nvSpPr>
          <p:cNvPr id="7212" name="Oval 59"/>
          <p:cNvSpPr>
            <a:spLocks noChangeArrowheads="1"/>
          </p:cNvSpPr>
          <p:nvPr/>
        </p:nvSpPr>
        <p:spPr bwMode="auto">
          <a:xfrm>
            <a:off x="56388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13" name="Oval 60"/>
          <p:cNvSpPr>
            <a:spLocks noChangeArrowheads="1"/>
          </p:cNvSpPr>
          <p:nvPr/>
        </p:nvSpPr>
        <p:spPr bwMode="auto">
          <a:xfrm>
            <a:off x="58674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14" name="Oval 61"/>
          <p:cNvSpPr>
            <a:spLocks noChangeArrowheads="1"/>
          </p:cNvSpPr>
          <p:nvPr/>
        </p:nvSpPr>
        <p:spPr bwMode="auto">
          <a:xfrm>
            <a:off x="6553200" y="3124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15" name="Oval 62"/>
          <p:cNvSpPr>
            <a:spLocks noChangeArrowheads="1"/>
          </p:cNvSpPr>
          <p:nvPr/>
        </p:nvSpPr>
        <p:spPr bwMode="auto">
          <a:xfrm>
            <a:off x="6172200" y="3276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16" name="Oval 63"/>
          <p:cNvSpPr>
            <a:spLocks noChangeArrowheads="1"/>
          </p:cNvSpPr>
          <p:nvPr/>
        </p:nvSpPr>
        <p:spPr bwMode="auto">
          <a:xfrm>
            <a:off x="68580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17" name="Oval 64"/>
          <p:cNvSpPr>
            <a:spLocks noChangeArrowheads="1"/>
          </p:cNvSpPr>
          <p:nvPr/>
        </p:nvSpPr>
        <p:spPr bwMode="auto">
          <a:xfrm>
            <a:off x="60198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18" name="Oval 65"/>
          <p:cNvSpPr>
            <a:spLocks noChangeArrowheads="1"/>
          </p:cNvSpPr>
          <p:nvPr/>
        </p:nvSpPr>
        <p:spPr bwMode="auto">
          <a:xfrm>
            <a:off x="69342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19" name="Oval 66"/>
          <p:cNvSpPr>
            <a:spLocks noChangeArrowheads="1"/>
          </p:cNvSpPr>
          <p:nvPr/>
        </p:nvSpPr>
        <p:spPr bwMode="auto">
          <a:xfrm>
            <a:off x="68580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0" name="Oval 67"/>
          <p:cNvSpPr>
            <a:spLocks noChangeArrowheads="1"/>
          </p:cNvSpPr>
          <p:nvPr/>
        </p:nvSpPr>
        <p:spPr bwMode="auto">
          <a:xfrm>
            <a:off x="63246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1" name="Oval 68"/>
          <p:cNvSpPr>
            <a:spLocks noChangeArrowheads="1"/>
          </p:cNvSpPr>
          <p:nvPr/>
        </p:nvSpPr>
        <p:spPr bwMode="auto">
          <a:xfrm>
            <a:off x="60198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2" name="Oval 69"/>
          <p:cNvSpPr>
            <a:spLocks noChangeArrowheads="1"/>
          </p:cNvSpPr>
          <p:nvPr/>
        </p:nvSpPr>
        <p:spPr bwMode="auto">
          <a:xfrm>
            <a:off x="5638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3" name="Oval 70"/>
          <p:cNvSpPr>
            <a:spLocks noChangeArrowheads="1"/>
          </p:cNvSpPr>
          <p:nvPr/>
        </p:nvSpPr>
        <p:spPr bwMode="auto">
          <a:xfrm>
            <a:off x="57912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4" name="Oval 71"/>
          <p:cNvSpPr>
            <a:spLocks noChangeArrowheads="1"/>
          </p:cNvSpPr>
          <p:nvPr/>
        </p:nvSpPr>
        <p:spPr bwMode="auto">
          <a:xfrm>
            <a:off x="66294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5" name="Oval 72"/>
          <p:cNvSpPr>
            <a:spLocks noChangeArrowheads="1"/>
          </p:cNvSpPr>
          <p:nvPr/>
        </p:nvSpPr>
        <p:spPr bwMode="auto">
          <a:xfrm>
            <a:off x="6781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6" name="Oval 74"/>
          <p:cNvSpPr>
            <a:spLocks noChangeArrowheads="1"/>
          </p:cNvSpPr>
          <p:nvPr/>
        </p:nvSpPr>
        <p:spPr bwMode="auto">
          <a:xfrm>
            <a:off x="6629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7" name="Oval 75"/>
          <p:cNvSpPr>
            <a:spLocks noChangeArrowheads="1"/>
          </p:cNvSpPr>
          <p:nvPr/>
        </p:nvSpPr>
        <p:spPr bwMode="auto">
          <a:xfrm>
            <a:off x="5486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8" name="Oval 76"/>
          <p:cNvSpPr>
            <a:spLocks noChangeArrowheads="1"/>
          </p:cNvSpPr>
          <p:nvPr/>
        </p:nvSpPr>
        <p:spPr bwMode="auto">
          <a:xfrm>
            <a:off x="6248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29" name="Oval 77"/>
          <p:cNvSpPr>
            <a:spLocks noChangeArrowheads="1"/>
          </p:cNvSpPr>
          <p:nvPr/>
        </p:nvSpPr>
        <p:spPr bwMode="auto">
          <a:xfrm>
            <a:off x="69342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0" name="Oval 78"/>
          <p:cNvSpPr>
            <a:spLocks noChangeArrowheads="1"/>
          </p:cNvSpPr>
          <p:nvPr/>
        </p:nvSpPr>
        <p:spPr bwMode="auto">
          <a:xfrm>
            <a:off x="72390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1" name="Oval 79"/>
          <p:cNvSpPr>
            <a:spLocks noChangeArrowheads="1"/>
          </p:cNvSpPr>
          <p:nvPr/>
        </p:nvSpPr>
        <p:spPr bwMode="auto">
          <a:xfrm>
            <a:off x="60960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2" name="Oval 80"/>
          <p:cNvSpPr>
            <a:spLocks noChangeArrowheads="1"/>
          </p:cNvSpPr>
          <p:nvPr/>
        </p:nvSpPr>
        <p:spPr bwMode="auto">
          <a:xfrm>
            <a:off x="5791200" y="4876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3" name="Oval 81"/>
          <p:cNvSpPr>
            <a:spLocks noChangeArrowheads="1"/>
          </p:cNvSpPr>
          <p:nvPr/>
        </p:nvSpPr>
        <p:spPr bwMode="auto">
          <a:xfrm>
            <a:off x="67056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4" name="Oval 82"/>
          <p:cNvSpPr>
            <a:spLocks noChangeArrowheads="1"/>
          </p:cNvSpPr>
          <p:nvPr/>
        </p:nvSpPr>
        <p:spPr bwMode="auto">
          <a:xfrm>
            <a:off x="7010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5" name="Oval 83"/>
          <p:cNvSpPr>
            <a:spLocks noChangeArrowheads="1"/>
          </p:cNvSpPr>
          <p:nvPr/>
        </p:nvSpPr>
        <p:spPr bwMode="auto">
          <a:xfrm>
            <a:off x="5486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6" name="Oval 84"/>
          <p:cNvSpPr>
            <a:spLocks noChangeArrowheads="1"/>
          </p:cNvSpPr>
          <p:nvPr/>
        </p:nvSpPr>
        <p:spPr bwMode="auto">
          <a:xfrm>
            <a:off x="6324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7" name="Oval 85"/>
          <p:cNvSpPr>
            <a:spLocks noChangeArrowheads="1"/>
          </p:cNvSpPr>
          <p:nvPr/>
        </p:nvSpPr>
        <p:spPr bwMode="auto">
          <a:xfrm>
            <a:off x="6096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8" name="Oval 86"/>
          <p:cNvSpPr>
            <a:spLocks noChangeArrowheads="1"/>
          </p:cNvSpPr>
          <p:nvPr/>
        </p:nvSpPr>
        <p:spPr bwMode="auto">
          <a:xfrm>
            <a:off x="6477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39" name="Oval 87"/>
          <p:cNvSpPr>
            <a:spLocks noChangeArrowheads="1"/>
          </p:cNvSpPr>
          <p:nvPr/>
        </p:nvSpPr>
        <p:spPr bwMode="auto">
          <a:xfrm>
            <a:off x="57150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0" name="Oval 88"/>
          <p:cNvSpPr>
            <a:spLocks noChangeArrowheads="1"/>
          </p:cNvSpPr>
          <p:nvPr/>
        </p:nvSpPr>
        <p:spPr bwMode="auto">
          <a:xfrm>
            <a:off x="58674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1" name="Oval 90"/>
          <p:cNvSpPr>
            <a:spLocks noChangeArrowheads="1"/>
          </p:cNvSpPr>
          <p:nvPr/>
        </p:nvSpPr>
        <p:spPr bwMode="auto">
          <a:xfrm>
            <a:off x="71628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2" name="Oval 91"/>
          <p:cNvSpPr>
            <a:spLocks noChangeArrowheads="1"/>
          </p:cNvSpPr>
          <p:nvPr/>
        </p:nvSpPr>
        <p:spPr bwMode="auto">
          <a:xfrm>
            <a:off x="7086600" y="2971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3" name="Oval 92"/>
          <p:cNvSpPr>
            <a:spLocks noChangeArrowheads="1"/>
          </p:cNvSpPr>
          <p:nvPr/>
        </p:nvSpPr>
        <p:spPr bwMode="auto">
          <a:xfrm>
            <a:off x="6324600" y="2895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4" name="Oval 93"/>
          <p:cNvSpPr>
            <a:spLocks noChangeArrowheads="1"/>
          </p:cNvSpPr>
          <p:nvPr/>
        </p:nvSpPr>
        <p:spPr bwMode="auto">
          <a:xfrm>
            <a:off x="6705600" y="2819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5" name="Oval 94"/>
          <p:cNvSpPr>
            <a:spLocks noChangeArrowheads="1"/>
          </p:cNvSpPr>
          <p:nvPr/>
        </p:nvSpPr>
        <p:spPr bwMode="auto">
          <a:xfrm>
            <a:off x="6629400" y="3810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6" name="Oval 112"/>
          <p:cNvSpPr>
            <a:spLocks noChangeArrowheads="1"/>
          </p:cNvSpPr>
          <p:nvPr/>
        </p:nvSpPr>
        <p:spPr bwMode="auto">
          <a:xfrm>
            <a:off x="5867400" y="2276475"/>
            <a:ext cx="152400" cy="152400"/>
          </a:xfrm>
          <a:prstGeom prst="ellipse">
            <a:avLst/>
          </a:prstGeom>
          <a:noFill/>
          <a:ln w="28575">
            <a:solidFill>
              <a:srgbClr val="FF0000"/>
            </a:solidFill>
            <a:round/>
            <a:headEnd/>
            <a:tailEnd/>
          </a:ln>
        </p:spPr>
        <p:txBody>
          <a:bodyPr wrap="none" anchor="ctr"/>
          <a:lstStyle/>
          <a:p>
            <a:endParaRPr lang="he-IL"/>
          </a:p>
        </p:txBody>
      </p:sp>
      <p:sp>
        <p:nvSpPr>
          <p:cNvPr id="7247" name="Oval 127"/>
          <p:cNvSpPr>
            <a:spLocks noChangeArrowheads="1"/>
          </p:cNvSpPr>
          <p:nvPr/>
        </p:nvSpPr>
        <p:spPr bwMode="auto">
          <a:xfrm>
            <a:off x="5707063" y="2492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8" name="Oval 128"/>
          <p:cNvSpPr>
            <a:spLocks noChangeArrowheads="1"/>
          </p:cNvSpPr>
          <p:nvPr/>
        </p:nvSpPr>
        <p:spPr bwMode="auto">
          <a:xfrm>
            <a:off x="6240463" y="27209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49" name="Oval 129"/>
          <p:cNvSpPr>
            <a:spLocks noChangeArrowheads="1"/>
          </p:cNvSpPr>
          <p:nvPr/>
        </p:nvSpPr>
        <p:spPr bwMode="auto">
          <a:xfrm>
            <a:off x="5859463" y="2873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0" name="Oval 130"/>
          <p:cNvSpPr>
            <a:spLocks noChangeArrowheads="1"/>
          </p:cNvSpPr>
          <p:nvPr/>
        </p:nvSpPr>
        <p:spPr bwMode="auto">
          <a:xfrm>
            <a:off x="5707063" y="26447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1" name="Oval 131"/>
          <p:cNvSpPr>
            <a:spLocks noChangeArrowheads="1"/>
          </p:cNvSpPr>
          <p:nvPr/>
        </p:nvSpPr>
        <p:spPr bwMode="auto">
          <a:xfrm>
            <a:off x="6011863" y="2492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2" name="Oval 132"/>
          <p:cNvSpPr>
            <a:spLocks noChangeArrowheads="1"/>
          </p:cNvSpPr>
          <p:nvPr/>
        </p:nvSpPr>
        <p:spPr bwMode="auto">
          <a:xfrm>
            <a:off x="6953250" y="2578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3" name="Oval 134"/>
          <p:cNvSpPr>
            <a:spLocks noChangeArrowheads="1"/>
          </p:cNvSpPr>
          <p:nvPr/>
        </p:nvSpPr>
        <p:spPr bwMode="auto">
          <a:xfrm>
            <a:off x="6800850" y="2578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4" name="Oval 135"/>
          <p:cNvSpPr>
            <a:spLocks noChangeArrowheads="1"/>
          </p:cNvSpPr>
          <p:nvPr/>
        </p:nvSpPr>
        <p:spPr bwMode="auto">
          <a:xfrm>
            <a:off x="6724650"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5" name="Oval 136"/>
          <p:cNvSpPr>
            <a:spLocks noChangeArrowheads="1"/>
          </p:cNvSpPr>
          <p:nvPr/>
        </p:nvSpPr>
        <p:spPr bwMode="auto">
          <a:xfrm>
            <a:off x="7029450"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6" name="Oval 137"/>
          <p:cNvSpPr>
            <a:spLocks noChangeArrowheads="1"/>
          </p:cNvSpPr>
          <p:nvPr/>
        </p:nvSpPr>
        <p:spPr bwMode="auto">
          <a:xfrm>
            <a:off x="6732588" y="26368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7" name="Oval 138"/>
          <p:cNvSpPr>
            <a:spLocks noChangeArrowheads="1"/>
          </p:cNvSpPr>
          <p:nvPr/>
        </p:nvSpPr>
        <p:spPr bwMode="auto">
          <a:xfrm>
            <a:off x="6427788" y="27892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8" name="Oval 139"/>
          <p:cNvSpPr>
            <a:spLocks noChangeArrowheads="1"/>
          </p:cNvSpPr>
          <p:nvPr/>
        </p:nvSpPr>
        <p:spPr bwMode="auto">
          <a:xfrm>
            <a:off x="6884988" y="27892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59" name="Oval 140"/>
          <p:cNvSpPr>
            <a:spLocks noChangeArrowheads="1"/>
          </p:cNvSpPr>
          <p:nvPr/>
        </p:nvSpPr>
        <p:spPr bwMode="auto">
          <a:xfrm>
            <a:off x="6503988" y="26368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60" name="Oval 141"/>
          <p:cNvSpPr>
            <a:spLocks noChangeArrowheads="1"/>
          </p:cNvSpPr>
          <p:nvPr/>
        </p:nvSpPr>
        <p:spPr bwMode="auto">
          <a:xfrm>
            <a:off x="6540500" y="4864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61" name="Oval 142"/>
          <p:cNvSpPr>
            <a:spLocks noChangeArrowheads="1"/>
          </p:cNvSpPr>
          <p:nvPr/>
        </p:nvSpPr>
        <p:spPr bwMode="auto">
          <a:xfrm>
            <a:off x="6588125" y="42211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62" name="Oval 143"/>
          <p:cNvSpPr>
            <a:spLocks noChangeArrowheads="1"/>
          </p:cNvSpPr>
          <p:nvPr/>
        </p:nvSpPr>
        <p:spPr bwMode="auto">
          <a:xfrm>
            <a:off x="6692900" y="5016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63" name="Oval 144"/>
          <p:cNvSpPr>
            <a:spLocks noChangeArrowheads="1"/>
          </p:cNvSpPr>
          <p:nvPr/>
        </p:nvSpPr>
        <p:spPr bwMode="auto">
          <a:xfrm>
            <a:off x="6311900" y="4864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64" name="Oval 156"/>
          <p:cNvSpPr>
            <a:spLocks noChangeArrowheads="1"/>
          </p:cNvSpPr>
          <p:nvPr/>
        </p:nvSpPr>
        <p:spPr bwMode="auto">
          <a:xfrm>
            <a:off x="7164388" y="22764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65" name="Text Box 186"/>
          <p:cNvSpPr txBox="1">
            <a:spLocks noChangeArrowheads="1"/>
          </p:cNvSpPr>
          <p:nvPr/>
        </p:nvSpPr>
        <p:spPr bwMode="auto">
          <a:xfrm>
            <a:off x="4767263" y="571500"/>
            <a:ext cx="2574925" cy="381000"/>
          </a:xfrm>
          <a:prstGeom prst="rect">
            <a:avLst/>
          </a:prstGeom>
          <a:noFill/>
          <a:ln w="9525">
            <a:noFill/>
            <a:miter lim="800000"/>
            <a:headEnd/>
            <a:tailEnd/>
          </a:ln>
        </p:spPr>
        <p:txBody>
          <a:bodyPr wrap="none">
            <a:spAutoFit/>
          </a:bodyPr>
          <a:lstStyle/>
          <a:p>
            <a:pPr algn="l" rtl="0" eaLnBrk="0" hangingPunct="0"/>
            <a:r>
              <a:rPr lang="en-US" sz="1900">
                <a:solidFill>
                  <a:srgbClr val="000000"/>
                </a:solidFill>
                <a:latin typeface="Comic Sans MS" pitchFamily="66" charset="0"/>
              </a:rPr>
              <a:t>Cont, Severe updraft</a:t>
            </a:r>
          </a:p>
        </p:txBody>
      </p:sp>
      <p:sp>
        <p:nvSpPr>
          <p:cNvPr id="7266" name="Text Box 187"/>
          <p:cNvSpPr txBox="1">
            <a:spLocks noChangeArrowheads="1"/>
          </p:cNvSpPr>
          <p:nvPr/>
        </p:nvSpPr>
        <p:spPr bwMode="auto">
          <a:xfrm>
            <a:off x="7356475" y="4113213"/>
            <a:ext cx="719138"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latin typeface="Comic Sans MS" pitchFamily="66" charset="0"/>
              </a:rPr>
              <a:t>0°C</a:t>
            </a:r>
          </a:p>
        </p:txBody>
      </p:sp>
      <p:sp>
        <p:nvSpPr>
          <p:cNvPr id="7267" name="Text Box 188"/>
          <p:cNvSpPr txBox="1">
            <a:spLocks noChangeArrowheads="1"/>
          </p:cNvSpPr>
          <p:nvPr/>
        </p:nvSpPr>
        <p:spPr bwMode="auto">
          <a:xfrm>
            <a:off x="7621588" y="5083175"/>
            <a:ext cx="1011237" cy="350838"/>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Updraft</a:t>
            </a:r>
          </a:p>
        </p:txBody>
      </p:sp>
      <p:sp>
        <p:nvSpPr>
          <p:cNvPr id="7268" name="Oval 190"/>
          <p:cNvSpPr>
            <a:spLocks noChangeArrowheads="1"/>
          </p:cNvSpPr>
          <p:nvPr/>
        </p:nvSpPr>
        <p:spPr bwMode="auto">
          <a:xfrm>
            <a:off x="5940425" y="2636838"/>
            <a:ext cx="152400" cy="152400"/>
          </a:xfrm>
          <a:prstGeom prst="ellipse">
            <a:avLst/>
          </a:prstGeom>
          <a:noFill/>
          <a:ln w="28575">
            <a:solidFill>
              <a:schemeClr val="accent2"/>
            </a:solidFill>
            <a:round/>
            <a:headEnd/>
            <a:tailEnd/>
          </a:ln>
        </p:spPr>
        <p:txBody>
          <a:bodyPr wrap="none" anchor="ctr"/>
          <a:lstStyle/>
          <a:p>
            <a:endParaRPr lang="he-IL"/>
          </a:p>
        </p:txBody>
      </p:sp>
      <p:sp>
        <p:nvSpPr>
          <p:cNvPr id="7269" name="Oval 193"/>
          <p:cNvSpPr>
            <a:spLocks noChangeArrowheads="1"/>
          </p:cNvSpPr>
          <p:nvPr/>
        </p:nvSpPr>
        <p:spPr bwMode="auto">
          <a:xfrm>
            <a:off x="6877050" y="2420938"/>
            <a:ext cx="152400" cy="152400"/>
          </a:xfrm>
          <a:prstGeom prst="ellipse">
            <a:avLst/>
          </a:prstGeom>
          <a:noFill/>
          <a:ln w="28575">
            <a:solidFill>
              <a:schemeClr val="accent2"/>
            </a:solidFill>
            <a:round/>
            <a:headEnd/>
            <a:tailEnd/>
          </a:ln>
        </p:spPr>
        <p:txBody>
          <a:bodyPr wrap="none" anchor="ctr"/>
          <a:lstStyle/>
          <a:p>
            <a:endParaRPr lang="he-IL"/>
          </a:p>
        </p:txBody>
      </p:sp>
      <p:sp>
        <p:nvSpPr>
          <p:cNvPr id="7270" name="Oval 110"/>
          <p:cNvSpPr>
            <a:spLocks noChangeArrowheads="1"/>
          </p:cNvSpPr>
          <p:nvPr/>
        </p:nvSpPr>
        <p:spPr bwMode="auto">
          <a:xfrm>
            <a:off x="6300788" y="2492375"/>
            <a:ext cx="152400" cy="152400"/>
          </a:xfrm>
          <a:prstGeom prst="ellipse">
            <a:avLst/>
          </a:prstGeom>
          <a:noFill/>
          <a:ln w="28575">
            <a:solidFill>
              <a:srgbClr val="FF0000"/>
            </a:solidFill>
            <a:round/>
            <a:headEnd/>
            <a:tailEnd/>
          </a:ln>
        </p:spPr>
        <p:txBody>
          <a:bodyPr wrap="none" anchor="ctr"/>
          <a:lstStyle/>
          <a:p>
            <a:endParaRPr lang="he-IL"/>
          </a:p>
        </p:txBody>
      </p:sp>
      <p:sp>
        <p:nvSpPr>
          <p:cNvPr id="7271" name="Oval 110"/>
          <p:cNvSpPr>
            <a:spLocks noChangeArrowheads="1"/>
          </p:cNvSpPr>
          <p:nvPr/>
        </p:nvSpPr>
        <p:spPr bwMode="auto">
          <a:xfrm>
            <a:off x="6516688" y="2924175"/>
            <a:ext cx="152400" cy="152400"/>
          </a:xfrm>
          <a:prstGeom prst="ellipse">
            <a:avLst/>
          </a:prstGeom>
          <a:noFill/>
          <a:ln w="28575">
            <a:solidFill>
              <a:srgbClr val="FF0000"/>
            </a:solidFill>
            <a:round/>
            <a:headEnd/>
            <a:tailEnd/>
          </a:ln>
        </p:spPr>
        <p:txBody>
          <a:bodyPr wrap="none" anchor="ctr"/>
          <a:lstStyle/>
          <a:p>
            <a:endParaRPr lang="he-IL"/>
          </a:p>
        </p:txBody>
      </p:sp>
      <p:sp>
        <p:nvSpPr>
          <p:cNvPr id="7272" name="Oval 110"/>
          <p:cNvSpPr>
            <a:spLocks noChangeArrowheads="1"/>
          </p:cNvSpPr>
          <p:nvPr/>
        </p:nvSpPr>
        <p:spPr bwMode="auto">
          <a:xfrm>
            <a:off x="6877050" y="3284538"/>
            <a:ext cx="152400" cy="152400"/>
          </a:xfrm>
          <a:prstGeom prst="ellipse">
            <a:avLst/>
          </a:prstGeom>
          <a:noFill/>
          <a:ln w="28575">
            <a:solidFill>
              <a:srgbClr val="FF0000"/>
            </a:solidFill>
            <a:round/>
            <a:headEnd/>
            <a:tailEnd/>
          </a:ln>
        </p:spPr>
        <p:txBody>
          <a:bodyPr wrap="none" anchor="ctr"/>
          <a:lstStyle/>
          <a:p>
            <a:endParaRPr lang="he-IL"/>
          </a:p>
        </p:txBody>
      </p:sp>
      <p:sp>
        <p:nvSpPr>
          <p:cNvPr id="7273" name="Oval 110"/>
          <p:cNvSpPr>
            <a:spLocks noChangeArrowheads="1"/>
          </p:cNvSpPr>
          <p:nvPr/>
        </p:nvSpPr>
        <p:spPr bwMode="auto">
          <a:xfrm>
            <a:off x="5580063" y="3284538"/>
            <a:ext cx="152400" cy="152400"/>
          </a:xfrm>
          <a:prstGeom prst="ellipse">
            <a:avLst/>
          </a:prstGeom>
          <a:noFill/>
          <a:ln w="28575">
            <a:solidFill>
              <a:srgbClr val="FF0000"/>
            </a:solidFill>
            <a:round/>
            <a:headEnd/>
            <a:tailEnd/>
          </a:ln>
        </p:spPr>
        <p:txBody>
          <a:bodyPr wrap="none" anchor="ctr"/>
          <a:lstStyle/>
          <a:p>
            <a:endParaRPr lang="he-IL"/>
          </a:p>
        </p:txBody>
      </p:sp>
      <p:sp>
        <p:nvSpPr>
          <p:cNvPr id="7274" name="Oval 110"/>
          <p:cNvSpPr>
            <a:spLocks noChangeArrowheads="1"/>
          </p:cNvSpPr>
          <p:nvPr/>
        </p:nvSpPr>
        <p:spPr bwMode="auto">
          <a:xfrm>
            <a:off x="5724525" y="2852738"/>
            <a:ext cx="152400" cy="152400"/>
          </a:xfrm>
          <a:prstGeom prst="ellipse">
            <a:avLst/>
          </a:prstGeom>
          <a:noFill/>
          <a:ln w="28575">
            <a:solidFill>
              <a:srgbClr val="FF0000"/>
            </a:solidFill>
            <a:round/>
            <a:headEnd/>
            <a:tailEnd/>
          </a:ln>
        </p:spPr>
        <p:txBody>
          <a:bodyPr wrap="none" anchor="ctr"/>
          <a:lstStyle/>
          <a:p>
            <a:endParaRPr lang="he-IL"/>
          </a:p>
        </p:txBody>
      </p:sp>
      <p:sp>
        <p:nvSpPr>
          <p:cNvPr id="7275" name="Oval 256"/>
          <p:cNvSpPr>
            <a:spLocks noChangeArrowheads="1"/>
          </p:cNvSpPr>
          <p:nvPr/>
        </p:nvSpPr>
        <p:spPr bwMode="auto">
          <a:xfrm>
            <a:off x="6804025" y="2852738"/>
            <a:ext cx="152400" cy="152400"/>
          </a:xfrm>
          <a:prstGeom prst="ellipse">
            <a:avLst/>
          </a:prstGeom>
          <a:noFill/>
          <a:ln w="28575">
            <a:solidFill>
              <a:schemeClr val="accent2"/>
            </a:solidFill>
            <a:round/>
            <a:headEnd/>
            <a:tailEnd/>
          </a:ln>
        </p:spPr>
        <p:txBody>
          <a:bodyPr wrap="none" anchor="ctr"/>
          <a:lstStyle/>
          <a:p>
            <a:endParaRPr lang="he-IL"/>
          </a:p>
        </p:txBody>
      </p:sp>
      <p:sp>
        <p:nvSpPr>
          <p:cNvPr id="7276" name="Oval 256"/>
          <p:cNvSpPr>
            <a:spLocks noChangeArrowheads="1"/>
          </p:cNvSpPr>
          <p:nvPr/>
        </p:nvSpPr>
        <p:spPr bwMode="auto">
          <a:xfrm>
            <a:off x="6011863" y="3500438"/>
            <a:ext cx="152400" cy="152400"/>
          </a:xfrm>
          <a:prstGeom prst="ellipse">
            <a:avLst/>
          </a:prstGeom>
          <a:noFill/>
          <a:ln w="28575">
            <a:solidFill>
              <a:schemeClr val="accent2"/>
            </a:solidFill>
            <a:round/>
            <a:headEnd/>
            <a:tailEnd/>
          </a:ln>
        </p:spPr>
        <p:txBody>
          <a:bodyPr wrap="none" anchor="ctr"/>
          <a:lstStyle/>
          <a:p>
            <a:endParaRPr lang="he-IL"/>
          </a:p>
        </p:txBody>
      </p:sp>
      <p:sp>
        <p:nvSpPr>
          <p:cNvPr id="7277" name="Oval 256"/>
          <p:cNvSpPr>
            <a:spLocks noChangeArrowheads="1"/>
          </p:cNvSpPr>
          <p:nvPr/>
        </p:nvSpPr>
        <p:spPr bwMode="auto">
          <a:xfrm>
            <a:off x="5795963" y="3141663"/>
            <a:ext cx="152400" cy="152400"/>
          </a:xfrm>
          <a:prstGeom prst="ellipse">
            <a:avLst/>
          </a:prstGeom>
          <a:noFill/>
          <a:ln w="28575">
            <a:solidFill>
              <a:schemeClr val="accent2"/>
            </a:solidFill>
            <a:round/>
            <a:headEnd/>
            <a:tailEnd/>
          </a:ln>
        </p:spPr>
        <p:txBody>
          <a:bodyPr wrap="none" anchor="ctr"/>
          <a:lstStyle/>
          <a:p>
            <a:endParaRPr lang="he-IL"/>
          </a:p>
        </p:txBody>
      </p:sp>
      <p:sp>
        <p:nvSpPr>
          <p:cNvPr id="7278" name="Oval 256"/>
          <p:cNvSpPr>
            <a:spLocks noChangeArrowheads="1"/>
          </p:cNvSpPr>
          <p:nvPr/>
        </p:nvSpPr>
        <p:spPr bwMode="auto">
          <a:xfrm>
            <a:off x="6227763" y="3141663"/>
            <a:ext cx="152400" cy="152400"/>
          </a:xfrm>
          <a:prstGeom prst="ellipse">
            <a:avLst/>
          </a:prstGeom>
          <a:noFill/>
          <a:ln w="28575">
            <a:solidFill>
              <a:schemeClr val="accent2"/>
            </a:solidFill>
            <a:round/>
            <a:headEnd/>
            <a:tailEnd/>
          </a:ln>
        </p:spPr>
        <p:txBody>
          <a:bodyPr wrap="none" anchor="ctr"/>
          <a:lstStyle/>
          <a:p>
            <a:endParaRPr lang="he-IL"/>
          </a:p>
        </p:txBody>
      </p:sp>
      <p:pic>
        <p:nvPicPr>
          <p:cNvPr id="7279" name="Picture 138"/>
          <p:cNvPicPr>
            <a:picLocks noChangeAspect="1" noChangeArrowheads="1"/>
          </p:cNvPicPr>
          <p:nvPr/>
        </p:nvPicPr>
        <p:blipFill>
          <a:blip r:embed="rId3" cstate="print"/>
          <a:srcRect/>
          <a:stretch>
            <a:fillRect/>
          </a:stretch>
        </p:blipFill>
        <p:spPr bwMode="auto">
          <a:xfrm>
            <a:off x="611188" y="765175"/>
            <a:ext cx="1806575" cy="931863"/>
          </a:xfrm>
          <a:prstGeom prst="rect">
            <a:avLst/>
          </a:prstGeom>
          <a:noFill/>
          <a:ln w="9525">
            <a:noFill/>
            <a:miter lim="800000"/>
            <a:headEnd/>
            <a:tailEnd/>
          </a:ln>
        </p:spPr>
      </p:pic>
      <p:pic>
        <p:nvPicPr>
          <p:cNvPr id="7280" name="Picture 139"/>
          <p:cNvPicPr>
            <a:picLocks noChangeAspect="1" noChangeArrowheads="1"/>
          </p:cNvPicPr>
          <p:nvPr/>
        </p:nvPicPr>
        <p:blipFill>
          <a:blip r:embed="rId4" cstate="print"/>
          <a:srcRect/>
          <a:stretch>
            <a:fillRect/>
          </a:stretch>
        </p:blipFill>
        <p:spPr bwMode="auto">
          <a:xfrm>
            <a:off x="323850" y="1700213"/>
            <a:ext cx="4606925" cy="4435475"/>
          </a:xfrm>
          <a:prstGeom prst="rect">
            <a:avLst/>
          </a:prstGeom>
          <a:noFill/>
          <a:ln w="9525">
            <a:solidFill>
              <a:srgbClr val="000000"/>
            </a:solidFill>
            <a:miter lim="800000"/>
            <a:headEnd/>
            <a:tailEnd/>
          </a:ln>
        </p:spPr>
      </p:pic>
      <p:sp>
        <p:nvSpPr>
          <p:cNvPr id="7281" name="Line 176"/>
          <p:cNvSpPr>
            <a:spLocks noChangeShapeType="1"/>
          </p:cNvSpPr>
          <p:nvPr/>
        </p:nvSpPr>
        <p:spPr bwMode="auto">
          <a:xfrm>
            <a:off x="1258888" y="4292600"/>
            <a:ext cx="6192837" cy="0"/>
          </a:xfrm>
          <a:prstGeom prst="line">
            <a:avLst/>
          </a:prstGeom>
          <a:noFill/>
          <a:ln w="25400">
            <a:solidFill>
              <a:srgbClr val="000000"/>
            </a:solidFill>
            <a:prstDash val="sysDot"/>
            <a:round/>
            <a:headEnd/>
            <a:tailEnd/>
          </a:ln>
        </p:spPr>
        <p:txBody>
          <a:bodyPr/>
          <a:lstStyle/>
          <a:p>
            <a:endParaRPr lang="en-US"/>
          </a:p>
        </p:txBody>
      </p:sp>
      <p:sp>
        <p:nvSpPr>
          <p:cNvPr id="7282" name="Oval 109"/>
          <p:cNvSpPr>
            <a:spLocks noChangeArrowheads="1"/>
          </p:cNvSpPr>
          <p:nvPr/>
        </p:nvSpPr>
        <p:spPr bwMode="auto">
          <a:xfrm>
            <a:off x="5499100" y="6021388"/>
            <a:ext cx="152400" cy="152400"/>
          </a:xfrm>
          <a:prstGeom prst="ellipse">
            <a:avLst/>
          </a:prstGeom>
          <a:noFill/>
          <a:ln w="28575">
            <a:solidFill>
              <a:srgbClr val="FF0000"/>
            </a:solidFill>
            <a:round/>
            <a:headEnd/>
            <a:tailEnd/>
          </a:ln>
        </p:spPr>
        <p:txBody>
          <a:bodyPr wrap="none" anchor="ctr"/>
          <a:lstStyle/>
          <a:p>
            <a:endParaRPr lang="he-IL"/>
          </a:p>
        </p:txBody>
      </p:sp>
      <p:sp>
        <p:nvSpPr>
          <p:cNvPr id="7283" name="Oval 110"/>
          <p:cNvSpPr>
            <a:spLocks noChangeArrowheads="1"/>
          </p:cNvSpPr>
          <p:nvPr/>
        </p:nvSpPr>
        <p:spPr bwMode="auto">
          <a:xfrm>
            <a:off x="5524500" y="553561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7284" name="Oval 111"/>
          <p:cNvSpPr>
            <a:spLocks noChangeArrowheads="1"/>
          </p:cNvSpPr>
          <p:nvPr/>
        </p:nvSpPr>
        <p:spPr bwMode="auto">
          <a:xfrm>
            <a:off x="5486400" y="5753100"/>
            <a:ext cx="152400" cy="152400"/>
          </a:xfrm>
          <a:prstGeom prst="ellipse">
            <a:avLst/>
          </a:prstGeom>
          <a:noFill/>
          <a:ln w="28575">
            <a:solidFill>
              <a:schemeClr val="accent2"/>
            </a:solidFill>
            <a:round/>
            <a:headEnd/>
            <a:tailEnd/>
          </a:ln>
        </p:spPr>
        <p:txBody>
          <a:bodyPr wrap="none" anchor="ctr"/>
          <a:lstStyle/>
          <a:p>
            <a:endParaRPr lang="he-IL"/>
          </a:p>
        </p:txBody>
      </p:sp>
      <p:sp>
        <p:nvSpPr>
          <p:cNvPr id="7285" name="AutoShape 112"/>
          <p:cNvSpPr>
            <a:spLocks noChangeArrowheads="1"/>
          </p:cNvSpPr>
          <p:nvPr/>
        </p:nvSpPr>
        <p:spPr bwMode="auto">
          <a:xfrm>
            <a:off x="5508625" y="630872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7286" name="Text Box 113"/>
          <p:cNvSpPr txBox="1">
            <a:spLocks noChangeArrowheads="1"/>
          </p:cNvSpPr>
          <p:nvPr/>
        </p:nvSpPr>
        <p:spPr bwMode="auto">
          <a:xfrm>
            <a:off x="5715000" y="5402263"/>
            <a:ext cx="1884363" cy="1385887"/>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Cloud droplets</a:t>
            </a:r>
          </a:p>
          <a:p>
            <a:pPr algn="l" rtl="0" eaLnBrk="0" hangingPunct="0"/>
            <a:r>
              <a:rPr lang="en-US" sz="1700">
                <a:solidFill>
                  <a:srgbClr val="000000"/>
                </a:solidFill>
                <a:latin typeface="Comic Sans MS" pitchFamily="66" charset="0"/>
                <a:cs typeface="Times New Roman" pitchFamily="18" charset="0"/>
              </a:rPr>
              <a:t>Rain drop</a:t>
            </a:r>
          </a:p>
          <a:p>
            <a:pPr algn="l" rtl="0" eaLnBrk="0" hangingPunct="0"/>
            <a:r>
              <a:rPr lang="en-US" sz="1700">
                <a:solidFill>
                  <a:srgbClr val="000000"/>
                </a:solidFill>
                <a:latin typeface="Comic Sans MS" pitchFamily="66" charset="0"/>
                <a:cs typeface="Times New Roman" pitchFamily="18" charset="0"/>
              </a:rPr>
              <a:t>Ice precipitation</a:t>
            </a:r>
          </a:p>
          <a:p>
            <a:pPr algn="l" rtl="0" eaLnBrk="0" hangingPunct="0"/>
            <a:r>
              <a:rPr lang="en-US" sz="1700">
                <a:solidFill>
                  <a:srgbClr val="000000"/>
                </a:solidFill>
                <a:latin typeface="Comic Sans MS" pitchFamily="66" charset="0"/>
                <a:cs typeface="Times New Roman" pitchFamily="18" charset="0"/>
              </a:rPr>
              <a:t>Ice crystal</a:t>
            </a:r>
          </a:p>
          <a:p>
            <a:pPr algn="l" rtl="0" eaLnBrk="0" hangingPunct="0"/>
            <a:endParaRPr lang="en-US" sz="1700">
              <a:solidFill>
                <a:srgbClr val="000000"/>
              </a:solidFill>
              <a:latin typeface="Comic Sans MS" pitchFamily="66" charset="0"/>
              <a:cs typeface="Times New Roman" pitchFamily="18" charset="0"/>
            </a:endParaRPr>
          </a:p>
        </p:txBody>
      </p:sp>
      <p:sp>
        <p:nvSpPr>
          <p:cNvPr id="7287" name="Text Box 248"/>
          <p:cNvSpPr txBox="1">
            <a:spLocks noChangeArrowheads="1"/>
          </p:cNvSpPr>
          <p:nvPr/>
        </p:nvSpPr>
        <p:spPr bwMode="auto">
          <a:xfrm>
            <a:off x="271463" y="6232525"/>
            <a:ext cx="3579812" cy="320675"/>
          </a:xfrm>
          <a:prstGeom prst="rect">
            <a:avLst/>
          </a:prstGeom>
          <a:noFill/>
          <a:ln w="9525">
            <a:noFill/>
            <a:miter lim="800000"/>
            <a:headEnd/>
            <a:tailEnd/>
          </a:ln>
        </p:spPr>
        <p:txBody>
          <a:bodyPr>
            <a:spAutoFit/>
          </a:bodyPr>
          <a:lstStyle/>
          <a:p>
            <a:pPr algn="l" rtl="0">
              <a:spcBef>
                <a:spcPct val="50000"/>
              </a:spcBef>
            </a:pPr>
            <a:r>
              <a:rPr lang="en-US" sz="1500">
                <a:solidFill>
                  <a:srgbClr val="000000"/>
                </a:solidFill>
                <a:latin typeface="Comic Sans MS" pitchFamily="66" charset="0"/>
              </a:rPr>
              <a:t>After: Rosenfeld et al. 2008</a:t>
            </a:r>
          </a:p>
        </p:txBody>
      </p:sp>
      <p:sp>
        <p:nvSpPr>
          <p:cNvPr id="7288" name="Text Box 196"/>
          <p:cNvSpPr txBox="1">
            <a:spLocks noChangeArrowheads="1"/>
          </p:cNvSpPr>
          <p:nvPr/>
        </p:nvSpPr>
        <p:spPr bwMode="auto">
          <a:xfrm>
            <a:off x="165100" y="133350"/>
            <a:ext cx="1814513" cy="396875"/>
          </a:xfrm>
          <a:prstGeom prst="rect">
            <a:avLst/>
          </a:prstGeom>
          <a:noFill/>
          <a:ln w="9525">
            <a:noFill/>
            <a:miter lim="800000"/>
            <a:headEnd/>
            <a:tailEnd/>
          </a:ln>
        </p:spPr>
        <p:txBody>
          <a:bodyPr>
            <a:spAutoFit/>
          </a:bodyPr>
          <a:lstStyle/>
          <a:p>
            <a:pPr algn="ctr">
              <a:spcBef>
                <a:spcPct val="50000"/>
              </a:spcBef>
            </a:pPr>
            <a:r>
              <a:rPr lang="en-US" sz="2000">
                <a:solidFill>
                  <a:srgbClr val="A50000"/>
                </a:solidFill>
                <a:latin typeface="Comic Sans MS" pitchFamily="66" charset="0"/>
              </a:rPr>
              <a:t>Methodology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3"/>
          <p:cNvSpPr>
            <a:spLocks/>
          </p:cNvSpPr>
          <p:nvPr/>
        </p:nvSpPr>
        <p:spPr bwMode="auto">
          <a:xfrm>
            <a:off x="4533900" y="1143000"/>
            <a:ext cx="2971800" cy="3981450"/>
          </a:xfrm>
          <a:custGeom>
            <a:avLst/>
            <a:gdLst>
              <a:gd name="T0" fmla="*/ 2147483647 w 1872"/>
              <a:gd name="T1" fmla="*/ 2147483647 h 2508"/>
              <a:gd name="T2" fmla="*/ 2147483647 w 1872"/>
              <a:gd name="T3" fmla="*/ 2147483647 h 2508"/>
              <a:gd name="T4" fmla="*/ 2147483647 w 1872"/>
              <a:gd name="T5" fmla="*/ 2147483647 h 2508"/>
              <a:gd name="T6" fmla="*/ 2147483647 w 1872"/>
              <a:gd name="T7" fmla="*/ 2147483647 h 2508"/>
              <a:gd name="T8" fmla="*/ 2147483647 w 1872"/>
              <a:gd name="T9" fmla="*/ 2147483647 h 2508"/>
              <a:gd name="T10" fmla="*/ 2147483647 w 1872"/>
              <a:gd name="T11" fmla="*/ 2147483647 h 2508"/>
              <a:gd name="T12" fmla="*/ 2147483647 w 1872"/>
              <a:gd name="T13" fmla="*/ 2147483647 h 2508"/>
              <a:gd name="T14" fmla="*/ 2147483647 w 1872"/>
              <a:gd name="T15" fmla="*/ 2147483647 h 2508"/>
              <a:gd name="T16" fmla="*/ 2147483647 w 1872"/>
              <a:gd name="T17" fmla="*/ 2147483647 h 2508"/>
              <a:gd name="T18" fmla="*/ 2147483647 w 1872"/>
              <a:gd name="T19" fmla="*/ 2147483647 h 2508"/>
              <a:gd name="T20" fmla="*/ 2147483647 w 1872"/>
              <a:gd name="T21" fmla="*/ 2147483647 h 2508"/>
              <a:gd name="T22" fmla="*/ 2147483647 w 1872"/>
              <a:gd name="T23" fmla="*/ 2147483647 h 2508"/>
              <a:gd name="T24" fmla="*/ 2147483647 w 1872"/>
              <a:gd name="T25" fmla="*/ 2147483647 h 2508"/>
              <a:gd name="T26" fmla="*/ 2147483647 w 1872"/>
              <a:gd name="T27" fmla="*/ 2147483647 h 2508"/>
              <a:gd name="T28" fmla="*/ 2147483647 w 1872"/>
              <a:gd name="T29" fmla="*/ 2147483647 h 2508"/>
              <a:gd name="T30" fmla="*/ 2147483647 w 1872"/>
              <a:gd name="T31" fmla="*/ 2147483647 h 2508"/>
              <a:gd name="T32" fmla="*/ 2147483647 w 1872"/>
              <a:gd name="T33" fmla="*/ 2147483647 h 2508"/>
              <a:gd name="T34" fmla="*/ 2147483647 w 1872"/>
              <a:gd name="T35" fmla="*/ 2147483647 h 2508"/>
              <a:gd name="T36" fmla="*/ 2147483647 w 1872"/>
              <a:gd name="T37" fmla="*/ 2147483647 h 2508"/>
              <a:gd name="T38" fmla="*/ 2147483647 w 1872"/>
              <a:gd name="T39" fmla="*/ 2147483647 h 2508"/>
              <a:gd name="T40" fmla="*/ 0 w 1872"/>
              <a:gd name="T41" fmla="*/ 2147483647 h 2508"/>
              <a:gd name="T42" fmla="*/ 2147483647 w 1872"/>
              <a:gd name="T43" fmla="*/ 2147483647 h 2508"/>
              <a:gd name="T44" fmla="*/ 2147483647 w 1872"/>
              <a:gd name="T45" fmla="*/ 2147483647 h 2508"/>
              <a:gd name="T46" fmla="*/ 2147483647 w 1872"/>
              <a:gd name="T47" fmla="*/ 2147483647 h 2508"/>
              <a:gd name="T48" fmla="*/ 2147483647 w 1872"/>
              <a:gd name="T49" fmla="*/ 2147483647 h 2508"/>
              <a:gd name="T50" fmla="*/ 2147483647 w 1872"/>
              <a:gd name="T51" fmla="*/ 2147483647 h 2508"/>
              <a:gd name="T52" fmla="*/ 2147483647 w 1872"/>
              <a:gd name="T53" fmla="*/ 2147483647 h 2508"/>
              <a:gd name="T54" fmla="*/ 2147483647 w 1872"/>
              <a:gd name="T55" fmla="*/ 2147483647 h 2508"/>
              <a:gd name="T56" fmla="*/ 2147483647 w 1872"/>
              <a:gd name="T57" fmla="*/ 2147483647 h 2508"/>
              <a:gd name="T58" fmla="*/ 2147483647 w 1872"/>
              <a:gd name="T59" fmla="*/ 2147483647 h 2508"/>
              <a:gd name="T60" fmla="*/ 2147483647 w 1872"/>
              <a:gd name="T61" fmla="*/ 2147483647 h 2508"/>
              <a:gd name="T62" fmla="*/ 2147483647 w 1872"/>
              <a:gd name="T63" fmla="*/ 2147483647 h 2508"/>
              <a:gd name="T64" fmla="*/ 2147483647 w 1872"/>
              <a:gd name="T65" fmla="*/ 2147483647 h 2508"/>
              <a:gd name="T66" fmla="*/ 2147483647 w 1872"/>
              <a:gd name="T67" fmla="*/ 2147483647 h 2508"/>
              <a:gd name="T68" fmla="*/ 2147483647 w 1872"/>
              <a:gd name="T69" fmla="*/ 2147483647 h 2508"/>
              <a:gd name="T70" fmla="*/ 2147483647 w 1872"/>
              <a:gd name="T71" fmla="*/ 2147483647 h 2508"/>
              <a:gd name="T72" fmla="*/ 2147483647 w 1872"/>
              <a:gd name="T73" fmla="*/ 2147483647 h 2508"/>
              <a:gd name="T74" fmla="*/ 2147483647 w 1872"/>
              <a:gd name="T75" fmla="*/ 2147483647 h 25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2"/>
              <a:gd name="T115" fmla="*/ 0 h 2508"/>
              <a:gd name="T116" fmla="*/ 1872 w 1872"/>
              <a:gd name="T117" fmla="*/ 2508 h 25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2" h="2508">
                <a:moveTo>
                  <a:pt x="684" y="2472"/>
                </a:moveTo>
                <a:cubicBezTo>
                  <a:pt x="820" y="2480"/>
                  <a:pt x="756" y="2473"/>
                  <a:pt x="876" y="2490"/>
                </a:cubicBezTo>
                <a:cubicBezTo>
                  <a:pt x="890" y="2492"/>
                  <a:pt x="918" y="2496"/>
                  <a:pt x="918" y="2496"/>
                </a:cubicBezTo>
                <a:cubicBezTo>
                  <a:pt x="1070" y="2485"/>
                  <a:pt x="1223" y="2491"/>
                  <a:pt x="1374" y="2472"/>
                </a:cubicBezTo>
                <a:cubicBezTo>
                  <a:pt x="1407" y="2477"/>
                  <a:pt x="1437" y="2485"/>
                  <a:pt x="1470" y="2490"/>
                </a:cubicBezTo>
                <a:cubicBezTo>
                  <a:pt x="1521" y="2486"/>
                  <a:pt x="1595" y="2491"/>
                  <a:pt x="1644" y="2466"/>
                </a:cubicBezTo>
                <a:cubicBezTo>
                  <a:pt x="1656" y="2460"/>
                  <a:pt x="1668" y="2455"/>
                  <a:pt x="1680" y="2448"/>
                </a:cubicBezTo>
                <a:cubicBezTo>
                  <a:pt x="1693" y="2441"/>
                  <a:pt x="1716" y="2424"/>
                  <a:pt x="1716" y="2424"/>
                </a:cubicBezTo>
                <a:cubicBezTo>
                  <a:pt x="1739" y="2389"/>
                  <a:pt x="1763" y="2356"/>
                  <a:pt x="1776" y="2316"/>
                </a:cubicBezTo>
                <a:cubicBezTo>
                  <a:pt x="1771" y="2273"/>
                  <a:pt x="1767" y="2229"/>
                  <a:pt x="1734" y="2196"/>
                </a:cubicBezTo>
                <a:cubicBezTo>
                  <a:pt x="1722" y="2184"/>
                  <a:pt x="1698" y="2160"/>
                  <a:pt x="1698" y="2160"/>
                </a:cubicBezTo>
                <a:cubicBezTo>
                  <a:pt x="1709" y="2149"/>
                  <a:pt x="1724" y="2142"/>
                  <a:pt x="1734" y="2130"/>
                </a:cubicBezTo>
                <a:cubicBezTo>
                  <a:pt x="1743" y="2119"/>
                  <a:pt x="1758" y="2094"/>
                  <a:pt x="1758" y="2094"/>
                </a:cubicBezTo>
                <a:cubicBezTo>
                  <a:pt x="1766" y="2062"/>
                  <a:pt x="1783" y="2041"/>
                  <a:pt x="1794" y="2010"/>
                </a:cubicBezTo>
                <a:cubicBezTo>
                  <a:pt x="1802" y="1990"/>
                  <a:pt x="1807" y="1965"/>
                  <a:pt x="1812" y="1944"/>
                </a:cubicBezTo>
                <a:cubicBezTo>
                  <a:pt x="1810" y="1892"/>
                  <a:pt x="1810" y="1840"/>
                  <a:pt x="1806" y="1788"/>
                </a:cubicBezTo>
                <a:cubicBezTo>
                  <a:pt x="1801" y="1721"/>
                  <a:pt x="1733" y="1673"/>
                  <a:pt x="1686" y="1638"/>
                </a:cubicBezTo>
                <a:cubicBezTo>
                  <a:pt x="1689" y="1635"/>
                  <a:pt x="1722" y="1608"/>
                  <a:pt x="1728" y="1602"/>
                </a:cubicBezTo>
                <a:cubicBezTo>
                  <a:pt x="1750" y="1580"/>
                  <a:pt x="1769" y="1550"/>
                  <a:pt x="1788" y="1524"/>
                </a:cubicBezTo>
                <a:cubicBezTo>
                  <a:pt x="1804" y="1475"/>
                  <a:pt x="1821" y="1431"/>
                  <a:pt x="1830" y="1380"/>
                </a:cubicBezTo>
                <a:cubicBezTo>
                  <a:pt x="1828" y="1342"/>
                  <a:pt x="1828" y="1304"/>
                  <a:pt x="1824" y="1266"/>
                </a:cubicBezTo>
                <a:cubicBezTo>
                  <a:pt x="1815" y="1184"/>
                  <a:pt x="1758" y="1128"/>
                  <a:pt x="1704" y="1074"/>
                </a:cubicBezTo>
                <a:cubicBezTo>
                  <a:pt x="1684" y="1054"/>
                  <a:pt x="1674" y="1036"/>
                  <a:pt x="1650" y="1020"/>
                </a:cubicBezTo>
                <a:cubicBezTo>
                  <a:pt x="1648" y="1017"/>
                  <a:pt x="1628" y="991"/>
                  <a:pt x="1632" y="984"/>
                </a:cubicBezTo>
                <a:cubicBezTo>
                  <a:pt x="1636" y="977"/>
                  <a:pt x="1701" y="910"/>
                  <a:pt x="1716" y="900"/>
                </a:cubicBezTo>
                <a:cubicBezTo>
                  <a:pt x="1732" y="852"/>
                  <a:pt x="1770" y="790"/>
                  <a:pt x="1800" y="750"/>
                </a:cubicBezTo>
                <a:cubicBezTo>
                  <a:pt x="1808" y="726"/>
                  <a:pt x="1814" y="702"/>
                  <a:pt x="1824" y="678"/>
                </a:cubicBezTo>
                <a:cubicBezTo>
                  <a:pt x="1820" y="622"/>
                  <a:pt x="1818" y="564"/>
                  <a:pt x="1782" y="516"/>
                </a:cubicBezTo>
                <a:cubicBezTo>
                  <a:pt x="1770" y="500"/>
                  <a:pt x="1760" y="482"/>
                  <a:pt x="1746" y="468"/>
                </a:cubicBezTo>
                <a:cubicBezTo>
                  <a:pt x="1734" y="456"/>
                  <a:pt x="1718" y="447"/>
                  <a:pt x="1710" y="432"/>
                </a:cubicBezTo>
                <a:cubicBezTo>
                  <a:pt x="1695" y="402"/>
                  <a:pt x="1705" y="413"/>
                  <a:pt x="1680" y="396"/>
                </a:cubicBezTo>
                <a:cubicBezTo>
                  <a:pt x="1692" y="361"/>
                  <a:pt x="1676" y="392"/>
                  <a:pt x="1710" y="372"/>
                </a:cubicBezTo>
                <a:cubicBezTo>
                  <a:pt x="1741" y="354"/>
                  <a:pt x="1774" y="330"/>
                  <a:pt x="1794" y="300"/>
                </a:cubicBezTo>
                <a:cubicBezTo>
                  <a:pt x="1807" y="249"/>
                  <a:pt x="1800" y="180"/>
                  <a:pt x="1836" y="144"/>
                </a:cubicBezTo>
                <a:cubicBezTo>
                  <a:pt x="1843" y="114"/>
                  <a:pt x="1863" y="94"/>
                  <a:pt x="1872" y="66"/>
                </a:cubicBezTo>
                <a:cubicBezTo>
                  <a:pt x="1848" y="58"/>
                  <a:pt x="1824" y="50"/>
                  <a:pt x="1800" y="42"/>
                </a:cubicBezTo>
                <a:cubicBezTo>
                  <a:pt x="1781" y="36"/>
                  <a:pt x="1760" y="39"/>
                  <a:pt x="1740" y="36"/>
                </a:cubicBezTo>
                <a:cubicBezTo>
                  <a:pt x="1690" y="29"/>
                  <a:pt x="1638" y="22"/>
                  <a:pt x="1590" y="6"/>
                </a:cubicBezTo>
                <a:cubicBezTo>
                  <a:pt x="1478" y="22"/>
                  <a:pt x="1534" y="16"/>
                  <a:pt x="1422" y="24"/>
                </a:cubicBezTo>
                <a:cubicBezTo>
                  <a:pt x="1326" y="12"/>
                  <a:pt x="1255" y="14"/>
                  <a:pt x="1152" y="18"/>
                </a:cubicBezTo>
                <a:cubicBezTo>
                  <a:pt x="1022" y="28"/>
                  <a:pt x="892" y="9"/>
                  <a:pt x="762" y="0"/>
                </a:cubicBezTo>
                <a:cubicBezTo>
                  <a:pt x="455" y="6"/>
                  <a:pt x="264" y="2"/>
                  <a:pt x="0" y="24"/>
                </a:cubicBezTo>
                <a:cubicBezTo>
                  <a:pt x="22" y="154"/>
                  <a:pt x="142" y="205"/>
                  <a:pt x="252" y="246"/>
                </a:cubicBezTo>
                <a:cubicBezTo>
                  <a:pt x="276" y="255"/>
                  <a:pt x="294" y="268"/>
                  <a:pt x="318" y="276"/>
                </a:cubicBezTo>
                <a:cubicBezTo>
                  <a:pt x="331" y="315"/>
                  <a:pt x="331" y="345"/>
                  <a:pt x="318" y="384"/>
                </a:cubicBezTo>
                <a:cubicBezTo>
                  <a:pt x="314" y="414"/>
                  <a:pt x="309" y="440"/>
                  <a:pt x="300" y="468"/>
                </a:cubicBezTo>
                <a:cubicBezTo>
                  <a:pt x="305" y="501"/>
                  <a:pt x="302" y="525"/>
                  <a:pt x="330" y="546"/>
                </a:cubicBezTo>
                <a:cubicBezTo>
                  <a:pt x="341" y="555"/>
                  <a:pt x="366" y="570"/>
                  <a:pt x="366" y="570"/>
                </a:cubicBezTo>
                <a:cubicBezTo>
                  <a:pt x="401" y="623"/>
                  <a:pt x="420" y="624"/>
                  <a:pt x="480" y="654"/>
                </a:cubicBezTo>
                <a:cubicBezTo>
                  <a:pt x="493" y="661"/>
                  <a:pt x="509" y="659"/>
                  <a:pt x="522" y="666"/>
                </a:cubicBezTo>
                <a:cubicBezTo>
                  <a:pt x="544" y="677"/>
                  <a:pt x="566" y="691"/>
                  <a:pt x="588" y="702"/>
                </a:cubicBezTo>
                <a:cubicBezTo>
                  <a:pt x="596" y="706"/>
                  <a:pt x="612" y="714"/>
                  <a:pt x="612" y="714"/>
                </a:cubicBezTo>
                <a:cubicBezTo>
                  <a:pt x="644" y="779"/>
                  <a:pt x="619" y="795"/>
                  <a:pt x="594" y="852"/>
                </a:cubicBezTo>
                <a:cubicBezTo>
                  <a:pt x="571" y="903"/>
                  <a:pt x="545" y="948"/>
                  <a:pt x="516" y="996"/>
                </a:cubicBezTo>
                <a:cubicBezTo>
                  <a:pt x="500" y="1022"/>
                  <a:pt x="483" y="1040"/>
                  <a:pt x="474" y="1068"/>
                </a:cubicBezTo>
                <a:cubicBezTo>
                  <a:pt x="495" y="1131"/>
                  <a:pt x="512" y="1129"/>
                  <a:pt x="564" y="1164"/>
                </a:cubicBezTo>
                <a:cubicBezTo>
                  <a:pt x="550" y="1205"/>
                  <a:pt x="496" y="1229"/>
                  <a:pt x="462" y="1254"/>
                </a:cubicBezTo>
                <a:cubicBezTo>
                  <a:pt x="450" y="1262"/>
                  <a:pt x="426" y="1278"/>
                  <a:pt x="426" y="1278"/>
                </a:cubicBezTo>
                <a:cubicBezTo>
                  <a:pt x="404" y="1311"/>
                  <a:pt x="382" y="1328"/>
                  <a:pt x="372" y="1368"/>
                </a:cubicBezTo>
                <a:cubicBezTo>
                  <a:pt x="374" y="1382"/>
                  <a:pt x="373" y="1397"/>
                  <a:pt x="378" y="1410"/>
                </a:cubicBezTo>
                <a:cubicBezTo>
                  <a:pt x="392" y="1447"/>
                  <a:pt x="430" y="1453"/>
                  <a:pt x="456" y="1476"/>
                </a:cubicBezTo>
                <a:cubicBezTo>
                  <a:pt x="482" y="1500"/>
                  <a:pt x="508" y="1525"/>
                  <a:pt x="528" y="1554"/>
                </a:cubicBezTo>
                <a:cubicBezTo>
                  <a:pt x="521" y="1617"/>
                  <a:pt x="502" y="1659"/>
                  <a:pt x="474" y="1716"/>
                </a:cubicBezTo>
                <a:cubicBezTo>
                  <a:pt x="465" y="1734"/>
                  <a:pt x="456" y="1784"/>
                  <a:pt x="450" y="1806"/>
                </a:cubicBezTo>
                <a:cubicBezTo>
                  <a:pt x="452" y="1820"/>
                  <a:pt x="449" y="1836"/>
                  <a:pt x="456" y="1848"/>
                </a:cubicBezTo>
                <a:cubicBezTo>
                  <a:pt x="462" y="1859"/>
                  <a:pt x="495" y="1863"/>
                  <a:pt x="504" y="1866"/>
                </a:cubicBezTo>
                <a:cubicBezTo>
                  <a:pt x="529" y="1875"/>
                  <a:pt x="544" y="1889"/>
                  <a:pt x="570" y="1896"/>
                </a:cubicBezTo>
                <a:cubicBezTo>
                  <a:pt x="556" y="1932"/>
                  <a:pt x="530" y="1959"/>
                  <a:pt x="510" y="1992"/>
                </a:cubicBezTo>
                <a:cubicBezTo>
                  <a:pt x="499" y="2011"/>
                  <a:pt x="486" y="2028"/>
                  <a:pt x="474" y="2046"/>
                </a:cubicBezTo>
                <a:cubicBezTo>
                  <a:pt x="470" y="2052"/>
                  <a:pt x="462" y="2064"/>
                  <a:pt x="462" y="2064"/>
                </a:cubicBezTo>
                <a:cubicBezTo>
                  <a:pt x="451" y="2108"/>
                  <a:pt x="463" y="2147"/>
                  <a:pt x="474" y="2190"/>
                </a:cubicBezTo>
                <a:cubicBezTo>
                  <a:pt x="466" y="2266"/>
                  <a:pt x="473" y="2231"/>
                  <a:pt x="456" y="2298"/>
                </a:cubicBezTo>
                <a:cubicBezTo>
                  <a:pt x="454" y="2306"/>
                  <a:pt x="450" y="2322"/>
                  <a:pt x="450" y="2322"/>
                </a:cubicBezTo>
                <a:cubicBezTo>
                  <a:pt x="455" y="2364"/>
                  <a:pt x="465" y="2410"/>
                  <a:pt x="426" y="2436"/>
                </a:cubicBezTo>
                <a:cubicBezTo>
                  <a:pt x="409" y="2462"/>
                  <a:pt x="422" y="2471"/>
                  <a:pt x="450" y="2478"/>
                </a:cubicBezTo>
                <a:cubicBezTo>
                  <a:pt x="527" y="2496"/>
                  <a:pt x="586" y="2504"/>
                  <a:pt x="666" y="2508"/>
                </a:cubicBezTo>
                <a:cubicBezTo>
                  <a:pt x="729" y="2504"/>
                  <a:pt x="779" y="2490"/>
                  <a:pt x="840" y="2490"/>
                </a:cubicBezTo>
              </a:path>
            </a:pathLst>
          </a:custGeom>
          <a:noFill/>
          <a:ln w="25400">
            <a:solidFill>
              <a:schemeClr val="bg2"/>
            </a:solidFill>
            <a:round/>
            <a:headEnd/>
            <a:tailEnd/>
          </a:ln>
        </p:spPr>
        <p:txBody>
          <a:bodyPr/>
          <a:lstStyle/>
          <a:p>
            <a:endParaRPr lang="he-IL"/>
          </a:p>
        </p:txBody>
      </p:sp>
      <p:sp>
        <p:nvSpPr>
          <p:cNvPr id="8195" name="Oval 4"/>
          <p:cNvSpPr>
            <a:spLocks noChangeArrowheads="1"/>
          </p:cNvSpPr>
          <p:nvPr/>
        </p:nvSpPr>
        <p:spPr bwMode="auto">
          <a:xfrm>
            <a:off x="61722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196" name="Oval 5"/>
          <p:cNvSpPr>
            <a:spLocks noChangeArrowheads="1"/>
          </p:cNvSpPr>
          <p:nvPr/>
        </p:nvSpPr>
        <p:spPr bwMode="auto">
          <a:xfrm>
            <a:off x="68580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197" name="Oval 6"/>
          <p:cNvSpPr>
            <a:spLocks noChangeArrowheads="1"/>
          </p:cNvSpPr>
          <p:nvPr/>
        </p:nvSpPr>
        <p:spPr bwMode="auto">
          <a:xfrm>
            <a:off x="5943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198" name="Oval 7"/>
          <p:cNvSpPr>
            <a:spLocks noChangeArrowheads="1"/>
          </p:cNvSpPr>
          <p:nvPr/>
        </p:nvSpPr>
        <p:spPr bwMode="auto">
          <a:xfrm>
            <a:off x="7086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199" name="Oval 8"/>
          <p:cNvSpPr>
            <a:spLocks noChangeArrowheads="1"/>
          </p:cNvSpPr>
          <p:nvPr/>
        </p:nvSpPr>
        <p:spPr bwMode="auto">
          <a:xfrm>
            <a:off x="6019800" y="2895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0" name="Oval 10"/>
          <p:cNvSpPr>
            <a:spLocks noChangeArrowheads="1"/>
          </p:cNvSpPr>
          <p:nvPr/>
        </p:nvSpPr>
        <p:spPr bwMode="auto">
          <a:xfrm>
            <a:off x="65532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1" name="Oval 11"/>
          <p:cNvSpPr>
            <a:spLocks noChangeArrowheads="1"/>
          </p:cNvSpPr>
          <p:nvPr/>
        </p:nvSpPr>
        <p:spPr bwMode="auto">
          <a:xfrm>
            <a:off x="5867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2" name="Oval 12"/>
          <p:cNvSpPr>
            <a:spLocks noChangeArrowheads="1"/>
          </p:cNvSpPr>
          <p:nvPr/>
        </p:nvSpPr>
        <p:spPr bwMode="auto">
          <a:xfrm>
            <a:off x="63246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3" name="Oval 13"/>
          <p:cNvSpPr>
            <a:spLocks noChangeArrowheads="1"/>
          </p:cNvSpPr>
          <p:nvPr/>
        </p:nvSpPr>
        <p:spPr bwMode="auto">
          <a:xfrm>
            <a:off x="6324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4" name="Oval 14"/>
          <p:cNvSpPr>
            <a:spLocks noChangeArrowheads="1"/>
          </p:cNvSpPr>
          <p:nvPr/>
        </p:nvSpPr>
        <p:spPr bwMode="auto">
          <a:xfrm>
            <a:off x="54864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5" name="Oval 15"/>
          <p:cNvSpPr>
            <a:spLocks noChangeArrowheads="1"/>
          </p:cNvSpPr>
          <p:nvPr/>
        </p:nvSpPr>
        <p:spPr bwMode="auto">
          <a:xfrm>
            <a:off x="5715000" y="4114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6" name="Oval 16"/>
          <p:cNvSpPr>
            <a:spLocks noChangeArrowheads="1"/>
          </p:cNvSpPr>
          <p:nvPr/>
        </p:nvSpPr>
        <p:spPr bwMode="auto">
          <a:xfrm>
            <a:off x="57912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7" name="Oval 17"/>
          <p:cNvSpPr>
            <a:spLocks noChangeArrowheads="1"/>
          </p:cNvSpPr>
          <p:nvPr/>
        </p:nvSpPr>
        <p:spPr bwMode="auto">
          <a:xfrm>
            <a:off x="62484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8" name="Oval 18"/>
          <p:cNvSpPr>
            <a:spLocks noChangeArrowheads="1"/>
          </p:cNvSpPr>
          <p:nvPr/>
        </p:nvSpPr>
        <p:spPr bwMode="auto">
          <a:xfrm>
            <a:off x="63246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09" name="Oval 19"/>
          <p:cNvSpPr>
            <a:spLocks noChangeArrowheads="1"/>
          </p:cNvSpPr>
          <p:nvPr/>
        </p:nvSpPr>
        <p:spPr bwMode="auto">
          <a:xfrm>
            <a:off x="7010400" y="3886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0" name="Oval 20"/>
          <p:cNvSpPr>
            <a:spLocks noChangeArrowheads="1"/>
          </p:cNvSpPr>
          <p:nvPr/>
        </p:nvSpPr>
        <p:spPr bwMode="auto">
          <a:xfrm>
            <a:off x="60198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1" name="Oval 21"/>
          <p:cNvSpPr>
            <a:spLocks noChangeArrowheads="1"/>
          </p:cNvSpPr>
          <p:nvPr/>
        </p:nvSpPr>
        <p:spPr bwMode="auto">
          <a:xfrm>
            <a:off x="60960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2" name="Oval 22"/>
          <p:cNvSpPr>
            <a:spLocks noChangeArrowheads="1"/>
          </p:cNvSpPr>
          <p:nvPr/>
        </p:nvSpPr>
        <p:spPr bwMode="auto">
          <a:xfrm>
            <a:off x="5562600" y="2743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3" name="Oval 23"/>
          <p:cNvSpPr>
            <a:spLocks noChangeArrowheads="1"/>
          </p:cNvSpPr>
          <p:nvPr/>
        </p:nvSpPr>
        <p:spPr bwMode="auto">
          <a:xfrm>
            <a:off x="5486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4" name="Oval 24"/>
          <p:cNvSpPr>
            <a:spLocks noChangeArrowheads="1"/>
          </p:cNvSpPr>
          <p:nvPr/>
        </p:nvSpPr>
        <p:spPr bwMode="auto">
          <a:xfrm>
            <a:off x="6705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5" name="Oval 25"/>
          <p:cNvSpPr>
            <a:spLocks noChangeArrowheads="1"/>
          </p:cNvSpPr>
          <p:nvPr/>
        </p:nvSpPr>
        <p:spPr bwMode="auto">
          <a:xfrm>
            <a:off x="6781800" y="4038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6" name="Oval 26"/>
          <p:cNvSpPr>
            <a:spLocks noChangeArrowheads="1"/>
          </p:cNvSpPr>
          <p:nvPr/>
        </p:nvSpPr>
        <p:spPr bwMode="auto">
          <a:xfrm>
            <a:off x="6477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7" name="Oval 27"/>
          <p:cNvSpPr>
            <a:spLocks noChangeArrowheads="1"/>
          </p:cNvSpPr>
          <p:nvPr/>
        </p:nvSpPr>
        <p:spPr bwMode="auto">
          <a:xfrm>
            <a:off x="60960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8" name="Oval 28"/>
          <p:cNvSpPr>
            <a:spLocks noChangeArrowheads="1"/>
          </p:cNvSpPr>
          <p:nvPr/>
        </p:nvSpPr>
        <p:spPr bwMode="auto">
          <a:xfrm>
            <a:off x="5562600" y="3962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19" name="Oval 29"/>
          <p:cNvSpPr>
            <a:spLocks noChangeArrowheads="1"/>
          </p:cNvSpPr>
          <p:nvPr/>
        </p:nvSpPr>
        <p:spPr bwMode="auto">
          <a:xfrm>
            <a:off x="67818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20" name="Oval 30"/>
          <p:cNvSpPr>
            <a:spLocks noChangeArrowheads="1"/>
          </p:cNvSpPr>
          <p:nvPr/>
        </p:nvSpPr>
        <p:spPr bwMode="auto">
          <a:xfrm>
            <a:off x="7010400" y="4191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21" name="AutoShape 33"/>
          <p:cNvSpPr>
            <a:spLocks noChangeArrowheads="1"/>
          </p:cNvSpPr>
          <p:nvPr/>
        </p:nvSpPr>
        <p:spPr bwMode="auto">
          <a:xfrm>
            <a:off x="5580063" y="141287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2" name="AutoShape 39"/>
          <p:cNvSpPr>
            <a:spLocks noChangeArrowheads="1"/>
          </p:cNvSpPr>
          <p:nvPr/>
        </p:nvSpPr>
        <p:spPr bwMode="auto">
          <a:xfrm>
            <a:off x="5508625" y="17732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3" name="AutoShape 40"/>
          <p:cNvSpPr>
            <a:spLocks noChangeArrowheads="1"/>
          </p:cNvSpPr>
          <p:nvPr/>
        </p:nvSpPr>
        <p:spPr bwMode="auto">
          <a:xfrm>
            <a:off x="6324600" y="15240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4" name="AutoShape 41"/>
          <p:cNvSpPr>
            <a:spLocks noChangeArrowheads="1"/>
          </p:cNvSpPr>
          <p:nvPr/>
        </p:nvSpPr>
        <p:spPr bwMode="auto">
          <a:xfrm>
            <a:off x="6011863" y="162877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5" name="AutoShape 44"/>
          <p:cNvSpPr>
            <a:spLocks noChangeArrowheads="1"/>
          </p:cNvSpPr>
          <p:nvPr/>
        </p:nvSpPr>
        <p:spPr bwMode="auto">
          <a:xfrm>
            <a:off x="5867400" y="1295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6" name="AutoShape 47"/>
          <p:cNvSpPr>
            <a:spLocks noChangeArrowheads="1"/>
          </p:cNvSpPr>
          <p:nvPr/>
        </p:nvSpPr>
        <p:spPr bwMode="auto">
          <a:xfrm>
            <a:off x="5181600" y="13716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7" name="AutoShape 50"/>
          <p:cNvSpPr>
            <a:spLocks noChangeArrowheads="1"/>
          </p:cNvSpPr>
          <p:nvPr/>
        </p:nvSpPr>
        <p:spPr bwMode="auto">
          <a:xfrm>
            <a:off x="6858000" y="16764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8" name="AutoShape 51"/>
          <p:cNvSpPr>
            <a:spLocks noChangeArrowheads="1"/>
          </p:cNvSpPr>
          <p:nvPr/>
        </p:nvSpPr>
        <p:spPr bwMode="auto">
          <a:xfrm>
            <a:off x="6019800" y="19812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29" name="AutoShape 52"/>
          <p:cNvSpPr>
            <a:spLocks noChangeArrowheads="1"/>
          </p:cNvSpPr>
          <p:nvPr/>
        </p:nvSpPr>
        <p:spPr bwMode="auto">
          <a:xfrm>
            <a:off x="6477000" y="1828800"/>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30" name="AutoShape 53"/>
          <p:cNvSpPr>
            <a:spLocks noChangeArrowheads="1"/>
          </p:cNvSpPr>
          <p:nvPr/>
        </p:nvSpPr>
        <p:spPr bwMode="auto">
          <a:xfrm>
            <a:off x="6732588" y="13414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231" name="Line 56"/>
          <p:cNvSpPr>
            <a:spLocks noChangeShapeType="1"/>
          </p:cNvSpPr>
          <p:nvPr/>
        </p:nvSpPr>
        <p:spPr bwMode="auto">
          <a:xfrm flipV="1">
            <a:off x="8172450" y="3409950"/>
            <a:ext cx="0" cy="1600200"/>
          </a:xfrm>
          <a:prstGeom prst="line">
            <a:avLst/>
          </a:prstGeom>
          <a:noFill/>
          <a:ln w="57150">
            <a:solidFill>
              <a:srgbClr val="000000"/>
            </a:solidFill>
            <a:round/>
            <a:headEnd/>
            <a:tailEnd type="triangle" w="med" len="med"/>
          </a:ln>
        </p:spPr>
        <p:txBody>
          <a:bodyPr/>
          <a:lstStyle/>
          <a:p>
            <a:endParaRPr lang="en-US"/>
          </a:p>
        </p:txBody>
      </p:sp>
      <p:sp>
        <p:nvSpPr>
          <p:cNvPr id="8232" name="Oval 58"/>
          <p:cNvSpPr>
            <a:spLocks noChangeArrowheads="1"/>
          </p:cNvSpPr>
          <p:nvPr/>
        </p:nvSpPr>
        <p:spPr bwMode="auto">
          <a:xfrm>
            <a:off x="58674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33" name="Oval 59"/>
          <p:cNvSpPr>
            <a:spLocks noChangeArrowheads="1"/>
          </p:cNvSpPr>
          <p:nvPr/>
        </p:nvSpPr>
        <p:spPr bwMode="auto">
          <a:xfrm>
            <a:off x="6553200" y="3124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34" name="Oval 60"/>
          <p:cNvSpPr>
            <a:spLocks noChangeArrowheads="1"/>
          </p:cNvSpPr>
          <p:nvPr/>
        </p:nvSpPr>
        <p:spPr bwMode="auto">
          <a:xfrm>
            <a:off x="6172200" y="3276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35" name="Oval 61"/>
          <p:cNvSpPr>
            <a:spLocks noChangeArrowheads="1"/>
          </p:cNvSpPr>
          <p:nvPr/>
        </p:nvSpPr>
        <p:spPr bwMode="auto">
          <a:xfrm>
            <a:off x="68580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36" name="Oval 62"/>
          <p:cNvSpPr>
            <a:spLocks noChangeArrowheads="1"/>
          </p:cNvSpPr>
          <p:nvPr/>
        </p:nvSpPr>
        <p:spPr bwMode="auto">
          <a:xfrm>
            <a:off x="60198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37" name="Oval 63"/>
          <p:cNvSpPr>
            <a:spLocks noChangeArrowheads="1"/>
          </p:cNvSpPr>
          <p:nvPr/>
        </p:nvSpPr>
        <p:spPr bwMode="auto">
          <a:xfrm>
            <a:off x="69342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38" name="Oval 64"/>
          <p:cNvSpPr>
            <a:spLocks noChangeArrowheads="1"/>
          </p:cNvSpPr>
          <p:nvPr/>
        </p:nvSpPr>
        <p:spPr bwMode="auto">
          <a:xfrm>
            <a:off x="68580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39" name="Oval 65"/>
          <p:cNvSpPr>
            <a:spLocks noChangeArrowheads="1"/>
          </p:cNvSpPr>
          <p:nvPr/>
        </p:nvSpPr>
        <p:spPr bwMode="auto">
          <a:xfrm>
            <a:off x="63246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0" name="Oval 66"/>
          <p:cNvSpPr>
            <a:spLocks noChangeArrowheads="1"/>
          </p:cNvSpPr>
          <p:nvPr/>
        </p:nvSpPr>
        <p:spPr bwMode="auto">
          <a:xfrm>
            <a:off x="60198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1" name="Oval 67"/>
          <p:cNvSpPr>
            <a:spLocks noChangeArrowheads="1"/>
          </p:cNvSpPr>
          <p:nvPr/>
        </p:nvSpPr>
        <p:spPr bwMode="auto">
          <a:xfrm>
            <a:off x="5638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2" name="Oval 68"/>
          <p:cNvSpPr>
            <a:spLocks noChangeArrowheads="1"/>
          </p:cNvSpPr>
          <p:nvPr/>
        </p:nvSpPr>
        <p:spPr bwMode="auto">
          <a:xfrm>
            <a:off x="57912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3" name="Oval 69"/>
          <p:cNvSpPr>
            <a:spLocks noChangeArrowheads="1"/>
          </p:cNvSpPr>
          <p:nvPr/>
        </p:nvSpPr>
        <p:spPr bwMode="auto">
          <a:xfrm>
            <a:off x="6629400" y="4572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4" name="Oval 70"/>
          <p:cNvSpPr>
            <a:spLocks noChangeArrowheads="1"/>
          </p:cNvSpPr>
          <p:nvPr/>
        </p:nvSpPr>
        <p:spPr bwMode="auto">
          <a:xfrm>
            <a:off x="67818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5" name="Oval 71"/>
          <p:cNvSpPr>
            <a:spLocks noChangeArrowheads="1"/>
          </p:cNvSpPr>
          <p:nvPr/>
        </p:nvSpPr>
        <p:spPr bwMode="auto">
          <a:xfrm>
            <a:off x="6477000" y="4800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6" name="Oval 72"/>
          <p:cNvSpPr>
            <a:spLocks noChangeArrowheads="1"/>
          </p:cNvSpPr>
          <p:nvPr/>
        </p:nvSpPr>
        <p:spPr bwMode="auto">
          <a:xfrm>
            <a:off x="6629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7" name="Oval 73"/>
          <p:cNvSpPr>
            <a:spLocks noChangeArrowheads="1"/>
          </p:cNvSpPr>
          <p:nvPr/>
        </p:nvSpPr>
        <p:spPr bwMode="auto">
          <a:xfrm>
            <a:off x="5486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8" name="Oval 74"/>
          <p:cNvSpPr>
            <a:spLocks noChangeArrowheads="1"/>
          </p:cNvSpPr>
          <p:nvPr/>
        </p:nvSpPr>
        <p:spPr bwMode="auto">
          <a:xfrm>
            <a:off x="62484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49" name="Oval 75"/>
          <p:cNvSpPr>
            <a:spLocks noChangeArrowheads="1"/>
          </p:cNvSpPr>
          <p:nvPr/>
        </p:nvSpPr>
        <p:spPr bwMode="auto">
          <a:xfrm>
            <a:off x="6934200" y="4953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0" name="Oval 76"/>
          <p:cNvSpPr>
            <a:spLocks noChangeArrowheads="1"/>
          </p:cNvSpPr>
          <p:nvPr/>
        </p:nvSpPr>
        <p:spPr bwMode="auto">
          <a:xfrm>
            <a:off x="7239000" y="4724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1" name="Oval 77"/>
          <p:cNvSpPr>
            <a:spLocks noChangeArrowheads="1"/>
          </p:cNvSpPr>
          <p:nvPr/>
        </p:nvSpPr>
        <p:spPr bwMode="auto">
          <a:xfrm>
            <a:off x="6096000" y="4648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2" name="Oval 78"/>
          <p:cNvSpPr>
            <a:spLocks noChangeArrowheads="1"/>
          </p:cNvSpPr>
          <p:nvPr/>
        </p:nvSpPr>
        <p:spPr bwMode="auto">
          <a:xfrm>
            <a:off x="5791200" y="4876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3" name="Oval 79"/>
          <p:cNvSpPr>
            <a:spLocks noChangeArrowheads="1"/>
          </p:cNvSpPr>
          <p:nvPr/>
        </p:nvSpPr>
        <p:spPr bwMode="auto">
          <a:xfrm>
            <a:off x="67056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4" name="Oval 80"/>
          <p:cNvSpPr>
            <a:spLocks noChangeArrowheads="1"/>
          </p:cNvSpPr>
          <p:nvPr/>
        </p:nvSpPr>
        <p:spPr bwMode="auto">
          <a:xfrm>
            <a:off x="7010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5" name="Oval 81"/>
          <p:cNvSpPr>
            <a:spLocks noChangeArrowheads="1"/>
          </p:cNvSpPr>
          <p:nvPr/>
        </p:nvSpPr>
        <p:spPr bwMode="auto">
          <a:xfrm>
            <a:off x="5486400" y="4495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6" name="Oval 82"/>
          <p:cNvSpPr>
            <a:spLocks noChangeArrowheads="1"/>
          </p:cNvSpPr>
          <p:nvPr/>
        </p:nvSpPr>
        <p:spPr bwMode="auto">
          <a:xfrm>
            <a:off x="63246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7" name="Oval 83"/>
          <p:cNvSpPr>
            <a:spLocks noChangeArrowheads="1"/>
          </p:cNvSpPr>
          <p:nvPr/>
        </p:nvSpPr>
        <p:spPr bwMode="auto">
          <a:xfrm>
            <a:off x="6096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8" name="Oval 84"/>
          <p:cNvSpPr>
            <a:spLocks noChangeArrowheads="1"/>
          </p:cNvSpPr>
          <p:nvPr/>
        </p:nvSpPr>
        <p:spPr bwMode="auto">
          <a:xfrm>
            <a:off x="6477000" y="4419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59" name="Oval 85"/>
          <p:cNvSpPr>
            <a:spLocks noChangeArrowheads="1"/>
          </p:cNvSpPr>
          <p:nvPr/>
        </p:nvSpPr>
        <p:spPr bwMode="auto">
          <a:xfrm>
            <a:off x="5715000" y="4343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0" name="Oval 86"/>
          <p:cNvSpPr>
            <a:spLocks noChangeArrowheads="1"/>
          </p:cNvSpPr>
          <p:nvPr/>
        </p:nvSpPr>
        <p:spPr bwMode="auto">
          <a:xfrm>
            <a:off x="5867400" y="4267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1" name="Oval 87"/>
          <p:cNvSpPr>
            <a:spLocks noChangeArrowheads="1"/>
          </p:cNvSpPr>
          <p:nvPr/>
        </p:nvSpPr>
        <p:spPr bwMode="auto">
          <a:xfrm>
            <a:off x="6858000" y="3200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2" name="Oval 88"/>
          <p:cNvSpPr>
            <a:spLocks noChangeArrowheads="1"/>
          </p:cNvSpPr>
          <p:nvPr/>
        </p:nvSpPr>
        <p:spPr bwMode="auto">
          <a:xfrm>
            <a:off x="71628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3" name="Oval 89"/>
          <p:cNvSpPr>
            <a:spLocks noChangeArrowheads="1"/>
          </p:cNvSpPr>
          <p:nvPr/>
        </p:nvSpPr>
        <p:spPr bwMode="auto">
          <a:xfrm>
            <a:off x="7086600" y="2971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4" name="Oval 90"/>
          <p:cNvSpPr>
            <a:spLocks noChangeArrowheads="1"/>
          </p:cNvSpPr>
          <p:nvPr/>
        </p:nvSpPr>
        <p:spPr bwMode="auto">
          <a:xfrm>
            <a:off x="6324600" y="2895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5" name="Oval 91"/>
          <p:cNvSpPr>
            <a:spLocks noChangeArrowheads="1"/>
          </p:cNvSpPr>
          <p:nvPr/>
        </p:nvSpPr>
        <p:spPr bwMode="auto">
          <a:xfrm>
            <a:off x="6705600" y="2819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6" name="Oval 92"/>
          <p:cNvSpPr>
            <a:spLocks noChangeArrowheads="1"/>
          </p:cNvSpPr>
          <p:nvPr/>
        </p:nvSpPr>
        <p:spPr bwMode="auto">
          <a:xfrm>
            <a:off x="6629400" y="3810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7" name="Oval 93"/>
          <p:cNvSpPr>
            <a:spLocks noChangeArrowheads="1"/>
          </p:cNvSpPr>
          <p:nvPr/>
        </p:nvSpPr>
        <p:spPr bwMode="auto">
          <a:xfrm>
            <a:off x="5791200" y="2971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8" name="Oval 94"/>
          <p:cNvSpPr>
            <a:spLocks noChangeArrowheads="1"/>
          </p:cNvSpPr>
          <p:nvPr/>
        </p:nvSpPr>
        <p:spPr bwMode="auto">
          <a:xfrm>
            <a:off x="5867400" y="2667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69" name="Oval 95"/>
          <p:cNvSpPr>
            <a:spLocks noChangeArrowheads="1"/>
          </p:cNvSpPr>
          <p:nvPr/>
        </p:nvSpPr>
        <p:spPr bwMode="auto">
          <a:xfrm>
            <a:off x="6248400" y="2667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70" name="Oval 96"/>
          <p:cNvSpPr>
            <a:spLocks noChangeArrowheads="1"/>
          </p:cNvSpPr>
          <p:nvPr/>
        </p:nvSpPr>
        <p:spPr bwMode="auto">
          <a:xfrm>
            <a:off x="6934200" y="2667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71" name="Oval 99"/>
          <p:cNvSpPr>
            <a:spLocks noChangeArrowheads="1"/>
          </p:cNvSpPr>
          <p:nvPr/>
        </p:nvSpPr>
        <p:spPr bwMode="auto">
          <a:xfrm>
            <a:off x="5651500" y="2276475"/>
            <a:ext cx="152400" cy="152400"/>
          </a:xfrm>
          <a:prstGeom prst="ellipse">
            <a:avLst/>
          </a:prstGeom>
          <a:noFill/>
          <a:ln w="28575">
            <a:solidFill>
              <a:srgbClr val="FF0000"/>
            </a:solidFill>
            <a:round/>
            <a:headEnd/>
            <a:tailEnd/>
          </a:ln>
        </p:spPr>
        <p:txBody>
          <a:bodyPr wrap="none" anchor="ctr"/>
          <a:lstStyle/>
          <a:p>
            <a:endParaRPr lang="he-IL"/>
          </a:p>
        </p:txBody>
      </p:sp>
      <p:sp>
        <p:nvSpPr>
          <p:cNvPr id="8272" name="Oval 102"/>
          <p:cNvSpPr>
            <a:spLocks noChangeArrowheads="1"/>
          </p:cNvSpPr>
          <p:nvPr/>
        </p:nvSpPr>
        <p:spPr bwMode="auto">
          <a:xfrm>
            <a:off x="6732588" y="2565400"/>
            <a:ext cx="152400" cy="152400"/>
          </a:xfrm>
          <a:prstGeom prst="ellipse">
            <a:avLst/>
          </a:prstGeom>
          <a:noFill/>
          <a:ln w="28575">
            <a:solidFill>
              <a:srgbClr val="FF0000"/>
            </a:solidFill>
            <a:round/>
            <a:headEnd/>
            <a:tailEnd/>
          </a:ln>
        </p:spPr>
        <p:txBody>
          <a:bodyPr wrap="none" anchor="ctr"/>
          <a:lstStyle/>
          <a:p>
            <a:endParaRPr lang="he-IL"/>
          </a:p>
        </p:txBody>
      </p:sp>
      <p:sp>
        <p:nvSpPr>
          <p:cNvPr id="8273" name="Oval 121"/>
          <p:cNvSpPr>
            <a:spLocks noChangeArrowheads="1"/>
          </p:cNvSpPr>
          <p:nvPr/>
        </p:nvSpPr>
        <p:spPr bwMode="auto">
          <a:xfrm>
            <a:off x="5724525" y="2565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74" name="Oval 122"/>
          <p:cNvSpPr>
            <a:spLocks noChangeArrowheads="1"/>
          </p:cNvSpPr>
          <p:nvPr/>
        </p:nvSpPr>
        <p:spPr bwMode="auto">
          <a:xfrm>
            <a:off x="7019925" y="22764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75" name="Oval 123"/>
          <p:cNvSpPr>
            <a:spLocks noChangeArrowheads="1"/>
          </p:cNvSpPr>
          <p:nvPr/>
        </p:nvSpPr>
        <p:spPr bwMode="auto">
          <a:xfrm>
            <a:off x="6011863" y="24209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76" name="Oval 124"/>
          <p:cNvSpPr>
            <a:spLocks noChangeArrowheads="1"/>
          </p:cNvSpPr>
          <p:nvPr/>
        </p:nvSpPr>
        <p:spPr bwMode="auto">
          <a:xfrm>
            <a:off x="6588125" y="26368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77" name="Oval 125"/>
          <p:cNvSpPr>
            <a:spLocks noChangeArrowheads="1"/>
          </p:cNvSpPr>
          <p:nvPr/>
        </p:nvSpPr>
        <p:spPr bwMode="auto">
          <a:xfrm>
            <a:off x="6156325" y="2565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78" name="Oval 127"/>
          <p:cNvSpPr>
            <a:spLocks noChangeArrowheads="1"/>
          </p:cNvSpPr>
          <p:nvPr/>
        </p:nvSpPr>
        <p:spPr bwMode="auto">
          <a:xfrm>
            <a:off x="6588125" y="2133600"/>
            <a:ext cx="76200" cy="76200"/>
          </a:xfrm>
          <a:prstGeom prst="ellipse">
            <a:avLst/>
          </a:prstGeom>
          <a:solidFill>
            <a:schemeClr val="accent2"/>
          </a:solidFill>
          <a:ln w="9525">
            <a:solidFill>
              <a:schemeClr val="tx1"/>
            </a:solidFill>
            <a:round/>
            <a:headEnd/>
            <a:tailEnd/>
          </a:ln>
        </p:spPr>
        <p:txBody>
          <a:bodyPr wrap="none" anchor="ctr"/>
          <a:lstStyle/>
          <a:p>
            <a:endParaRPr lang="he-IL"/>
          </a:p>
        </p:txBody>
      </p:sp>
      <p:sp>
        <p:nvSpPr>
          <p:cNvPr id="8279" name="Oval 130"/>
          <p:cNvSpPr>
            <a:spLocks noChangeArrowheads="1"/>
          </p:cNvSpPr>
          <p:nvPr/>
        </p:nvSpPr>
        <p:spPr bwMode="auto">
          <a:xfrm>
            <a:off x="6227763" y="22764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80" name="Oval 131"/>
          <p:cNvSpPr>
            <a:spLocks noChangeArrowheads="1"/>
          </p:cNvSpPr>
          <p:nvPr/>
        </p:nvSpPr>
        <p:spPr bwMode="auto">
          <a:xfrm>
            <a:off x="7092950"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81" name="Oval 134"/>
          <p:cNvSpPr>
            <a:spLocks noChangeArrowheads="1"/>
          </p:cNvSpPr>
          <p:nvPr/>
        </p:nvSpPr>
        <p:spPr bwMode="auto">
          <a:xfrm>
            <a:off x="5795963" y="2133600"/>
            <a:ext cx="76200" cy="76200"/>
          </a:xfrm>
          <a:prstGeom prst="ellipse">
            <a:avLst/>
          </a:prstGeom>
          <a:solidFill>
            <a:schemeClr val="accent2"/>
          </a:solidFill>
          <a:ln w="9525">
            <a:solidFill>
              <a:schemeClr val="tx1"/>
            </a:solidFill>
            <a:round/>
            <a:headEnd/>
            <a:tailEnd/>
          </a:ln>
        </p:spPr>
        <p:txBody>
          <a:bodyPr wrap="none" anchor="ctr"/>
          <a:lstStyle/>
          <a:p>
            <a:endParaRPr lang="he-IL"/>
          </a:p>
        </p:txBody>
      </p:sp>
      <p:sp>
        <p:nvSpPr>
          <p:cNvPr id="8282" name="Oval 135"/>
          <p:cNvSpPr>
            <a:spLocks noChangeArrowheads="1"/>
          </p:cNvSpPr>
          <p:nvPr/>
        </p:nvSpPr>
        <p:spPr bwMode="auto">
          <a:xfrm>
            <a:off x="5867400"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83" name="Oval 142"/>
          <p:cNvSpPr>
            <a:spLocks noChangeArrowheads="1"/>
          </p:cNvSpPr>
          <p:nvPr/>
        </p:nvSpPr>
        <p:spPr bwMode="auto">
          <a:xfrm>
            <a:off x="6659563" y="2492375"/>
            <a:ext cx="74612" cy="6985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84" name="Oval 143"/>
          <p:cNvSpPr>
            <a:spLocks noChangeArrowheads="1"/>
          </p:cNvSpPr>
          <p:nvPr/>
        </p:nvSpPr>
        <p:spPr bwMode="auto">
          <a:xfrm>
            <a:off x="6507163" y="2263775"/>
            <a:ext cx="74612" cy="6985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85" name="Text Box 161"/>
          <p:cNvSpPr txBox="1">
            <a:spLocks noChangeArrowheads="1"/>
          </p:cNvSpPr>
          <p:nvPr/>
        </p:nvSpPr>
        <p:spPr bwMode="auto">
          <a:xfrm>
            <a:off x="4767263" y="571500"/>
            <a:ext cx="2754312" cy="381000"/>
          </a:xfrm>
          <a:prstGeom prst="rect">
            <a:avLst/>
          </a:prstGeom>
          <a:noFill/>
          <a:ln w="9525">
            <a:noFill/>
            <a:miter lim="800000"/>
            <a:headEnd/>
            <a:tailEnd/>
          </a:ln>
        </p:spPr>
        <p:txBody>
          <a:bodyPr wrap="none">
            <a:spAutoFit/>
          </a:bodyPr>
          <a:lstStyle/>
          <a:p>
            <a:pPr algn="l" rtl="0" eaLnBrk="0" hangingPunct="0"/>
            <a:r>
              <a:rPr lang="en-US" sz="1900">
                <a:solidFill>
                  <a:srgbClr val="000000"/>
                </a:solidFill>
                <a:latin typeface="Comic Sans MS" pitchFamily="66" charset="0"/>
              </a:rPr>
              <a:t>Cont, Extreme updraft</a:t>
            </a:r>
          </a:p>
        </p:txBody>
      </p:sp>
      <p:sp>
        <p:nvSpPr>
          <p:cNvPr id="8286" name="Text Box 162"/>
          <p:cNvSpPr txBox="1">
            <a:spLocks noChangeArrowheads="1"/>
          </p:cNvSpPr>
          <p:nvPr/>
        </p:nvSpPr>
        <p:spPr bwMode="auto">
          <a:xfrm>
            <a:off x="7356475" y="4113213"/>
            <a:ext cx="719138"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latin typeface="Comic Sans MS" pitchFamily="66" charset="0"/>
              </a:rPr>
              <a:t>0°C</a:t>
            </a:r>
          </a:p>
        </p:txBody>
      </p:sp>
      <p:sp>
        <p:nvSpPr>
          <p:cNvPr id="8287" name="Text Box 163"/>
          <p:cNvSpPr txBox="1">
            <a:spLocks noChangeArrowheads="1"/>
          </p:cNvSpPr>
          <p:nvPr/>
        </p:nvSpPr>
        <p:spPr bwMode="auto">
          <a:xfrm>
            <a:off x="7621588" y="5083175"/>
            <a:ext cx="1011237" cy="350838"/>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Updraft</a:t>
            </a:r>
          </a:p>
        </p:txBody>
      </p:sp>
      <p:sp>
        <p:nvSpPr>
          <p:cNvPr id="8288" name="Oval 165"/>
          <p:cNvSpPr>
            <a:spLocks noChangeArrowheads="1"/>
          </p:cNvSpPr>
          <p:nvPr/>
        </p:nvSpPr>
        <p:spPr bwMode="auto">
          <a:xfrm>
            <a:off x="6588125" y="2133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89" name="Oval 169"/>
          <p:cNvSpPr>
            <a:spLocks noChangeArrowheads="1"/>
          </p:cNvSpPr>
          <p:nvPr/>
        </p:nvSpPr>
        <p:spPr bwMode="auto">
          <a:xfrm>
            <a:off x="5795963" y="2133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290" name="Oval 110"/>
          <p:cNvSpPr>
            <a:spLocks noChangeArrowheads="1"/>
          </p:cNvSpPr>
          <p:nvPr/>
        </p:nvSpPr>
        <p:spPr bwMode="auto">
          <a:xfrm>
            <a:off x="5867400" y="2781300"/>
            <a:ext cx="152400" cy="152400"/>
          </a:xfrm>
          <a:prstGeom prst="ellipse">
            <a:avLst/>
          </a:prstGeom>
          <a:noFill/>
          <a:ln w="28575">
            <a:solidFill>
              <a:srgbClr val="FF0000"/>
            </a:solidFill>
            <a:round/>
            <a:headEnd/>
            <a:tailEnd/>
          </a:ln>
        </p:spPr>
        <p:txBody>
          <a:bodyPr wrap="none" anchor="ctr"/>
          <a:lstStyle/>
          <a:p>
            <a:endParaRPr lang="he-IL"/>
          </a:p>
        </p:txBody>
      </p:sp>
      <p:sp>
        <p:nvSpPr>
          <p:cNvPr id="8291" name="Oval 110"/>
          <p:cNvSpPr>
            <a:spLocks noChangeArrowheads="1"/>
          </p:cNvSpPr>
          <p:nvPr/>
        </p:nvSpPr>
        <p:spPr bwMode="auto">
          <a:xfrm>
            <a:off x="6372225" y="2420938"/>
            <a:ext cx="152400" cy="152400"/>
          </a:xfrm>
          <a:prstGeom prst="ellipse">
            <a:avLst/>
          </a:prstGeom>
          <a:noFill/>
          <a:ln w="28575">
            <a:solidFill>
              <a:srgbClr val="FF0000"/>
            </a:solidFill>
            <a:round/>
            <a:headEnd/>
            <a:tailEnd/>
          </a:ln>
        </p:spPr>
        <p:txBody>
          <a:bodyPr wrap="none" anchor="ctr"/>
          <a:lstStyle/>
          <a:p>
            <a:endParaRPr lang="he-IL"/>
          </a:p>
        </p:txBody>
      </p:sp>
      <p:sp>
        <p:nvSpPr>
          <p:cNvPr id="8292" name="Oval 110"/>
          <p:cNvSpPr>
            <a:spLocks noChangeArrowheads="1"/>
          </p:cNvSpPr>
          <p:nvPr/>
        </p:nvSpPr>
        <p:spPr bwMode="auto">
          <a:xfrm>
            <a:off x="6588125" y="2924175"/>
            <a:ext cx="152400" cy="152400"/>
          </a:xfrm>
          <a:prstGeom prst="ellipse">
            <a:avLst/>
          </a:prstGeom>
          <a:noFill/>
          <a:ln w="28575">
            <a:solidFill>
              <a:srgbClr val="FF0000"/>
            </a:solidFill>
            <a:round/>
            <a:headEnd/>
            <a:tailEnd/>
          </a:ln>
        </p:spPr>
        <p:txBody>
          <a:bodyPr wrap="none" anchor="ctr"/>
          <a:lstStyle/>
          <a:p>
            <a:endParaRPr lang="he-IL"/>
          </a:p>
        </p:txBody>
      </p:sp>
      <p:sp>
        <p:nvSpPr>
          <p:cNvPr id="8293" name="Oval 110"/>
          <p:cNvSpPr>
            <a:spLocks noChangeArrowheads="1"/>
          </p:cNvSpPr>
          <p:nvPr/>
        </p:nvSpPr>
        <p:spPr bwMode="auto">
          <a:xfrm>
            <a:off x="5580063" y="3213100"/>
            <a:ext cx="152400" cy="152400"/>
          </a:xfrm>
          <a:prstGeom prst="ellipse">
            <a:avLst/>
          </a:prstGeom>
          <a:noFill/>
          <a:ln w="28575">
            <a:solidFill>
              <a:srgbClr val="FF0000"/>
            </a:solidFill>
            <a:round/>
            <a:headEnd/>
            <a:tailEnd/>
          </a:ln>
        </p:spPr>
        <p:txBody>
          <a:bodyPr wrap="none" anchor="ctr"/>
          <a:lstStyle/>
          <a:p>
            <a:endParaRPr lang="he-IL"/>
          </a:p>
        </p:txBody>
      </p:sp>
      <p:sp>
        <p:nvSpPr>
          <p:cNvPr id="8294" name="Oval 256"/>
          <p:cNvSpPr>
            <a:spLocks noChangeArrowheads="1"/>
          </p:cNvSpPr>
          <p:nvPr/>
        </p:nvSpPr>
        <p:spPr bwMode="auto">
          <a:xfrm>
            <a:off x="5435600" y="2565400"/>
            <a:ext cx="152400" cy="152400"/>
          </a:xfrm>
          <a:prstGeom prst="ellipse">
            <a:avLst/>
          </a:prstGeom>
          <a:noFill/>
          <a:ln w="28575">
            <a:solidFill>
              <a:schemeClr val="accent2"/>
            </a:solidFill>
            <a:round/>
            <a:headEnd/>
            <a:tailEnd/>
          </a:ln>
        </p:spPr>
        <p:txBody>
          <a:bodyPr wrap="none" anchor="ctr"/>
          <a:lstStyle/>
          <a:p>
            <a:endParaRPr lang="he-IL"/>
          </a:p>
        </p:txBody>
      </p:sp>
      <p:sp>
        <p:nvSpPr>
          <p:cNvPr id="8295" name="Oval 256"/>
          <p:cNvSpPr>
            <a:spLocks noChangeArrowheads="1"/>
          </p:cNvSpPr>
          <p:nvPr/>
        </p:nvSpPr>
        <p:spPr bwMode="auto">
          <a:xfrm>
            <a:off x="6732588" y="2349500"/>
            <a:ext cx="152400" cy="152400"/>
          </a:xfrm>
          <a:prstGeom prst="ellipse">
            <a:avLst/>
          </a:prstGeom>
          <a:noFill/>
          <a:ln w="28575">
            <a:solidFill>
              <a:schemeClr val="accent2"/>
            </a:solidFill>
            <a:round/>
            <a:headEnd/>
            <a:tailEnd/>
          </a:ln>
        </p:spPr>
        <p:txBody>
          <a:bodyPr wrap="none" anchor="ctr"/>
          <a:lstStyle/>
          <a:p>
            <a:endParaRPr lang="he-IL"/>
          </a:p>
        </p:txBody>
      </p:sp>
      <p:sp>
        <p:nvSpPr>
          <p:cNvPr id="8296" name="Oval 256"/>
          <p:cNvSpPr>
            <a:spLocks noChangeArrowheads="1"/>
          </p:cNvSpPr>
          <p:nvPr/>
        </p:nvSpPr>
        <p:spPr bwMode="auto">
          <a:xfrm>
            <a:off x="6300788" y="3141663"/>
            <a:ext cx="152400" cy="152400"/>
          </a:xfrm>
          <a:prstGeom prst="ellipse">
            <a:avLst/>
          </a:prstGeom>
          <a:noFill/>
          <a:ln w="28575">
            <a:solidFill>
              <a:schemeClr val="accent2"/>
            </a:solidFill>
            <a:round/>
            <a:headEnd/>
            <a:tailEnd/>
          </a:ln>
        </p:spPr>
        <p:txBody>
          <a:bodyPr wrap="none" anchor="ctr"/>
          <a:lstStyle/>
          <a:p>
            <a:endParaRPr lang="he-IL"/>
          </a:p>
        </p:txBody>
      </p:sp>
      <p:sp>
        <p:nvSpPr>
          <p:cNvPr id="8297" name="Oval 256"/>
          <p:cNvSpPr>
            <a:spLocks noChangeArrowheads="1"/>
          </p:cNvSpPr>
          <p:nvPr/>
        </p:nvSpPr>
        <p:spPr bwMode="auto">
          <a:xfrm>
            <a:off x="6372225" y="2708275"/>
            <a:ext cx="152400" cy="152400"/>
          </a:xfrm>
          <a:prstGeom prst="ellipse">
            <a:avLst/>
          </a:prstGeom>
          <a:noFill/>
          <a:ln w="28575">
            <a:solidFill>
              <a:schemeClr val="accent2"/>
            </a:solidFill>
            <a:round/>
            <a:headEnd/>
            <a:tailEnd/>
          </a:ln>
        </p:spPr>
        <p:txBody>
          <a:bodyPr wrap="none" anchor="ctr"/>
          <a:lstStyle/>
          <a:p>
            <a:endParaRPr lang="he-IL"/>
          </a:p>
        </p:txBody>
      </p:sp>
      <p:sp>
        <p:nvSpPr>
          <p:cNvPr id="8298" name="Oval 256"/>
          <p:cNvSpPr>
            <a:spLocks noChangeArrowheads="1"/>
          </p:cNvSpPr>
          <p:nvPr/>
        </p:nvSpPr>
        <p:spPr bwMode="auto">
          <a:xfrm>
            <a:off x="6732588" y="3357563"/>
            <a:ext cx="152400" cy="152400"/>
          </a:xfrm>
          <a:prstGeom prst="ellipse">
            <a:avLst/>
          </a:prstGeom>
          <a:noFill/>
          <a:ln w="28575">
            <a:solidFill>
              <a:schemeClr val="accent2"/>
            </a:solidFill>
            <a:round/>
            <a:headEnd/>
            <a:tailEnd/>
          </a:ln>
        </p:spPr>
        <p:txBody>
          <a:bodyPr wrap="none" anchor="ctr"/>
          <a:lstStyle/>
          <a:p>
            <a:endParaRPr lang="he-IL"/>
          </a:p>
        </p:txBody>
      </p:sp>
      <p:sp>
        <p:nvSpPr>
          <p:cNvPr id="8299" name="Oval 110"/>
          <p:cNvSpPr>
            <a:spLocks noChangeArrowheads="1"/>
          </p:cNvSpPr>
          <p:nvPr/>
        </p:nvSpPr>
        <p:spPr bwMode="auto">
          <a:xfrm>
            <a:off x="6011863" y="3500438"/>
            <a:ext cx="152400" cy="152400"/>
          </a:xfrm>
          <a:prstGeom prst="ellipse">
            <a:avLst/>
          </a:prstGeom>
          <a:noFill/>
          <a:ln w="28575">
            <a:solidFill>
              <a:srgbClr val="FF0000"/>
            </a:solidFill>
            <a:round/>
            <a:headEnd/>
            <a:tailEnd/>
          </a:ln>
        </p:spPr>
        <p:txBody>
          <a:bodyPr wrap="none" anchor="ctr"/>
          <a:lstStyle/>
          <a:p>
            <a:endParaRPr lang="he-IL"/>
          </a:p>
        </p:txBody>
      </p:sp>
      <p:sp>
        <p:nvSpPr>
          <p:cNvPr id="8300" name="AutoShape 53"/>
          <p:cNvSpPr>
            <a:spLocks noChangeArrowheads="1"/>
          </p:cNvSpPr>
          <p:nvPr/>
        </p:nvSpPr>
        <p:spPr bwMode="auto">
          <a:xfrm>
            <a:off x="7019925" y="19161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pic>
        <p:nvPicPr>
          <p:cNvPr id="8301" name="Picture 139"/>
          <p:cNvPicPr>
            <a:picLocks noChangeAspect="1" noChangeArrowheads="1"/>
          </p:cNvPicPr>
          <p:nvPr/>
        </p:nvPicPr>
        <p:blipFill>
          <a:blip r:embed="rId3" cstate="print"/>
          <a:srcRect/>
          <a:stretch>
            <a:fillRect/>
          </a:stretch>
        </p:blipFill>
        <p:spPr bwMode="auto">
          <a:xfrm>
            <a:off x="611188" y="765175"/>
            <a:ext cx="1789112" cy="931863"/>
          </a:xfrm>
          <a:prstGeom prst="rect">
            <a:avLst/>
          </a:prstGeom>
          <a:noFill/>
          <a:ln w="9525">
            <a:noFill/>
            <a:miter lim="800000"/>
            <a:headEnd/>
            <a:tailEnd/>
          </a:ln>
        </p:spPr>
      </p:pic>
      <p:pic>
        <p:nvPicPr>
          <p:cNvPr id="8302" name="Picture 140"/>
          <p:cNvPicPr>
            <a:picLocks noChangeAspect="1" noChangeArrowheads="1"/>
          </p:cNvPicPr>
          <p:nvPr/>
        </p:nvPicPr>
        <p:blipFill>
          <a:blip r:embed="rId4" cstate="print"/>
          <a:srcRect/>
          <a:stretch>
            <a:fillRect/>
          </a:stretch>
        </p:blipFill>
        <p:spPr bwMode="auto">
          <a:xfrm>
            <a:off x="323850" y="1700213"/>
            <a:ext cx="4394200" cy="4433887"/>
          </a:xfrm>
          <a:prstGeom prst="rect">
            <a:avLst/>
          </a:prstGeom>
          <a:noFill/>
          <a:ln w="9525">
            <a:solidFill>
              <a:srgbClr val="000000"/>
            </a:solidFill>
            <a:miter lim="800000"/>
            <a:headEnd/>
            <a:tailEnd/>
          </a:ln>
        </p:spPr>
      </p:pic>
      <p:sp>
        <p:nvSpPr>
          <p:cNvPr id="8303" name="Line 151"/>
          <p:cNvSpPr>
            <a:spLocks noChangeShapeType="1"/>
          </p:cNvSpPr>
          <p:nvPr/>
        </p:nvSpPr>
        <p:spPr bwMode="auto">
          <a:xfrm>
            <a:off x="1258888" y="4292600"/>
            <a:ext cx="6192837" cy="0"/>
          </a:xfrm>
          <a:prstGeom prst="line">
            <a:avLst/>
          </a:prstGeom>
          <a:noFill/>
          <a:ln w="25400">
            <a:solidFill>
              <a:srgbClr val="000000"/>
            </a:solidFill>
            <a:prstDash val="sysDot"/>
            <a:round/>
            <a:headEnd/>
            <a:tailEnd/>
          </a:ln>
        </p:spPr>
        <p:txBody>
          <a:bodyPr/>
          <a:lstStyle/>
          <a:p>
            <a:endParaRPr lang="en-US"/>
          </a:p>
        </p:txBody>
      </p:sp>
      <p:sp>
        <p:nvSpPr>
          <p:cNvPr id="8304" name="Oval 109"/>
          <p:cNvSpPr>
            <a:spLocks noChangeArrowheads="1"/>
          </p:cNvSpPr>
          <p:nvPr/>
        </p:nvSpPr>
        <p:spPr bwMode="auto">
          <a:xfrm>
            <a:off x="5499100" y="6021388"/>
            <a:ext cx="152400" cy="152400"/>
          </a:xfrm>
          <a:prstGeom prst="ellipse">
            <a:avLst/>
          </a:prstGeom>
          <a:noFill/>
          <a:ln w="28575">
            <a:solidFill>
              <a:srgbClr val="FF0000"/>
            </a:solidFill>
            <a:round/>
            <a:headEnd/>
            <a:tailEnd/>
          </a:ln>
        </p:spPr>
        <p:txBody>
          <a:bodyPr wrap="none" anchor="ctr"/>
          <a:lstStyle/>
          <a:p>
            <a:endParaRPr lang="he-IL"/>
          </a:p>
        </p:txBody>
      </p:sp>
      <p:sp>
        <p:nvSpPr>
          <p:cNvPr id="8305" name="Oval 110"/>
          <p:cNvSpPr>
            <a:spLocks noChangeArrowheads="1"/>
          </p:cNvSpPr>
          <p:nvPr/>
        </p:nvSpPr>
        <p:spPr bwMode="auto">
          <a:xfrm>
            <a:off x="5524500" y="553561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8306" name="Oval 111"/>
          <p:cNvSpPr>
            <a:spLocks noChangeArrowheads="1"/>
          </p:cNvSpPr>
          <p:nvPr/>
        </p:nvSpPr>
        <p:spPr bwMode="auto">
          <a:xfrm>
            <a:off x="5486400" y="5753100"/>
            <a:ext cx="152400" cy="152400"/>
          </a:xfrm>
          <a:prstGeom prst="ellipse">
            <a:avLst/>
          </a:prstGeom>
          <a:noFill/>
          <a:ln w="28575">
            <a:solidFill>
              <a:schemeClr val="accent2"/>
            </a:solidFill>
            <a:round/>
            <a:headEnd/>
            <a:tailEnd/>
          </a:ln>
        </p:spPr>
        <p:txBody>
          <a:bodyPr wrap="none" anchor="ctr"/>
          <a:lstStyle/>
          <a:p>
            <a:endParaRPr lang="he-IL"/>
          </a:p>
        </p:txBody>
      </p:sp>
      <p:sp>
        <p:nvSpPr>
          <p:cNvPr id="8307" name="AutoShape 112"/>
          <p:cNvSpPr>
            <a:spLocks noChangeArrowheads="1"/>
          </p:cNvSpPr>
          <p:nvPr/>
        </p:nvSpPr>
        <p:spPr bwMode="auto">
          <a:xfrm>
            <a:off x="5508625" y="630872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8308" name="Text Box 113"/>
          <p:cNvSpPr txBox="1">
            <a:spLocks noChangeArrowheads="1"/>
          </p:cNvSpPr>
          <p:nvPr/>
        </p:nvSpPr>
        <p:spPr bwMode="auto">
          <a:xfrm>
            <a:off x="5715000" y="5402263"/>
            <a:ext cx="1884363" cy="1385887"/>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Cloud droplets</a:t>
            </a:r>
          </a:p>
          <a:p>
            <a:pPr algn="l" rtl="0" eaLnBrk="0" hangingPunct="0"/>
            <a:r>
              <a:rPr lang="en-US" sz="1700">
                <a:solidFill>
                  <a:srgbClr val="000000"/>
                </a:solidFill>
                <a:latin typeface="Comic Sans MS" pitchFamily="66" charset="0"/>
                <a:cs typeface="Times New Roman" pitchFamily="18" charset="0"/>
              </a:rPr>
              <a:t>Rain drop</a:t>
            </a:r>
          </a:p>
          <a:p>
            <a:pPr algn="l" rtl="0" eaLnBrk="0" hangingPunct="0"/>
            <a:r>
              <a:rPr lang="en-US" sz="1700">
                <a:solidFill>
                  <a:srgbClr val="000000"/>
                </a:solidFill>
                <a:latin typeface="Comic Sans MS" pitchFamily="66" charset="0"/>
                <a:cs typeface="Times New Roman" pitchFamily="18" charset="0"/>
              </a:rPr>
              <a:t>Ice precipitation</a:t>
            </a:r>
          </a:p>
          <a:p>
            <a:pPr algn="l" rtl="0" eaLnBrk="0" hangingPunct="0"/>
            <a:r>
              <a:rPr lang="en-US" sz="1700">
                <a:solidFill>
                  <a:srgbClr val="000000"/>
                </a:solidFill>
                <a:latin typeface="Comic Sans MS" pitchFamily="66" charset="0"/>
                <a:cs typeface="Times New Roman" pitchFamily="18" charset="0"/>
              </a:rPr>
              <a:t>Ice crystal</a:t>
            </a:r>
          </a:p>
          <a:p>
            <a:pPr algn="l" rtl="0" eaLnBrk="0" hangingPunct="0"/>
            <a:endParaRPr lang="en-US" sz="1700">
              <a:solidFill>
                <a:srgbClr val="000000"/>
              </a:solidFill>
              <a:latin typeface="Comic Sans MS" pitchFamily="66" charset="0"/>
              <a:cs typeface="Times New Roman" pitchFamily="18" charset="0"/>
            </a:endParaRPr>
          </a:p>
        </p:txBody>
      </p:sp>
      <p:sp>
        <p:nvSpPr>
          <p:cNvPr id="8309" name="Text Box 248"/>
          <p:cNvSpPr txBox="1">
            <a:spLocks noChangeArrowheads="1"/>
          </p:cNvSpPr>
          <p:nvPr/>
        </p:nvSpPr>
        <p:spPr bwMode="auto">
          <a:xfrm>
            <a:off x="271463" y="6232525"/>
            <a:ext cx="3579812" cy="320675"/>
          </a:xfrm>
          <a:prstGeom prst="rect">
            <a:avLst/>
          </a:prstGeom>
          <a:noFill/>
          <a:ln w="9525">
            <a:noFill/>
            <a:miter lim="800000"/>
            <a:headEnd/>
            <a:tailEnd/>
          </a:ln>
        </p:spPr>
        <p:txBody>
          <a:bodyPr>
            <a:spAutoFit/>
          </a:bodyPr>
          <a:lstStyle/>
          <a:p>
            <a:pPr algn="l" rtl="0">
              <a:spcBef>
                <a:spcPct val="50000"/>
              </a:spcBef>
            </a:pPr>
            <a:r>
              <a:rPr lang="en-US" sz="1500">
                <a:solidFill>
                  <a:srgbClr val="000000"/>
                </a:solidFill>
                <a:latin typeface="Comic Sans MS" pitchFamily="66" charset="0"/>
              </a:rPr>
              <a:t>After: Rosenfeld et al. 2008</a:t>
            </a:r>
          </a:p>
        </p:txBody>
      </p:sp>
      <p:sp>
        <p:nvSpPr>
          <p:cNvPr id="8310" name="Text Box 196"/>
          <p:cNvSpPr txBox="1">
            <a:spLocks noChangeArrowheads="1"/>
          </p:cNvSpPr>
          <p:nvPr/>
        </p:nvSpPr>
        <p:spPr bwMode="auto">
          <a:xfrm>
            <a:off x="165100" y="133350"/>
            <a:ext cx="1814513" cy="396875"/>
          </a:xfrm>
          <a:prstGeom prst="rect">
            <a:avLst/>
          </a:prstGeom>
          <a:noFill/>
          <a:ln w="9525">
            <a:noFill/>
            <a:miter lim="800000"/>
            <a:headEnd/>
            <a:tailEnd/>
          </a:ln>
        </p:spPr>
        <p:txBody>
          <a:bodyPr>
            <a:spAutoFit/>
          </a:bodyPr>
          <a:lstStyle/>
          <a:p>
            <a:pPr algn="ctr">
              <a:spcBef>
                <a:spcPct val="50000"/>
              </a:spcBef>
            </a:pPr>
            <a:r>
              <a:rPr lang="en-US" sz="2000">
                <a:solidFill>
                  <a:srgbClr val="A50000"/>
                </a:solidFill>
                <a:latin typeface="Comic Sans MS" pitchFamily="66" charset="0"/>
              </a:rPr>
              <a:t>Methodology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reeform 2"/>
          <p:cNvSpPr>
            <a:spLocks/>
          </p:cNvSpPr>
          <p:nvPr/>
        </p:nvSpPr>
        <p:spPr bwMode="auto">
          <a:xfrm>
            <a:off x="4533900" y="1143000"/>
            <a:ext cx="2971800" cy="3981450"/>
          </a:xfrm>
          <a:custGeom>
            <a:avLst/>
            <a:gdLst>
              <a:gd name="T0" fmla="*/ 2147483647 w 1872"/>
              <a:gd name="T1" fmla="*/ 2147483647 h 2508"/>
              <a:gd name="T2" fmla="*/ 2147483647 w 1872"/>
              <a:gd name="T3" fmla="*/ 2147483647 h 2508"/>
              <a:gd name="T4" fmla="*/ 2147483647 w 1872"/>
              <a:gd name="T5" fmla="*/ 2147483647 h 2508"/>
              <a:gd name="T6" fmla="*/ 2147483647 w 1872"/>
              <a:gd name="T7" fmla="*/ 2147483647 h 2508"/>
              <a:gd name="T8" fmla="*/ 2147483647 w 1872"/>
              <a:gd name="T9" fmla="*/ 2147483647 h 2508"/>
              <a:gd name="T10" fmla="*/ 2147483647 w 1872"/>
              <a:gd name="T11" fmla="*/ 2147483647 h 2508"/>
              <a:gd name="T12" fmla="*/ 2147483647 w 1872"/>
              <a:gd name="T13" fmla="*/ 2147483647 h 2508"/>
              <a:gd name="T14" fmla="*/ 2147483647 w 1872"/>
              <a:gd name="T15" fmla="*/ 2147483647 h 2508"/>
              <a:gd name="T16" fmla="*/ 2147483647 w 1872"/>
              <a:gd name="T17" fmla="*/ 2147483647 h 2508"/>
              <a:gd name="T18" fmla="*/ 2147483647 w 1872"/>
              <a:gd name="T19" fmla="*/ 2147483647 h 2508"/>
              <a:gd name="T20" fmla="*/ 2147483647 w 1872"/>
              <a:gd name="T21" fmla="*/ 2147483647 h 2508"/>
              <a:gd name="T22" fmla="*/ 2147483647 w 1872"/>
              <a:gd name="T23" fmla="*/ 2147483647 h 2508"/>
              <a:gd name="T24" fmla="*/ 2147483647 w 1872"/>
              <a:gd name="T25" fmla="*/ 2147483647 h 2508"/>
              <a:gd name="T26" fmla="*/ 2147483647 w 1872"/>
              <a:gd name="T27" fmla="*/ 2147483647 h 2508"/>
              <a:gd name="T28" fmla="*/ 2147483647 w 1872"/>
              <a:gd name="T29" fmla="*/ 2147483647 h 2508"/>
              <a:gd name="T30" fmla="*/ 2147483647 w 1872"/>
              <a:gd name="T31" fmla="*/ 2147483647 h 2508"/>
              <a:gd name="T32" fmla="*/ 2147483647 w 1872"/>
              <a:gd name="T33" fmla="*/ 2147483647 h 2508"/>
              <a:gd name="T34" fmla="*/ 2147483647 w 1872"/>
              <a:gd name="T35" fmla="*/ 2147483647 h 2508"/>
              <a:gd name="T36" fmla="*/ 2147483647 w 1872"/>
              <a:gd name="T37" fmla="*/ 2147483647 h 2508"/>
              <a:gd name="T38" fmla="*/ 2147483647 w 1872"/>
              <a:gd name="T39" fmla="*/ 2147483647 h 2508"/>
              <a:gd name="T40" fmla="*/ 0 w 1872"/>
              <a:gd name="T41" fmla="*/ 2147483647 h 2508"/>
              <a:gd name="T42" fmla="*/ 2147483647 w 1872"/>
              <a:gd name="T43" fmla="*/ 2147483647 h 2508"/>
              <a:gd name="T44" fmla="*/ 2147483647 w 1872"/>
              <a:gd name="T45" fmla="*/ 2147483647 h 2508"/>
              <a:gd name="T46" fmla="*/ 2147483647 w 1872"/>
              <a:gd name="T47" fmla="*/ 2147483647 h 2508"/>
              <a:gd name="T48" fmla="*/ 2147483647 w 1872"/>
              <a:gd name="T49" fmla="*/ 2147483647 h 2508"/>
              <a:gd name="T50" fmla="*/ 2147483647 w 1872"/>
              <a:gd name="T51" fmla="*/ 2147483647 h 2508"/>
              <a:gd name="T52" fmla="*/ 2147483647 w 1872"/>
              <a:gd name="T53" fmla="*/ 2147483647 h 2508"/>
              <a:gd name="T54" fmla="*/ 2147483647 w 1872"/>
              <a:gd name="T55" fmla="*/ 2147483647 h 2508"/>
              <a:gd name="T56" fmla="*/ 2147483647 w 1872"/>
              <a:gd name="T57" fmla="*/ 2147483647 h 2508"/>
              <a:gd name="T58" fmla="*/ 2147483647 w 1872"/>
              <a:gd name="T59" fmla="*/ 2147483647 h 2508"/>
              <a:gd name="T60" fmla="*/ 2147483647 w 1872"/>
              <a:gd name="T61" fmla="*/ 2147483647 h 2508"/>
              <a:gd name="T62" fmla="*/ 2147483647 w 1872"/>
              <a:gd name="T63" fmla="*/ 2147483647 h 2508"/>
              <a:gd name="T64" fmla="*/ 2147483647 w 1872"/>
              <a:gd name="T65" fmla="*/ 2147483647 h 2508"/>
              <a:gd name="T66" fmla="*/ 2147483647 w 1872"/>
              <a:gd name="T67" fmla="*/ 2147483647 h 2508"/>
              <a:gd name="T68" fmla="*/ 2147483647 w 1872"/>
              <a:gd name="T69" fmla="*/ 2147483647 h 2508"/>
              <a:gd name="T70" fmla="*/ 2147483647 w 1872"/>
              <a:gd name="T71" fmla="*/ 2147483647 h 2508"/>
              <a:gd name="T72" fmla="*/ 2147483647 w 1872"/>
              <a:gd name="T73" fmla="*/ 2147483647 h 2508"/>
              <a:gd name="T74" fmla="*/ 2147483647 w 1872"/>
              <a:gd name="T75" fmla="*/ 2147483647 h 25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72"/>
              <a:gd name="T115" fmla="*/ 0 h 2508"/>
              <a:gd name="T116" fmla="*/ 1872 w 1872"/>
              <a:gd name="T117" fmla="*/ 2508 h 25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72" h="2508">
                <a:moveTo>
                  <a:pt x="684" y="2472"/>
                </a:moveTo>
                <a:cubicBezTo>
                  <a:pt x="820" y="2480"/>
                  <a:pt x="756" y="2473"/>
                  <a:pt x="876" y="2490"/>
                </a:cubicBezTo>
                <a:cubicBezTo>
                  <a:pt x="890" y="2492"/>
                  <a:pt x="918" y="2496"/>
                  <a:pt x="918" y="2496"/>
                </a:cubicBezTo>
                <a:cubicBezTo>
                  <a:pt x="1070" y="2485"/>
                  <a:pt x="1223" y="2491"/>
                  <a:pt x="1374" y="2472"/>
                </a:cubicBezTo>
                <a:cubicBezTo>
                  <a:pt x="1407" y="2477"/>
                  <a:pt x="1437" y="2485"/>
                  <a:pt x="1470" y="2490"/>
                </a:cubicBezTo>
                <a:cubicBezTo>
                  <a:pt x="1521" y="2486"/>
                  <a:pt x="1595" y="2491"/>
                  <a:pt x="1644" y="2466"/>
                </a:cubicBezTo>
                <a:cubicBezTo>
                  <a:pt x="1656" y="2460"/>
                  <a:pt x="1668" y="2455"/>
                  <a:pt x="1680" y="2448"/>
                </a:cubicBezTo>
                <a:cubicBezTo>
                  <a:pt x="1693" y="2441"/>
                  <a:pt x="1716" y="2424"/>
                  <a:pt x="1716" y="2424"/>
                </a:cubicBezTo>
                <a:cubicBezTo>
                  <a:pt x="1739" y="2389"/>
                  <a:pt x="1763" y="2356"/>
                  <a:pt x="1776" y="2316"/>
                </a:cubicBezTo>
                <a:cubicBezTo>
                  <a:pt x="1771" y="2273"/>
                  <a:pt x="1767" y="2229"/>
                  <a:pt x="1734" y="2196"/>
                </a:cubicBezTo>
                <a:cubicBezTo>
                  <a:pt x="1722" y="2184"/>
                  <a:pt x="1698" y="2160"/>
                  <a:pt x="1698" y="2160"/>
                </a:cubicBezTo>
                <a:cubicBezTo>
                  <a:pt x="1709" y="2149"/>
                  <a:pt x="1724" y="2142"/>
                  <a:pt x="1734" y="2130"/>
                </a:cubicBezTo>
                <a:cubicBezTo>
                  <a:pt x="1743" y="2119"/>
                  <a:pt x="1758" y="2094"/>
                  <a:pt x="1758" y="2094"/>
                </a:cubicBezTo>
                <a:cubicBezTo>
                  <a:pt x="1766" y="2062"/>
                  <a:pt x="1783" y="2041"/>
                  <a:pt x="1794" y="2010"/>
                </a:cubicBezTo>
                <a:cubicBezTo>
                  <a:pt x="1802" y="1990"/>
                  <a:pt x="1807" y="1965"/>
                  <a:pt x="1812" y="1944"/>
                </a:cubicBezTo>
                <a:cubicBezTo>
                  <a:pt x="1810" y="1892"/>
                  <a:pt x="1810" y="1840"/>
                  <a:pt x="1806" y="1788"/>
                </a:cubicBezTo>
                <a:cubicBezTo>
                  <a:pt x="1801" y="1721"/>
                  <a:pt x="1733" y="1673"/>
                  <a:pt x="1686" y="1638"/>
                </a:cubicBezTo>
                <a:cubicBezTo>
                  <a:pt x="1689" y="1635"/>
                  <a:pt x="1722" y="1608"/>
                  <a:pt x="1728" y="1602"/>
                </a:cubicBezTo>
                <a:cubicBezTo>
                  <a:pt x="1750" y="1580"/>
                  <a:pt x="1769" y="1550"/>
                  <a:pt x="1788" y="1524"/>
                </a:cubicBezTo>
                <a:cubicBezTo>
                  <a:pt x="1804" y="1475"/>
                  <a:pt x="1821" y="1431"/>
                  <a:pt x="1830" y="1380"/>
                </a:cubicBezTo>
                <a:cubicBezTo>
                  <a:pt x="1828" y="1342"/>
                  <a:pt x="1828" y="1304"/>
                  <a:pt x="1824" y="1266"/>
                </a:cubicBezTo>
                <a:cubicBezTo>
                  <a:pt x="1815" y="1184"/>
                  <a:pt x="1758" y="1128"/>
                  <a:pt x="1704" y="1074"/>
                </a:cubicBezTo>
                <a:cubicBezTo>
                  <a:pt x="1684" y="1054"/>
                  <a:pt x="1674" y="1036"/>
                  <a:pt x="1650" y="1020"/>
                </a:cubicBezTo>
                <a:cubicBezTo>
                  <a:pt x="1648" y="1017"/>
                  <a:pt x="1628" y="991"/>
                  <a:pt x="1632" y="984"/>
                </a:cubicBezTo>
                <a:cubicBezTo>
                  <a:pt x="1636" y="977"/>
                  <a:pt x="1701" y="910"/>
                  <a:pt x="1716" y="900"/>
                </a:cubicBezTo>
                <a:cubicBezTo>
                  <a:pt x="1732" y="852"/>
                  <a:pt x="1770" y="790"/>
                  <a:pt x="1800" y="750"/>
                </a:cubicBezTo>
                <a:cubicBezTo>
                  <a:pt x="1808" y="726"/>
                  <a:pt x="1814" y="702"/>
                  <a:pt x="1824" y="678"/>
                </a:cubicBezTo>
                <a:cubicBezTo>
                  <a:pt x="1820" y="622"/>
                  <a:pt x="1818" y="564"/>
                  <a:pt x="1782" y="516"/>
                </a:cubicBezTo>
                <a:cubicBezTo>
                  <a:pt x="1770" y="500"/>
                  <a:pt x="1760" y="482"/>
                  <a:pt x="1746" y="468"/>
                </a:cubicBezTo>
                <a:cubicBezTo>
                  <a:pt x="1734" y="456"/>
                  <a:pt x="1718" y="447"/>
                  <a:pt x="1710" y="432"/>
                </a:cubicBezTo>
                <a:cubicBezTo>
                  <a:pt x="1695" y="402"/>
                  <a:pt x="1705" y="413"/>
                  <a:pt x="1680" y="396"/>
                </a:cubicBezTo>
                <a:cubicBezTo>
                  <a:pt x="1692" y="361"/>
                  <a:pt x="1676" y="392"/>
                  <a:pt x="1710" y="372"/>
                </a:cubicBezTo>
                <a:cubicBezTo>
                  <a:pt x="1741" y="354"/>
                  <a:pt x="1774" y="330"/>
                  <a:pt x="1794" y="300"/>
                </a:cubicBezTo>
                <a:cubicBezTo>
                  <a:pt x="1807" y="249"/>
                  <a:pt x="1800" y="180"/>
                  <a:pt x="1836" y="144"/>
                </a:cubicBezTo>
                <a:cubicBezTo>
                  <a:pt x="1843" y="114"/>
                  <a:pt x="1863" y="94"/>
                  <a:pt x="1872" y="66"/>
                </a:cubicBezTo>
                <a:cubicBezTo>
                  <a:pt x="1848" y="58"/>
                  <a:pt x="1824" y="50"/>
                  <a:pt x="1800" y="42"/>
                </a:cubicBezTo>
                <a:cubicBezTo>
                  <a:pt x="1781" y="36"/>
                  <a:pt x="1760" y="39"/>
                  <a:pt x="1740" y="36"/>
                </a:cubicBezTo>
                <a:cubicBezTo>
                  <a:pt x="1690" y="29"/>
                  <a:pt x="1638" y="22"/>
                  <a:pt x="1590" y="6"/>
                </a:cubicBezTo>
                <a:cubicBezTo>
                  <a:pt x="1478" y="22"/>
                  <a:pt x="1534" y="16"/>
                  <a:pt x="1422" y="24"/>
                </a:cubicBezTo>
                <a:cubicBezTo>
                  <a:pt x="1326" y="12"/>
                  <a:pt x="1255" y="14"/>
                  <a:pt x="1152" y="18"/>
                </a:cubicBezTo>
                <a:cubicBezTo>
                  <a:pt x="1022" y="28"/>
                  <a:pt x="892" y="9"/>
                  <a:pt x="762" y="0"/>
                </a:cubicBezTo>
                <a:cubicBezTo>
                  <a:pt x="455" y="6"/>
                  <a:pt x="264" y="2"/>
                  <a:pt x="0" y="24"/>
                </a:cubicBezTo>
                <a:cubicBezTo>
                  <a:pt x="22" y="154"/>
                  <a:pt x="142" y="205"/>
                  <a:pt x="252" y="246"/>
                </a:cubicBezTo>
                <a:cubicBezTo>
                  <a:pt x="276" y="255"/>
                  <a:pt x="294" y="268"/>
                  <a:pt x="318" y="276"/>
                </a:cubicBezTo>
                <a:cubicBezTo>
                  <a:pt x="331" y="315"/>
                  <a:pt x="331" y="345"/>
                  <a:pt x="318" y="384"/>
                </a:cubicBezTo>
                <a:cubicBezTo>
                  <a:pt x="314" y="414"/>
                  <a:pt x="309" y="440"/>
                  <a:pt x="300" y="468"/>
                </a:cubicBezTo>
                <a:cubicBezTo>
                  <a:pt x="305" y="501"/>
                  <a:pt x="302" y="525"/>
                  <a:pt x="330" y="546"/>
                </a:cubicBezTo>
                <a:cubicBezTo>
                  <a:pt x="341" y="555"/>
                  <a:pt x="366" y="570"/>
                  <a:pt x="366" y="570"/>
                </a:cubicBezTo>
                <a:cubicBezTo>
                  <a:pt x="401" y="623"/>
                  <a:pt x="420" y="624"/>
                  <a:pt x="480" y="654"/>
                </a:cubicBezTo>
                <a:cubicBezTo>
                  <a:pt x="493" y="661"/>
                  <a:pt x="509" y="659"/>
                  <a:pt x="522" y="666"/>
                </a:cubicBezTo>
                <a:cubicBezTo>
                  <a:pt x="544" y="677"/>
                  <a:pt x="566" y="691"/>
                  <a:pt x="588" y="702"/>
                </a:cubicBezTo>
                <a:cubicBezTo>
                  <a:pt x="596" y="706"/>
                  <a:pt x="612" y="714"/>
                  <a:pt x="612" y="714"/>
                </a:cubicBezTo>
                <a:cubicBezTo>
                  <a:pt x="644" y="779"/>
                  <a:pt x="619" y="795"/>
                  <a:pt x="594" y="852"/>
                </a:cubicBezTo>
                <a:cubicBezTo>
                  <a:pt x="571" y="903"/>
                  <a:pt x="545" y="948"/>
                  <a:pt x="516" y="996"/>
                </a:cubicBezTo>
                <a:cubicBezTo>
                  <a:pt x="500" y="1022"/>
                  <a:pt x="483" y="1040"/>
                  <a:pt x="474" y="1068"/>
                </a:cubicBezTo>
                <a:cubicBezTo>
                  <a:pt x="495" y="1131"/>
                  <a:pt x="512" y="1129"/>
                  <a:pt x="564" y="1164"/>
                </a:cubicBezTo>
                <a:cubicBezTo>
                  <a:pt x="550" y="1205"/>
                  <a:pt x="496" y="1229"/>
                  <a:pt x="462" y="1254"/>
                </a:cubicBezTo>
                <a:cubicBezTo>
                  <a:pt x="450" y="1262"/>
                  <a:pt x="426" y="1278"/>
                  <a:pt x="426" y="1278"/>
                </a:cubicBezTo>
                <a:cubicBezTo>
                  <a:pt x="404" y="1311"/>
                  <a:pt x="382" y="1328"/>
                  <a:pt x="372" y="1368"/>
                </a:cubicBezTo>
                <a:cubicBezTo>
                  <a:pt x="374" y="1382"/>
                  <a:pt x="373" y="1397"/>
                  <a:pt x="378" y="1410"/>
                </a:cubicBezTo>
                <a:cubicBezTo>
                  <a:pt x="392" y="1447"/>
                  <a:pt x="430" y="1453"/>
                  <a:pt x="456" y="1476"/>
                </a:cubicBezTo>
                <a:cubicBezTo>
                  <a:pt x="482" y="1500"/>
                  <a:pt x="508" y="1525"/>
                  <a:pt x="528" y="1554"/>
                </a:cubicBezTo>
                <a:cubicBezTo>
                  <a:pt x="521" y="1617"/>
                  <a:pt x="502" y="1659"/>
                  <a:pt x="474" y="1716"/>
                </a:cubicBezTo>
                <a:cubicBezTo>
                  <a:pt x="465" y="1734"/>
                  <a:pt x="456" y="1784"/>
                  <a:pt x="450" y="1806"/>
                </a:cubicBezTo>
                <a:cubicBezTo>
                  <a:pt x="452" y="1820"/>
                  <a:pt x="449" y="1836"/>
                  <a:pt x="456" y="1848"/>
                </a:cubicBezTo>
                <a:cubicBezTo>
                  <a:pt x="462" y="1859"/>
                  <a:pt x="495" y="1863"/>
                  <a:pt x="504" y="1866"/>
                </a:cubicBezTo>
                <a:cubicBezTo>
                  <a:pt x="529" y="1875"/>
                  <a:pt x="544" y="1889"/>
                  <a:pt x="570" y="1896"/>
                </a:cubicBezTo>
                <a:cubicBezTo>
                  <a:pt x="556" y="1932"/>
                  <a:pt x="530" y="1959"/>
                  <a:pt x="510" y="1992"/>
                </a:cubicBezTo>
                <a:cubicBezTo>
                  <a:pt x="499" y="2011"/>
                  <a:pt x="486" y="2028"/>
                  <a:pt x="474" y="2046"/>
                </a:cubicBezTo>
                <a:cubicBezTo>
                  <a:pt x="470" y="2052"/>
                  <a:pt x="462" y="2064"/>
                  <a:pt x="462" y="2064"/>
                </a:cubicBezTo>
                <a:cubicBezTo>
                  <a:pt x="451" y="2108"/>
                  <a:pt x="463" y="2147"/>
                  <a:pt x="474" y="2190"/>
                </a:cubicBezTo>
                <a:cubicBezTo>
                  <a:pt x="466" y="2266"/>
                  <a:pt x="473" y="2231"/>
                  <a:pt x="456" y="2298"/>
                </a:cubicBezTo>
                <a:cubicBezTo>
                  <a:pt x="454" y="2306"/>
                  <a:pt x="450" y="2322"/>
                  <a:pt x="450" y="2322"/>
                </a:cubicBezTo>
                <a:cubicBezTo>
                  <a:pt x="455" y="2364"/>
                  <a:pt x="465" y="2410"/>
                  <a:pt x="426" y="2436"/>
                </a:cubicBezTo>
                <a:cubicBezTo>
                  <a:pt x="409" y="2462"/>
                  <a:pt x="422" y="2471"/>
                  <a:pt x="450" y="2478"/>
                </a:cubicBezTo>
                <a:cubicBezTo>
                  <a:pt x="527" y="2496"/>
                  <a:pt x="586" y="2504"/>
                  <a:pt x="666" y="2508"/>
                </a:cubicBezTo>
                <a:cubicBezTo>
                  <a:pt x="729" y="2504"/>
                  <a:pt x="779" y="2490"/>
                  <a:pt x="840" y="2490"/>
                </a:cubicBezTo>
              </a:path>
            </a:pathLst>
          </a:custGeom>
          <a:noFill/>
          <a:ln w="25400">
            <a:solidFill>
              <a:schemeClr val="bg2"/>
            </a:solidFill>
            <a:round/>
            <a:headEnd/>
            <a:tailEnd/>
          </a:ln>
        </p:spPr>
        <p:txBody>
          <a:bodyPr/>
          <a:lstStyle/>
          <a:p>
            <a:endParaRPr lang="he-IL"/>
          </a:p>
        </p:txBody>
      </p:sp>
      <p:sp>
        <p:nvSpPr>
          <p:cNvPr id="9219" name="Oval 4"/>
          <p:cNvSpPr>
            <a:spLocks noChangeArrowheads="1"/>
          </p:cNvSpPr>
          <p:nvPr/>
        </p:nvSpPr>
        <p:spPr bwMode="auto">
          <a:xfrm>
            <a:off x="68580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0" name="Oval 5"/>
          <p:cNvSpPr>
            <a:spLocks noChangeArrowheads="1"/>
          </p:cNvSpPr>
          <p:nvPr/>
        </p:nvSpPr>
        <p:spPr bwMode="auto">
          <a:xfrm>
            <a:off x="5943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1" name="Oval 6"/>
          <p:cNvSpPr>
            <a:spLocks noChangeArrowheads="1"/>
          </p:cNvSpPr>
          <p:nvPr/>
        </p:nvSpPr>
        <p:spPr bwMode="auto">
          <a:xfrm>
            <a:off x="7086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2" name="Oval 7"/>
          <p:cNvSpPr>
            <a:spLocks noChangeArrowheads="1"/>
          </p:cNvSpPr>
          <p:nvPr/>
        </p:nvSpPr>
        <p:spPr bwMode="auto">
          <a:xfrm>
            <a:off x="6019800" y="2895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3" name="Oval 9"/>
          <p:cNvSpPr>
            <a:spLocks noChangeArrowheads="1"/>
          </p:cNvSpPr>
          <p:nvPr/>
        </p:nvSpPr>
        <p:spPr bwMode="auto">
          <a:xfrm>
            <a:off x="65532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4" name="Oval 11"/>
          <p:cNvSpPr>
            <a:spLocks noChangeArrowheads="1"/>
          </p:cNvSpPr>
          <p:nvPr/>
        </p:nvSpPr>
        <p:spPr bwMode="auto">
          <a:xfrm>
            <a:off x="63246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5" name="Oval 12"/>
          <p:cNvSpPr>
            <a:spLocks noChangeArrowheads="1"/>
          </p:cNvSpPr>
          <p:nvPr/>
        </p:nvSpPr>
        <p:spPr bwMode="auto">
          <a:xfrm>
            <a:off x="63246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6" name="Oval 13"/>
          <p:cNvSpPr>
            <a:spLocks noChangeArrowheads="1"/>
          </p:cNvSpPr>
          <p:nvPr/>
        </p:nvSpPr>
        <p:spPr bwMode="auto">
          <a:xfrm>
            <a:off x="5486400" y="3505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7" name="Oval 15"/>
          <p:cNvSpPr>
            <a:spLocks noChangeArrowheads="1"/>
          </p:cNvSpPr>
          <p:nvPr/>
        </p:nvSpPr>
        <p:spPr bwMode="auto">
          <a:xfrm>
            <a:off x="57912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8" name="Oval 20"/>
          <p:cNvSpPr>
            <a:spLocks noChangeArrowheads="1"/>
          </p:cNvSpPr>
          <p:nvPr/>
        </p:nvSpPr>
        <p:spPr bwMode="auto">
          <a:xfrm>
            <a:off x="6096000" y="3733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29" name="Oval 21"/>
          <p:cNvSpPr>
            <a:spLocks noChangeArrowheads="1"/>
          </p:cNvSpPr>
          <p:nvPr/>
        </p:nvSpPr>
        <p:spPr bwMode="auto">
          <a:xfrm>
            <a:off x="5562600" y="2743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30" name="Oval 23"/>
          <p:cNvSpPr>
            <a:spLocks noChangeArrowheads="1"/>
          </p:cNvSpPr>
          <p:nvPr/>
        </p:nvSpPr>
        <p:spPr bwMode="auto">
          <a:xfrm>
            <a:off x="6705600" y="3581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31" name="AutoShape 30"/>
          <p:cNvSpPr>
            <a:spLocks noChangeArrowheads="1"/>
          </p:cNvSpPr>
          <p:nvPr/>
        </p:nvSpPr>
        <p:spPr bwMode="auto">
          <a:xfrm>
            <a:off x="6804025" y="12684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2" name="AutoShape 31"/>
          <p:cNvSpPr>
            <a:spLocks noChangeArrowheads="1"/>
          </p:cNvSpPr>
          <p:nvPr/>
        </p:nvSpPr>
        <p:spPr bwMode="auto">
          <a:xfrm>
            <a:off x="5795963" y="15573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3" name="AutoShape 34"/>
          <p:cNvSpPr>
            <a:spLocks noChangeArrowheads="1"/>
          </p:cNvSpPr>
          <p:nvPr/>
        </p:nvSpPr>
        <p:spPr bwMode="auto">
          <a:xfrm>
            <a:off x="5508625" y="17732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4" name="AutoShape 35"/>
          <p:cNvSpPr>
            <a:spLocks noChangeArrowheads="1"/>
          </p:cNvSpPr>
          <p:nvPr/>
        </p:nvSpPr>
        <p:spPr bwMode="auto">
          <a:xfrm>
            <a:off x="6300788" y="15573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5" name="AutoShape 36"/>
          <p:cNvSpPr>
            <a:spLocks noChangeArrowheads="1"/>
          </p:cNvSpPr>
          <p:nvPr/>
        </p:nvSpPr>
        <p:spPr bwMode="auto">
          <a:xfrm>
            <a:off x="6084888" y="15573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6" name="AutoShape 38"/>
          <p:cNvSpPr>
            <a:spLocks noChangeArrowheads="1"/>
          </p:cNvSpPr>
          <p:nvPr/>
        </p:nvSpPr>
        <p:spPr bwMode="auto">
          <a:xfrm>
            <a:off x="5867400" y="12684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7" name="AutoShape 40"/>
          <p:cNvSpPr>
            <a:spLocks noChangeArrowheads="1"/>
          </p:cNvSpPr>
          <p:nvPr/>
        </p:nvSpPr>
        <p:spPr bwMode="auto">
          <a:xfrm>
            <a:off x="5148263" y="1341438"/>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8" name="AutoShape 41"/>
          <p:cNvSpPr>
            <a:spLocks noChangeArrowheads="1"/>
          </p:cNvSpPr>
          <p:nvPr/>
        </p:nvSpPr>
        <p:spPr bwMode="auto">
          <a:xfrm>
            <a:off x="6588125" y="162877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39" name="AutoShape 42"/>
          <p:cNvSpPr>
            <a:spLocks noChangeArrowheads="1"/>
          </p:cNvSpPr>
          <p:nvPr/>
        </p:nvSpPr>
        <p:spPr bwMode="auto">
          <a:xfrm>
            <a:off x="6877050" y="17002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40" name="AutoShape 44"/>
          <p:cNvSpPr>
            <a:spLocks noChangeArrowheads="1"/>
          </p:cNvSpPr>
          <p:nvPr/>
        </p:nvSpPr>
        <p:spPr bwMode="auto">
          <a:xfrm>
            <a:off x="6443663" y="184467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41" name="AutoShape 45"/>
          <p:cNvSpPr>
            <a:spLocks noChangeArrowheads="1"/>
          </p:cNvSpPr>
          <p:nvPr/>
        </p:nvSpPr>
        <p:spPr bwMode="auto">
          <a:xfrm>
            <a:off x="6732588" y="206057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42" name="Oval 48"/>
          <p:cNvSpPr>
            <a:spLocks noChangeArrowheads="1"/>
          </p:cNvSpPr>
          <p:nvPr/>
        </p:nvSpPr>
        <p:spPr bwMode="auto">
          <a:xfrm>
            <a:off x="56388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43" name="Oval 49"/>
          <p:cNvSpPr>
            <a:spLocks noChangeArrowheads="1"/>
          </p:cNvSpPr>
          <p:nvPr/>
        </p:nvSpPr>
        <p:spPr bwMode="auto">
          <a:xfrm>
            <a:off x="58674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44" name="Oval 50"/>
          <p:cNvSpPr>
            <a:spLocks noChangeArrowheads="1"/>
          </p:cNvSpPr>
          <p:nvPr/>
        </p:nvSpPr>
        <p:spPr bwMode="auto">
          <a:xfrm>
            <a:off x="6553200" y="31242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45" name="Oval 51"/>
          <p:cNvSpPr>
            <a:spLocks noChangeArrowheads="1"/>
          </p:cNvSpPr>
          <p:nvPr/>
        </p:nvSpPr>
        <p:spPr bwMode="auto">
          <a:xfrm>
            <a:off x="6172200" y="3276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46" name="Oval 52"/>
          <p:cNvSpPr>
            <a:spLocks noChangeArrowheads="1"/>
          </p:cNvSpPr>
          <p:nvPr/>
        </p:nvSpPr>
        <p:spPr bwMode="auto">
          <a:xfrm>
            <a:off x="68580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47" name="Oval 53"/>
          <p:cNvSpPr>
            <a:spLocks noChangeArrowheads="1"/>
          </p:cNvSpPr>
          <p:nvPr/>
        </p:nvSpPr>
        <p:spPr bwMode="auto">
          <a:xfrm>
            <a:off x="6019800" y="3048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48" name="Oval 78"/>
          <p:cNvSpPr>
            <a:spLocks noChangeArrowheads="1"/>
          </p:cNvSpPr>
          <p:nvPr/>
        </p:nvSpPr>
        <p:spPr bwMode="auto">
          <a:xfrm>
            <a:off x="6858000" y="3200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49" name="Oval 79"/>
          <p:cNvSpPr>
            <a:spLocks noChangeArrowheads="1"/>
          </p:cNvSpPr>
          <p:nvPr/>
        </p:nvSpPr>
        <p:spPr bwMode="auto">
          <a:xfrm>
            <a:off x="7162800" y="3352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0" name="Oval 80"/>
          <p:cNvSpPr>
            <a:spLocks noChangeArrowheads="1"/>
          </p:cNvSpPr>
          <p:nvPr/>
        </p:nvSpPr>
        <p:spPr bwMode="auto">
          <a:xfrm>
            <a:off x="7086600" y="2971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1" name="Oval 81"/>
          <p:cNvSpPr>
            <a:spLocks noChangeArrowheads="1"/>
          </p:cNvSpPr>
          <p:nvPr/>
        </p:nvSpPr>
        <p:spPr bwMode="auto">
          <a:xfrm>
            <a:off x="6324600" y="28956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2" name="Oval 82"/>
          <p:cNvSpPr>
            <a:spLocks noChangeArrowheads="1"/>
          </p:cNvSpPr>
          <p:nvPr/>
        </p:nvSpPr>
        <p:spPr bwMode="auto">
          <a:xfrm>
            <a:off x="6705600" y="28194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3" name="Oval 83"/>
          <p:cNvSpPr>
            <a:spLocks noChangeArrowheads="1"/>
          </p:cNvSpPr>
          <p:nvPr/>
        </p:nvSpPr>
        <p:spPr bwMode="auto">
          <a:xfrm>
            <a:off x="6629400" y="3810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4" name="Oval 84"/>
          <p:cNvSpPr>
            <a:spLocks noChangeArrowheads="1"/>
          </p:cNvSpPr>
          <p:nvPr/>
        </p:nvSpPr>
        <p:spPr bwMode="auto">
          <a:xfrm>
            <a:off x="5791200" y="29718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5" name="Oval 85"/>
          <p:cNvSpPr>
            <a:spLocks noChangeArrowheads="1"/>
          </p:cNvSpPr>
          <p:nvPr/>
        </p:nvSpPr>
        <p:spPr bwMode="auto">
          <a:xfrm>
            <a:off x="5867400" y="2667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6" name="Oval 86"/>
          <p:cNvSpPr>
            <a:spLocks noChangeArrowheads="1"/>
          </p:cNvSpPr>
          <p:nvPr/>
        </p:nvSpPr>
        <p:spPr bwMode="auto">
          <a:xfrm>
            <a:off x="6248400" y="2667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7" name="Oval 87"/>
          <p:cNvSpPr>
            <a:spLocks noChangeArrowheads="1"/>
          </p:cNvSpPr>
          <p:nvPr/>
        </p:nvSpPr>
        <p:spPr bwMode="auto">
          <a:xfrm>
            <a:off x="6934200" y="2667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58" name="Oval 91"/>
          <p:cNvSpPr>
            <a:spLocks noChangeArrowheads="1"/>
          </p:cNvSpPr>
          <p:nvPr/>
        </p:nvSpPr>
        <p:spPr bwMode="auto">
          <a:xfrm>
            <a:off x="6300788" y="2133600"/>
            <a:ext cx="152400" cy="152400"/>
          </a:xfrm>
          <a:prstGeom prst="ellipse">
            <a:avLst/>
          </a:prstGeom>
          <a:noFill/>
          <a:ln w="28575">
            <a:solidFill>
              <a:srgbClr val="FF0000"/>
            </a:solidFill>
            <a:round/>
            <a:headEnd/>
            <a:tailEnd/>
          </a:ln>
        </p:spPr>
        <p:txBody>
          <a:bodyPr wrap="none" anchor="ctr"/>
          <a:lstStyle/>
          <a:p>
            <a:endParaRPr lang="he-IL"/>
          </a:p>
        </p:txBody>
      </p:sp>
      <p:sp>
        <p:nvSpPr>
          <p:cNvPr id="9259" name="Oval 92"/>
          <p:cNvSpPr>
            <a:spLocks noChangeArrowheads="1"/>
          </p:cNvSpPr>
          <p:nvPr/>
        </p:nvSpPr>
        <p:spPr bwMode="auto">
          <a:xfrm>
            <a:off x="6900863" y="2205038"/>
            <a:ext cx="152400" cy="152400"/>
          </a:xfrm>
          <a:prstGeom prst="ellipse">
            <a:avLst/>
          </a:prstGeom>
          <a:noFill/>
          <a:ln w="28575">
            <a:solidFill>
              <a:srgbClr val="FF0000"/>
            </a:solidFill>
            <a:round/>
            <a:headEnd/>
            <a:tailEnd/>
          </a:ln>
        </p:spPr>
        <p:txBody>
          <a:bodyPr wrap="none" anchor="ctr"/>
          <a:lstStyle/>
          <a:p>
            <a:endParaRPr lang="he-IL"/>
          </a:p>
        </p:txBody>
      </p:sp>
      <p:sp>
        <p:nvSpPr>
          <p:cNvPr id="9260" name="Oval 93"/>
          <p:cNvSpPr>
            <a:spLocks noChangeArrowheads="1"/>
          </p:cNvSpPr>
          <p:nvPr/>
        </p:nvSpPr>
        <p:spPr bwMode="auto">
          <a:xfrm>
            <a:off x="6588125" y="2349500"/>
            <a:ext cx="152400" cy="152400"/>
          </a:xfrm>
          <a:prstGeom prst="ellipse">
            <a:avLst/>
          </a:prstGeom>
          <a:noFill/>
          <a:ln w="28575">
            <a:solidFill>
              <a:srgbClr val="FF0000"/>
            </a:solidFill>
            <a:round/>
            <a:headEnd/>
            <a:tailEnd/>
          </a:ln>
        </p:spPr>
        <p:txBody>
          <a:bodyPr wrap="none" anchor="ctr"/>
          <a:lstStyle/>
          <a:p>
            <a:endParaRPr lang="he-IL"/>
          </a:p>
        </p:txBody>
      </p:sp>
      <p:sp>
        <p:nvSpPr>
          <p:cNvPr id="9261" name="Oval 114"/>
          <p:cNvSpPr>
            <a:spLocks noChangeArrowheads="1"/>
          </p:cNvSpPr>
          <p:nvPr/>
        </p:nvSpPr>
        <p:spPr bwMode="auto">
          <a:xfrm>
            <a:off x="6877050" y="2492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2" name="Oval 115"/>
          <p:cNvSpPr>
            <a:spLocks noChangeArrowheads="1"/>
          </p:cNvSpPr>
          <p:nvPr/>
        </p:nvSpPr>
        <p:spPr bwMode="auto">
          <a:xfrm>
            <a:off x="6588125" y="2492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3" name="Oval 116"/>
          <p:cNvSpPr>
            <a:spLocks noChangeArrowheads="1"/>
          </p:cNvSpPr>
          <p:nvPr/>
        </p:nvSpPr>
        <p:spPr bwMode="auto">
          <a:xfrm>
            <a:off x="7092950" y="22764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4" name="Oval 117"/>
          <p:cNvSpPr>
            <a:spLocks noChangeArrowheads="1"/>
          </p:cNvSpPr>
          <p:nvPr/>
        </p:nvSpPr>
        <p:spPr bwMode="auto">
          <a:xfrm>
            <a:off x="6156325" y="22764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5" name="Oval 120"/>
          <p:cNvSpPr>
            <a:spLocks noChangeArrowheads="1"/>
          </p:cNvSpPr>
          <p:nvPr/>
        </p:nvSpPr>
        <p:spPr bwMode="auto">
          <a:xfrm>
            <a:off x="5795963" y="2492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6" name="Oval 121"/>
          <p:cNvSpPr>
            <a:spLocks noChangeArrowheads="1"/>
          </p:cNvSpPr>
          <p:nvPr/>
        </p:nvSpPr>
        <p:spPr bwMode="auto">
          <a:xfrm>
            <a:off x="6804025" y="2349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7" name="Oval 128"/>
          <p:cNvSpPr>
            <a:spLocks noChangeArrowheads="1"/>
          </p:cNvSpPr>
          <p:nvPr/>
        </p:nvSpPr>
        <p:spPr bwMode="auto">
          <a:xfrm>
            <a:off x="5580063" y="32845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8" name="Oval 131"/>
          <p:cNvSpPr>
            <a:spLocks noChangeArrowheads="1"/>
          </p:cNvSpPr>
          <p:nvPr/>
        </p:nvSpPr>
        <p:spPr bwMode="auto">
          <a:xfrm>
            <a:off x="6516688" y="29241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69" name="Oval 132"/>
          <p:cNvSpPr>
            <a:spLocks noChangeArrowheads="1"/>
          </p:cNvSpPr>
          <p:nvPr/>
        </p:nvSpPr>
        <p:spPr bwMode="auto">
          <a:xfrm>
            <a:off x="6443663" y="249237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0" name="Oval 140"/>
          <p:cNvSpPr>
            <a:spLocks noChangeArrowheads="1"/>
          </p:cNvSpPr>
          <p:nvPr/>
        </p:nvSpPr>
        <p:spPr bwMode="auto">
          <a:xfrm>
            <a:off x="5635625" y="40735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1" name="Oval 141"/>
          <p:cNvSpPr>
            <a:spLocks noChangeArrowheads="1"/>
          </p:cNvSpPr>
          <p:nvPr/>
        </p:nvSpPr>
        <p:spPr bwMode="auto">
          <a:xfrm>
            <a:off x="5635625" y="38449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2" name="Oval 142"/>
          <p:cNvSpPr>
            <a:spLocks noChangeArrowheads="1"/>
          </p:cNvSpPr>
          <p:nvPr/>
        </p:nvSpPr>
        <p:spPr bwMode="auto">
          <a:xfrm>
            <a:off x="6016625" y="39211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3" name="Oval 144"/>
          <p:cNvSpPr>
            <a:spLocks noChangeArrowheads="1"/>
          </p:cNvSpPr>
          <p:nvPr/>
        </p:nvSpPr>
        <p:spPr bwMode="auto">
          <a:xfrm>
            <a:off x="6715125" y="40005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4" name="Oval 145"/>
          <p:cNvSpPr>
            <a:spLocks noChangeArrowheads="1"/>
          </p:cNvSpPr>
          <p:nvPr/>
        </p:nvSpPr>
        <p:spPr bwMode="auto">
          <a:xfrm>
            <a:off x="6227763" y="400526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5" name="Oval 146"/>
          <p:cNvSpPr>
            <a:spLocks noChangeArrowheads="1"/>
          </p:cNvSpPr>
          <p:nvPr/>
        </p:nvSpPr>
        <p:spPr bwMode="auto">
          <a:xfrm>
            <a:off x="7096125" y="3848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6" name="Oval 147"/>
          <p:cNvSpPr>
            <a:spLocks noChangeArrowheads="1"/>
          </p:cNvSpPr>
          <p:nvPr/>
        </p:nvSpPr>
        <p:spPr bwMode="auto">
          <a:xfrm>
            <a:off x="7019925" y="40767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7" name="Oval 148"/>
          <p:cNvSpPr>
            <a:spLocks noChangeArrowheads="1"/>
          </p:cNvSpPr>
          <p:nvPr/>
        </p:nvSpPr>
        <p:spPr bwMode="auto">
          <a:xfrm>
            <a:off x="5795963" y="3933825"/>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8" name="Oval 149"/>
          <p:cNvSpPr>
            <a:spLocks noChangeArrowheads="1"/>
          </p:cNvSpPr>
          <p:nvPr/>
        </p:nvSpPr>
        <p:spPr bwMode="auto">
          <a:xfrm>
            <a:off x="6516688" y="40767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79" name="Oval 150"/>
          <p:cNvSpPr>
            <a:spLocks noChangeArrowheads="1"/>
          </p:cNvSpPr>
          <p:nvPr/>
        </p:nvSpPr>
        <p:spPr bwMode="auto">
          <a:xfrm>
            <a:off x="6804025" y="37163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80" name="Oval 151"/>
          <p:cNvSpPr>
            <a:spLocks noChangeArrowheads="1"/>
          </p:cNvSpPr>
          <p:nvPr/>
        </p:nvSpPr>
        <p:spPr bwMode="auto">
          <a:xfrm>
            <a:off x="5435600" y="32131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81" name="Oval 153"/>
          <p:cNvSpPr>
            <a:spLocks noChangeArrowheads="1"/>
          </p:cNvSpPr>
          <p:nvPr/>
        </p:nvSpPr>
        <p:spPr bwMode="auto">
          <a:xfrm>
            <a:off x="6011863" y="2286000"/>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82" name="Oval 155"/>
          <p:cNvSpPr>
            <a:spLocks noChangeArrowheads="1"/>
          </p:cNvSpPr>
          <p:nvPr/>
        </p:nvSpPr>
        <p:spPr bwMode="auto">
          <a:xfrm>
            <a:off x="5651500" y="2276475"/>
            <a:ext cx="152400" cy="152400"/>
          </a:xfrm>
          <a:prstGeom prst="ellipse">
            <a:avLst/>
          </a:prstGeom>
          <a:noFill/>
          <a:ln w="28575">
            <a:solidFill>
              <a:srgbClr val="FF0000"/>
            </a:solidFill>
            <a:round/>
            <a:headEnd/>
            <a:tailEnd/>
          </a:ln>
        </p:spPr>
        <p:txBody>
          <a:bodyPr wrap="none" anchor="ctr"/>
          <a:lstStyle/>
          <a:p>
            <a:endParaRPr lang="he-IL"/>
          </a:p>
        </p:txBody>
      </p:sp>
      <p:sp>
        <p:nvSpPr>
          <p:cNvPr id="9283" name="Oval 156"/>
          <p:cNvSpPr>
            <a:spLocks noChangeArrowheads="1"/>
          </p:cNvSpPr>
          <p:nvPr/>
        </p:nvSpPr>
        <p:spPr bwMode="auto">
          <a:xfrm>
            <a:off x="5651500" y="2420938"/>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84" name="AutoShape 157"/>
          <p:cNvSpPr>
            <a:spLocks noChangeArrowheads="1"/>
          </p:cNvSpPr>
          <p:nvPr/>
        </p:nvSpPr>
        <p:spPr bwMode="auto">
          <a:xfrm>
            <a:off x="5940425" y="1916113"/>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85" name="Text Box 174"/>
          <p:cNvSpPr txBox="1">
            <a:spLocks noChangeArrowheads="1"/>
          </p:cNvSpPr>
          <p:nvPr/>
        </p:nvSpPr>
        <p:spPr bwMode="auto">
          <a:xfrm>
            <a:off x="4140200" y="571500"/>
            <a:ext cx="3765550" cy="381000"/>
          </a:xfrm>
          <a:prstGeom prst="rect">
            <a:avLst/>
          </a:prstGeom>
          <a:noFill/>
          <a:ln w="9525">
            <a:noFill/>
            <a:miter lim="800000"/>
            <a:headEnd/>
            <a:tailEnd/>
          </a:ln>
        </p:spPr>
        <p:txBody>
          <a:bodyPr wrap="none">
            <a:spAutoFit/>
          </a:bodyPr>
          <a:lstStyle/>
          <a:p>
            <a:pPr algn="l" rtl="0" eaLnBrk="0" hangingPunct="0"/>
            <a:r>
              <a:rPr lang="en-US" sz="1900">
                <a:solidFill>
                  <a:srgbClr val="000000"/>
                </a:solidFill>
                <a:latin typeface="Comic Sans MS" pitchFamily="66" charset="0"/>
              </a:rPr>
              <a:t>Cont, Cold base, Strong updraft</a:t>
            </a:r>
          </a:p>
        </p:txBody>
      </p:sp>
      <p:sp>
        <p:nvSpPr>
          <p:cNvPr id="9286" name="Text Box 175"/>
          <p:cNvSpPr txBox="1">
            <a:spLocks noChangeArrowheads="1"/>
          </p:cNvSpPr>
          <p:nvPr/>
        </p:nvSpPr>
        <p:spPr bwMode="auto">
          <a:xfrm>
            <a:off x="7356475" y="4113213"/>
            <a:ext cx="719138"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latin typeface="Comic Sans MS" pitchFamily="66" charset="0"/>
              </a:rPr>
              <a:t>0°C</a:t>
            </a:r>
          </a:p>
        </p:txBody>
      </p:sp>
      <p:sp>
        <p:nvSpPr>
          <p:cNvPr id="9287" name="Text Box 178"/>
          <p:cNvSpPr txBox="1">
            <a:spLocks noChangeArrowheads="1"/>
          </p:cNvSpPr>
          <p:nvPr/>
        </p:nvSpPr>
        <p:spPr bwMode="auto">
          <a:xfrm>
            <a:off x="7621588" y="5083175"/>
            <a:ext cx="1011237" cy="350838"/>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Updraft</a:t>
            </a:r>
          </a:p>
        </p:txBody>
      </p:sp>
      <p:sp>
        <p:nvSpPr>
          <p:cNvPr id="9288" name="Line 179"/>
          <p:cNvSpPr>
            <a:spLocks noChangeShapeType="1"/>
          </p:cNvSpPr>
          <p:nvPr/>
        </p:nvSpPr>
        <p:spPr bwMode="auto">
          <a:xfrm flipV="1">
            <a:off x="8172450" y="4019550"/>
            <a:ext cx="0" cy="990600"/>
          </a:xfrm>
          <a:prstGeom prst="line">
            <a:avLst/>
          </a:prstGeom>
          <a:noFill/>
          <a:ln w="57150">
            <a:solidFill>
              <a:srgbClr val="000000"/>
            </a:solidFill>
            <a:round/>
            <a:headEnd/>
            <a:tailEnd type="triangle" w="med" len="med"/>
          </a:ln>
        </p:spPr>
        <p:txBody>
          <a:bodyPr/>
          <a:lstStyle/>
          <a:p>
            <a:endParaRPr lang="en-US"/>
          </a:p>
        </p:txBody>
      </p:sp>
      <p:sp>
        <p:nvSpPr>
          <p:cNvPr id="9289" name="Oval 256"/>
          <p:cNvSpPr>
            <a:spLocks noChangeArrowheads="1"/>
          </p:cNvSpPr>
          <p:nvPr/>
        </p:nvSpPr>
        <p:spPr bwMode="auto">
          <a:xfrm>
            <a:off x="5508625" y="2565400"/>
            <a:ext cx="152400" cy="152400"/>
          </a:xfrm>
          <a:prstGeom prst="ellipse">
            <a:avLst/>
          </a:prstGeom>
          <a:noFill/>
          <a:ln w="28575">
            <a:solidFill>
              <a:schemeClr val="accent2"/>
            </a:solidFill>
            <a:round/>
            <a:headEnd/>
            <a:tailEnd/>
          </a:ln>
        </p:spPr>
        <p:txBody>
          <a:bodyPr wrap="none" anchor="ctr"/>
          <a:lstStyle/>
          <a:p>
            <a:endParaRPr lang="he-IL"/>
          </a:p>
        </p:txBody>
      </p:sp>
      <p:sp>
        <p:nvSpPr>
          <p:cNvPr id="9290" name="Oval 256"/>
          <p:cNvSpPr>
            <a:spLocks noChangeArrowheads="1"/>
          </p:cNvSpPr>
          <p:nvPr/>
        </p:nvSpPr>
        <p:spPr bwMode="auto">
          <a:xfrm>
            <a:off x="6516688" y="2205038"/>
            <a:ext cx="152400" cy="152400"/>
          </a:xfrm>
          <a:prstGeom prst="ellipse">
            <a:avLst/>
          </a:prstGeom>
          <a:noFill/>
          <a:ln w="28575">
            <a:solidFill>
              <a:schemeClr val="accent2"/>
            </a:solidFill>
            <a:round/>
            <a:headEnd/>
            <a:tailEnd/>
          </a:ln>
        </p:spPr>
        <p:txBody>
          <a:bodyPr wrap="none" anchor="ctr"/>
          <a:lstStyle/>
          <a:p>
            <a:endParaRPr lang="he-IL"/>
          </a:p>
        </p:txBody>
      </p:sp>
      <p:sp>
        <p:nvSpPr>
          <p:cNvPr id="9291" name="Oval 256"/>
          <p:cNvSpPr>
            <a:spLocks noChangeArrowheads="1"/>
          </p:cNvSpPr>
          <p:nvPr/>
        </p:nvSpPr>
        <p:spPr bwMode="auto">
          <a:xfrm>
            <a:off x="6156325" y="2420938"/>
            <a:ext cx="152400" cy="152400"/>
          </a:xfrm>
          <a:prstGeom prst="ellipse">
            <a:avLst/>
          </a:prstGeom>
          <a:noFill/>
          <a:ln w="28575">
            <a:solidFill>
              <a:schemeClr val="accent2"/>
            </a:solidFill>
            <a:round/>
            <a:headEnd/>
            <a:tailEnd/>
          </a:ln>
        </p:spPr>
        <p:txBody>
          <a:bodyPr wrap="none" anchor="ctr"/>
          <a:lstStyle/>
          <a:p>
            <a:endParaRPr lang="he-IL"/>
          </a:p>
        </p:txBody>
      </p:sp>
      <p:pic>
        <p:nvPicPr>
          <p:cNvPr id="9292" name="Picture 108"/>
          <p:cNvPicPr>
            <a:picLocks noChangeAspect="1" noChangeArrowheads="1"/>
          </p:cNvPicPr>
          <p:nvPr/>
        </p:nvPicPr>
        <p:blipFill>
          <a:blip r:embed="rId3" cstate="print"/>
          <a:srcRect/>
          <a:stretch>
            <a:fillRect/>
          </a:stretch>
        </p:blipFill>
        <p:spPr bwMode="auto">
          <a:xfrm>
            <a:off x="611188" y="765175"/>
            <a:ext cx="1790700" cy="933450"/>
          </a:xfrm>
          <a:prstGeom prst="rect">
            <a:avLst/>
          </a:prstGeom>
          <a:noFill/>
          <a:ln w="9525">
            <a:noFill/>
            <a:miter lim="800000"/>
            <a:headEnd/>
            <a:tailEnd/>
          </a:ln>
        </p:spPr>
      </p:pic>
      <p:pic>
        <p:nvPicPr>
          <p:cNvPr id="9293" name="Picture 111"/>
          <p:cNvPicPr>
            <a:picLocks noChangeAspect="1" noChangeArrowheads="1"/>
          </p:cNvPicPr>
          <p:nvPr/>
        </p:nvPicPr>
        <p:blipFill>
          <a:blip r:embed="rId4" cstate="print"/>
          <a:srcRect/>
          <a:stretch>
            <a:fillRect/>
          </a:stretch>
        </p:blipFill>
        <p:spPr bwMode="auto">
          <a:xfrm>
            <a:off x="323850" y="1698625"/>
            <a:ext cx="4419600" cy="4432300"/>
          </a:xfrm>
          <a:prstGeom prst="rect">
            <a:avLst/>
          </a:prstGeom>
          <a:noFill/>
          <a:ln w="9525">
            <a:solidFill>
              <a:srgbClr val="000000"/>
            </a:solidFill>
            <a:miter lim="800000"/>
            <a:headEnd/>
            <a:tailEnd/>
          </a:ln>
        </p:spPr>
      </p:pic>
      <p:sp>
        <p:nvSpPr>
          <p:cNvPr id="9294" name="Line 164"/>
          <p:cNvSpPr>
            <a:spLocks noChangeShapeType="1"/>
          </p:cNvSpPr>
          <p:nvPr/>
        </p:nvSpPr>
        <p:spPr bwMode="auto">
          <a:xfrm>
            <a:off x="1258888" y="4292600"/>
            <a:ext cx="6192837" cy="0"/>
          </a:xfrm>
          <a:prstGeom prst="line">
            <a:avLst/>
          </a:prstGeom>
          <a:noFill/>
          <a:ln w="25400">
            <a:solidFill>
              <a:srgbClr val="000000"/>
            </a:solidFill>
            <a:prstDash val="sysDot"/>
            <a:round/>
            <a:headEnd/>
            <a:tailEnd/>
          </a:ln>
        </p:spPr>
        <p:txBody>
          <a:bodyPr/>
          <a:lstStyle/>
          <a:p>
            <a:endParaRPr lang="en-US"/>
          </a:p>
        </p:txBody>
      </p:sp>
      <p:sp>
        <p:nvSpPr>
          <p:cNvPr id="9295" name="Oval 109"/>
          <p:cNvSpPr>
            <a:spLocks noChangeArrowheads="1"/>
          </p:cNvSpPr>
          <p:nvPr/>
        </p:nvSpPr>
        <p:spPr bwMode="auto">
          <a:xfrm>
            <a:off x="5499100" y="6021388"/>
            <a:ext cx="152400" cy="152400"/>
          </a:xfrm>
          <a:prstGeom prst="ellipse">
            <a:avLst/>
          </a:prstGeom>
          <a:noFill/>
          <a:ln w="28575">
            <a:solidFill>
              <a:srgbClr val="FF0000"/>
            </a:solidFill>
            <a:round/>
            <a:headEnd/>
            <a:tailEnd/>
          </a:ln>
        </p:spPr>
        <p:txBody>
          <a:bodyPr wrap="none" anchor="ctr"/>
          <a:lstStyle/>
          <a:p>
            <a:endParaRPr lang="he-IL"/>
          </a:p>
        </p:txBody>
      </p:sp>
      <p:sp>
        <p:nvSpPr>
          <p:cNvPr id="9296" name="Oval 110"/>
          <p:cNvSpPr>
            <a:spLocks noChangeArrowheads="1"/>
          </p:cNvSpPr>
          <p:nvPr/>
        </p:nvSpPr>
        <p:spPr bwMode="auto">
          <a:xfrm>
            <a:off x="5524500" y="5535613"/>
            <a:ext cx="76200" cy="76200"/>
          </a:xfrm>
          <a:prstGeom prst="ellipse">
            <a:avLst/>
          </a:prstGeom>
          <a:solidFill>
            <a:schemeClr val="accent2"/>
          </a:solidFill>
          <a:ln w="9525">
            <a:solidFill>
              <a:schemeClr val="bg2"/>
            </a:solidFill>
            <a:round/>
            <a:headEnd/>
            <a:tailEnd/>
          </a:ln>
        </p:spPr>
        <p:txBody>
          <a:bodyPr wrap="none" anchor="ctr"/>
          <a:lstStyle/>
          <a:p>
            <a:endParaRPr lang="he-IL"/>
          </a:p>
        </p:txBody>
      </p:sp>
      <p:sp>
        <p:nvSpPr>
          <p:cNvPr id="9297" name="Oval 111"/>
          <p:cNvSpPr>
            <a:spLocks noChangeArrowheads="1"/>
          </p:cNvSpPr>
          <p:nvPr/>
        </p:nvSpPr>
        <p:spPr bwMode="auto">
          <a:xfrm>
            <a:off x="5486400" y="5753100"/>
            <a:ext cx="152400" cy="152400"/>
          </a:xfrm>
          <a:prstGeom prst="ellipse">
            <a:avLst/>
          </a:prstGeom>
          <a:noFill/>
          <a:ln w="28575">
            <a:solidFill>
              <a:schemeClr val="accent2"/>
            </a:solidFill>
            <a:round/>
            <a:headEnd/>
            <a:tailEnd/>
          </a:ln>
        </p:spPr>
        <p:txBody>
          <a:bodyPr wrap="none" anchor="ctr"/>
          <a:lstStyle/>
          <a:p>
            <a:endParaRPr lang="he-IL"/>
          </a:p>
        </p:txBody>
      </p:sp>
      <p:sp>
        <p:nvSpPr>
          <p:cNvPr id="9298" name="AutoShape 112"/>
          <p:cNvSpPr>
            <a:spLocks noChangeArrowheads="1"/>
          </p:cNvSpPr>
          <p:nvPr/>
        </p:nvSpPr>
        <p:spPr bwMode="auto">
          <a:xfrm>
            <a:off x="5508625" y="6308725"/>
            <a:ext cx="152400" cy="152400"/>
          </a:xfrm>
          <a:prstGeom prst="hexagon">
            <a:avLst>
              <a:gd name="adj" fmla="val 25000"/>
              <a:gd name="vf" fmla="val 115470"/>
            </a:avLst>
          </a:prstGeom>
          <a:solidFill>
            <a:schemeClr val="accent1"/>
          </a:solidFill>
          <a:ln w="9525">
            <a:solidFill>
              <a:srgbClr val="000000"/>
            </a:solidFill>
            <a:miter lim="800000"/>
            <a:headEnd/>
            <a:tailEnd/>
          </a:ln>
        </p:spPr>
        <p:txBody>
          <a:bodyPr wrap="none" anchor="ctr"/>
          <a:lstStyle/>
          <a:p>
            <a:endParaRPr lang="he-IL"/>
          </a:p>
        </p:txBody>
      </p:sp>
      <p:sp>
        <p:nvSpPr>
          <p:cNvPr id="9299" name="Text Box 113"/>
          <p:cNvSpPr txBox="1">
            <a:spLocks noChangeArrowheads="1"/>
          </p:cNvSpPr>
          <p:nvPr/>
        </p:nvSpPr>
        <p:spPr bwMode="auto">
          <a:xfrm>
            <a:off x="5715000" y="5402263"/>
            <a:ext cx="1884363" cy="1385887"/>
          </a:xfrm>
          <a:prstGeom prst="rect">
            <a:avLst/>
          </a:prstGeom>
          <a:noFill/>
          <a:ln w="9525">
            <a:noFill/>
            <a:miter lim="800000"/>
            <a:headEnd/>
            <a:tailEnd/>
          </a:ln>
        </p:spPr>
        <p:txBody>
          <a:bodyPr wrap="none">
            <a:spAutoFit/>
          </a:bodyPr>
          <a:lstStyle/>
          <a:p>
            <a:pPr algn="l" rtl="0" eaLnBrk="0" hangingPunct="0"/>
            <a:r>
              <a:rPr lang="en-US" sz="1700">
                <a:solidFill>
                  <a:srgbClr val="000000"/>
                </a:solidFill>
                <a:latin typeface="Comic Sans MS" pitchFamily="66" charset="0"/>
                <a:cs typeface="Times New Roman" pitchFamily="18" charset="0"/>
              </a:rPr>
              <a:t>Cloud droplets</a:t>
            </a:r>
          </a:p>
          <a:p>
            <a:pPr algn="l" rtl="0" eaLnBrk="0" hangingPunct="0"/>
            <a:r>
              <a:rPr lang="en-US" sz="1700">
                <a:solidFill>
                  <a:srgbClr val="000000"/>
                </a:solidFill>
                <a:latin typeface="Comic Sans MS" pitchFamily="66" charset="0"/>
                <a:cs typeface="Times New Roman" pitchFamily="18" charset="0"/>
              </a:rPr>
              <a:t>Rain drop</a:t>
            </a:r>
          </a:p>
          <a:p>
            <a:pPr algn="l" rtl="0" eaLnBrk="0" hangingPunct="0"/>
            <a:r>
              <a:rPr lang="en-US" sz="1700">
                <a:solidFill>
                  <a:srgbClr val="000000"/>
                </a:solidFill>
                <a:latin typeface="Comic Sans MS" pitchFamily="66" charset="0"/>
                <a:cs typeface="Times New Roman" pitchFamily="18" charset="0"/>
              </a:rPr>
              <a:t>Ice precipitation</a:t>
            </a:r>
          </a:p>
          <a:p>
            <a:pPr algn="l" rtl="0" eaLnBrk="0" hangingPunct="0"/>
            <a:r>
              <a:rPr lang="en-US" sz="1700">
                <a:solidFill>
                  <a:srgbClr val="000000"/>
                </a:solidFill>
                <a:latin typeface="Comic Sans MS" pitchFamily="66" charset="0"/>
                <a:cs typeface="Times New Roman" pitchFamily="18" charset="0"/>
              </a:rPr>
              <a:t>Ice crystal</a:t>
            </a:r>
          </a:p>
          <a:p>
            <a:pPr algn="l" rtl="0" eaLnBrk="0" hangingPunct="0"/>
            <a:endParaRPr lang="en-US" sz="1700">
              <a:solidFill>
                <a:srgbClr val="000000"/>
              </a:solidFill>
              <a:latin typeface="Comic Sans MS" pitchFamily="66" charset="0"/>
              <a:cs typeface="Times New Roman" pitchFamily="18" charset="0"/>
            </a:endParaRPr>
          </a:p>
        </p:txBody>
      </p:sp>
      <p:sp>
        <p:nvSpPr>
          <p:cNvPr id="9300" name="Text Box 248"/>
          <p:cNvSpPr txBox="1">
            <a:spLocks noChangeArrowheads="1"/>
          </p:cNvSpPr>
          <p:nvPr/>
        </p:nvSpPr>
        <p:spPr bwMode="auto">
          <a:xfrm>
            <a:off x="271463" y="6232525"/>
            <a:ext cx="3579812" cy="320675"/>
          </a:xfrm>
          <a:prstGeom prst="rect">
            <a:avLst/>
          </a:prstGeom>
          <a:noFill/>
          <a:ln w="9525">
            <a:noFill/>
            <a:miter lim="800000"/>
            <a:headEnd/>
            <a:tailEnd/>
          </a:ln>
        </p:spPr>
        <p:txBody>
          <a:bodyPr>
            <a:spAutoFit/>
          </a:bodyPr>
          <a:lstStyle/>
          <a:p>
            <a:pPr algn="l" rtl="0">
              <a:spcBef>
                <a:spcPct val="50000"/>
              </a:spcBef>
            </a:pPr>
            <a:r>
              <a:rPr lang="en-US" sz="1500">
                <a:solidFill>
                  <a:srgbClr val="000000"/>
                </a:solidFill>
                <a:latin typeface="Comic Sans MS" pitchFamily="66" charset="0"/>
              </a:rPr>
              <a:t>After: Rosenfeld et al. 2008</a:t>
            </a:r>
          </a:p>
        </p:txBody>
      </p:sp>
      <p:sp>
        <p:nvSpPr>
          <p:cNvPr id="9301" name="Text Box 196"/>
          <p:cNvSpPr txBox="1">
            <a:spLocks noChangeArrowheads="1"/>
          </p:cNvSpPr>
          <p:nvPr/>
        </p:nvSpPr>
        <p:spPr bwMode="auto">
          <a:xfrm>
            <a:off x="165100" y="133350"/>
            <a:ext cx="1814513" cy="396875"/>
          </a:xfrm>
          <a:prstGeom prst="rect">
            <a:avLst/>
          </a:prstGeom>
          <a:noFill/>
          <a:ln w="9525">
            <a:noFill/>
            <a:miter lim="800000"/>
            <a:headEnd/>
            <a:tailEnd/>
          </a:ln>
        </p:spPr>
        <p:txBody>
          <a:bodyPr>
            <a:spAutoFit/>
          </a:bodyPr>
          <a:lstStyle/>
          <a:p>
            <a:pPr algn="ctr">
              <a:spcBef>
                <a:spcPct val="50000"/>
              </a:spcBef>
            </a:pPr>
            <a:r>
              <a:rPr lang="en-US" sz="2000">
                <a:solidFill>
                  <a:srgbClr val="A50000"/>
                </a:solidFill>
                <a:latin typeface="Comic Sans MS" pitchFamily="66" charset="0"/>
              </a:rPr>
              <a:t>Methodology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6"/>
          <p:cNvSpPr txBox="1">
            <a:spLocks noGrp="1" noChangeArrowheads="1"/>
          </p:cNvSpPr>
          <p:nvPr/>
        </p:nvSpPr>
        <p:spPr bwMode="auto">
          <a:xfrm>
            <a:off x="457200" y="6245225"/>
            <a:ext cx="2133600" cy="476250"/>
          </a:xfrm>
          <a:prstGeom prst="rect">
            <a:avLst/>
          </a:prstGeom>
          <a:noFill/>
          <a:ln w="9525">
            <a:noFill/>
            <a:miter lim="800000"/>
            <a:headEnd/>
            <a:tailEnd/>
          </a:ln>
        </p:spPr>
        <p:txBody>
          <a:bodyPr/>
          <a:lstStyle/>
          <a:p>
            <a:pPr rtl="1"/>
            <a:fld id="{3735CF54-725F-4834-A996-35C518A31F97}" type="slidenum">
              <a:rPr lang="he-IL" sz="1400"/>
              <a:pPr rtl="1"/>
              <a:t>4</a:t>
            </a:fld>
            <a:endParaRPr lang="en-US" sz="1400"/>
          </a:p>
        </p:txBody>
      </p:sp>
      <p:sp>
        <p:nvSpPr>
          <p:cNvPr id="285699" name="Freeform 9"/>
          <p:cNvSpPr>
            <a:spLocks/>
          </p:cNvSpPr>
          <p:nvPr/>
        </p:nvSpPr>
        <p:spPr bwMode="auto">
          <a:xfrm>
            <a:off x="2562225" y="31750"/>
            <a:ext cx="6186488" cy="6486525"/>
          </a:xfrm>
          <a:custGeom>
            <a:avLst/>
            <a:gdLst>
              <a:gd name="T0" fmla="*/ 682 w 3897"/>
              <a:gd name="T1" fmla="*/ 4075 h 4086"/>
              <a:gd name="T2" fmla="*/ 2285 w 3897"/>
              <a:gd name="T3" fmla="*/ 4080 h 4086"/>
              <a:gd name="T4" fmla="*/ 2599 w 3897"/>
              <a:gd name="T5" fmla="*/ 4059 h 4086"/>
              <a:gd name="T6" fmla="*/ 3196 w 3897"/>
              <a:gd name="T7" fmla="*/ 4038 h 4086"/>
              <a:gd name="T8" fmla="*/ 3117 w 3897"/>
              <a:gd name="T9" fmla="*/ 3865 h 4086"/>
              <a:gd name="T10" fmla="*/ 3169 w 3897"/>
              <a:gd name="T11" fmla="*/ 3761 h 4086"/>
              <a:gd name="T12" fmla="*/ 3300 w 3897"/>
              <a:gd name="T13" fmla="*/ 3483 h 4086"/>
              <a:gd name="T14" fmla="*/ 3227 w 3897"/>
              <a:gd name="T15" fmla="*/ 3195 h 4086"/>
              <a:gd name="T16" fmla="*/ 3384 w 3897"/>
              <a:gd name="T17" fmla="*/ 3001 h 4086"/>
              <a:gd name="T18" fmla="*/ 3410 w 3897"/>
              <a:gd name="T19" fmla="*/ 2865 h 4086"/>
              <a:gd name="T20" fmla="*/ 3526 w 3897"/>
              <a:gd name="T21" fmla="*/ 2562 h 4086"/>
              <a:gd name="T22" fmla="*/ 3494 w 3897"/>
              <a:gd name="T23" fmla="*/ 2488 h 4086"/>
              <a:gd name="T24" fmla="*/ 3609 w 3897"/>
              <a:gd name="T25" fmla="*/ 2132 h 4086"/>
              <a:gd name="T26" fmla="*/ 3725 w 3897"/>
              <a:gd name="T27" fmla="*/ 1609 h 4086"/>
              <a:gd name="T28" fmla="*/ 3704 w 3897"/>
              <a:gd name="T29" fmla="*/ 1190 h 4086"/>
              <a:gd name="T30" fmla="*/ 3772 w 3897"/>
              <a:gd name="T31" fmla="*/ 729 h 4086"/>
              <a:gd name="T32" fmla="*/ 3882 w 3897"/>
              <a:gd name="T33" fmla="*/ 598 h 4086"/>
              <a:gd name="T34" fmla="*/ 3829 w 3897"/>
              <a:gd name="T35" fmla="*/ 404 h 4086"/>
              <a:gd name="T36" fmla="*/ 3824 w 3897"/>
              <a:gd name="T37" fmla="*/ 226 h 4086"/>
              <a:gd name="T38" fmla="*/ 3541 w 3897"/>
              <a:gd name="T39" fmla="*/ 142 h 4086"/>
              <a:gd name="T40" fmla="*/ 3264 w 3897"/>
              <a:gd name="T41" fmla="*/ 132 h 4086"/>
              <a:gd name="T42" fmla="*/ 3080 w 3897"/>
              <a:gd name="T43" fmla="*/ 38 h 4086"/>
              <a:gd name="T44" fmla="*/ 2756 w 3897"/>
              <a:gd name="T45" fmla="*/ 11 h 4086"/>
              <a:gd name="T46" fmla="*/ 2499 w 3897"/>
              <a:gd name="T47" fmla="*/ 27 h 4086"/>
              <a:gd name="T48" fmla="*/ 2321 w 3897"/>
              <a:gd name="T49" fmla="*/ 43 h 4086"/>
              <a:gd name="T50" fmla="*/ 2196 w 3897"/>
              <a:gd name="T51" fmla="*/ 79 h 4086"/>
              <a:gd name="T52" fmla="*/ 2017 w 3897"/>
              <a:gd name="T53" fmla="*/ 79 h 4086"/>
              <a:gd name="T54" fmla="*/ 1834 w 3897"/>
              <a:gd name="T55" fmla="*/ 43 h 4086"/>
              <a:gd name="T56" fmla="*/ 1405 w 3897"/>
              <a:gd name="T57" fmla="*/ 38 h 4086"/>
              <a:gd name="T58" fmla="*/ 1133 w 3897"/>
              <a:gd name="T59" fmla="*/ 132 h 4086"/>
              <a:gd name="T60" fmla="*/ 871 w 3897"/>
              <a:gd name="T61" fmla="*/ 90 h 4086"/>
              <a:gd name="T62" fmla="*/ 572 w 3897"/>
              <a:gd name="T63" fmla="*/ 127 h 4086"/>
              <a:gd name="T64" fmla="*/ 441 w 3897"/>
              <a:gd name="T65" fmla="*/ 169 h 4086"/>
              <a:gd name="T66" fmla="*/ 274 w 3897"/>
              <a:gd name="T67" fmla="*/ 179 h 4086"/>
              <a:gd name="T68" fmla="*/ 180 w 3897"/>
              <a:gd name="T69" fmla="*/ 252 h 4086"/>
              <a:gd name="T70" fmla="*/ 96 w 3897"/>
              <a:gd name="T71" fmla="*/ 462 h 4086"/>
              <a:gd name="T72" fmla="*/ 59 w 3897"/>
              <a:gd name="T73" fmla="*/ 713 h 4086"/>
              <a:gd name="T74" fmla="*/ 1 w 3897"/>
              <a:gd name="T75" fmla="*/ 1053 h 4086"/>
              <a:gd name="T76" fmla="*/ 54 w 3897"/>
              <a:gd name="T77" fmla="*/ 1237 h 4086"/>
              <a:gd name="T78" fmla="*/ 232 w 3897"/>
              <a:gd name="T79" fmla="*/ 1802 h 4086"/>
              <a:gd name="T80" fmla="*/ 248 w 3897"/>
              <a:gd name="T81" fmla="*/ 2211 h 4086"/>
              <a:gd name="T82" fmla="*/ 462 w 3897"/>
              <a:gd name="T83" fmla="*/ 2530 h 4086"/>
              <a:gd name="T84" fmla="*/ 352 w 3897"/>
              <a:gd name="T85" fmla="*/ 2860 h 4086"/>
              <a:gd name="T86" fmla="*/ 567 w 3897"/>
              <a:gd name="T87" fmla="*/ 3111 h 4086"/>
              <a:gd name="T88" fmla="*/ 478 w 3897"/>
              <a:gd name="T89" fmla="*/ 3337 h 4086"/>
              <a:gd name="T90" fmla="*/ 452 w 3897"/>
              <a:gd name="T91" fmla="*/ 3467 h 4086"/>
              <a:gd name="T92" fmla="*/ 436 w 3897"/>
              <a:gd name="T93" fmla="*/ 3630 h 4086"/>
              <a:gd name="T94" fmla="*/ 368 w 3897"/>
              <a:gd name="T95" fmla="*/ 3886 h 4086"/>
              <a:gd name="T96" fmla="*/ 289 w 3897"/>
              <a:gd name="T97" fmla="*/ 4033 h 4086"/>
              <a:gd name="T98" fmla="*/ 457 w 3897"/>
              <a:gd name="T99" fmla="*/ 4043 h 40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97"/>
              <a:gd name="T151" fmla="*/ 0 h 4086"/>
              <a:gd name="T152" fmla="*/ 3897 w 3897"/>
              <a:gd name="T153" fmla="*/ 4086 h 40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97" h="4086">
                <a:moveTo>
                  <a:pt x="342" y="4059"/>
                </a:moveTo>
                <a:cubicBezTo>
                  <a:pt x="360" y="4055"/>
                  <a:pt x="377" y="4050"/>
                  <a:pt x="394" y="4043"/>
                </a:cubicBezTo>
                <a:cubicBezTo>
                  <a:pt x="492" y="4048"/>
                  <a:pt x="584" y="4071"/>
                  <a:pt x="682" y="4075"/>
                </a:cubicBezTo>
                <a:cubicBezTo>
                  <a:pt x="927" y="4086"/>
                  <a:pt x="1326" y="4084"/>
                  <a:pt x="1494" y="4085"/>
                </a:cubicBezTo>
                <a:cubicBezTo>
                  <a:pt x="1607" y="4082"/>
                  <a:pt x="2056" y="4050"/>
                  <a:pt x="2201" y="4085"/>
                </a:cubicBezTo>
                <a:cubicBezTo>
                  <a:pt x="2229" y="4083"/>
                  <a:pt x="2257" y="4084"/>
                  <a:pt x="2285" y="4080"/>
                </a:cubicBezTo>
                <a:cubicBezTo>
                  <a:pt x="2342" y="4071"/>
                  <a:pt x="2259" y="4068"/>
                  <a:pt x="2316" y="4064"/>
                </a:cubicBezTo>
                <a:cubicBezTo>
                  <a:pt x="2365" y="4061"/>
                  <a:pt x="2414" y="4061"/>
                  <a:pt x="2463" y="4059"/>
                </a:cubicBezTo>
                <a:cubicBezTo>
                  <a:pt x="2509" y="4044"/>
                  <a:pt x="2552" y="4053"/>
                  <a:pt x="2599" y="4059"/>
                </a:cubicBezTo>
                <a:cubicBezTo>
                  <a:pt x="2705" y="4052"/>
                  <a:pt x="2710" y="4050"/>
                  <a:pt x="2840" y="4054"/>
                </a:cubicBezTo>
                <a:cubicBezTo>
                  <a:pt x="2953" y="4052"/>
                  <a:pt x="3067" y="4054"/>
                  <a:pt x="3180" y="4049"/>
                </a:cubicBezTo>
                <a:cubicBezTo>
                  <a:pt x="3186" y="4049"/>
                  <a:pt x="3190" y="4041"/>
                  <a:pt x="3196" y="4038"/>
                </a:cubicBezTo>
                <a:cubicBezTo>
                  <a:pt x="3201" y="4036"/>
                  <a:pt x="3206" y="4035"/>
                  <a:pt x="3211" y="4033"/>
                </a:cubicBezTo>
                <a:cubicBezTo>
                  <a:pt x="3222" y="4003"/>
                  <a:pt x="3221" y="4022"/>
                  <a:pt x="3185" y="3986"/>
                </a:cubicBezTo>
                <a:cubicBezTo>
                  <a:pt x="3152" y="3953"/>
                  <a:pt x="3138" y="3906"/>
                  <a:pt x="3117" y="3865"/>
                </a:cubicBezTo>
                <a:cubicBezTo>
                  <a:pt x="3111" y="3842"/>
                  <a:pt x="3100" y="3826"/>
                  <a:pt x="3091" y="3803"/>
                </a:cubicBezTo>
                <a:cubicBezTo>
                  <a:pt x="3093" y="3796"/>
                  <a:pt x="3090" y="3786"/>
                  <a:pt x="3096" y="3782"/>
                </a:cubicBezTo>
                <a:cubicBezTo>
                  <a:pt x="3100" y="3779"/>
                  <a:pt x="3158" y="3765"/>
                  <a:pt x="3169" y="3761"/>
                </a:cubicBezTo>
                <a:cubicBezTo>
                  <a:pt x="3189" y="3745"/>
                  <a:pt x="3204" y="3730"/>
                  <a:pt x="3227" y="3719"/>
                </a:cubicBezTo>
                <a:cubicBezTo>
                  <a:pt x="3237" y="3699"/>
                  <a:pt x="3248" y="3681"/>
                  <a:pt x="3258" y="3661"/>
                </a:cubicBezTo>
                <a:cubicBezTo>
                  <a:pt x="3272" y="3602"/>
                  <a:pt x="3288" y="3543"/>
                  <a:pt x="3300" y="3483"/>
                </a:cubicBezTo>
                <a:cubicBezTo>
                  <a:pt x="3297" y="3406"/>
                  <a:pt x="3304" y="3324"/>
                  <a:pt x="3258" y="3258"/>
                </a:cubicBezTo>
                <a:cubicBezTo>
                  <a:pt x="3253" y="3242"/>
                  <a:pt x="3247" y="3221"/>
                  <a:pt x="3238" y="3206"/>
                </a:cubicBezTo>
                <a:cubicBezTo>
                  <a:pt x="3235" y="3202"/>
                  <a:pt x="3222" y="3196"/>
                  <a:pt x="3227" y="3195"/>
                </a:cubicBezTo>
                <a:cubicBezTo>
                  <a:pt x="3246" y="3193"/>
                  <a:pt x="3266" y="3198"/>
                  <a:pt x="3285" y="3200"/>
                </a:cubicBezTo>
                <a:cubicBezTo>
                  <a:pt x="3327" y="3208"/>
                  <a:pt x="3381" y="3222"/>
                  <a:pt x="3416" y="3190"/>
                </a:cubicBezTo>
                <a:cubicBezTo>
                  <a:pt x="3428" y="3127"/>
                  <a:pt x="3401" y="3061"/>
                  <a:pt x="3384" y="3001"/>
                </a:cubicBezTo>
                <a:cubicBezTo>
                  <a:pt x="3380" y="2986"/>
                  <a:pt x="3380" y="2969"/>
                  <a:pt x="3374" y="2954"/>
                </a:cubicBezTo>
                <a:cubicBezTo>
                  <a:pt x="3369" y="2942"/>
                  <a:pt x="3355" y="2934"/>
                  <a:pt x="3348" y="2923"/>
                </a:cubicBezTo>
                <a:cubicBezTo>
                  <a:pt x="3330" y="2861"/>
                  <a:pt x="3316" y="2872"/>
                  <a:pt x="3410" y="2865"/>
                </a:cubicBezTo>
                <a:cubicBezTo>
                  <a:pt x="3449" y="2853"/>
                  <a:pt x="3467" y="2837"/>
                  <a:pt x="3499" y="2813"/>
                </a:cubicBezTo>
                <a:cubicBezTo>
                  <a:pt x="3511" y="2791"/>
                  <a:pt x="3525" y="2773"/>
                  <a:pt x="3536" y="2750"/>
                </a:cubicBezTo>
                <a:cubicBezTo>
                  <a:pt x="3548" y="2687"/>
                  <a:pt x="3546" y="2623"/>
                  <a:pt x="3526" y="2562"/>
                </a:cubicBezTo>
                <a:cubicBezTo>
                  <a:pt x="3524" y="2554"/>
                  <a:pt x="3511" y="2556"/>
                  <a:pt x="3505" y="2551"/>
                </a:cubicBezTo>
                <a:cubicBezTo>
                  <a:pt x="3497" y="2545"/>
                  <a:pt x="3491" y="2537"/>
                  <a:pt x="3484" y="2530"/>
                </a:cubicBezTo>
                <a:cubicBezTo>
                  <a:pt x="3487" y="2516"/>
                  <a:pt x="3487" y="2500"/>
                  <a:pt x="3494" y="2488"/>
                </a:cubicBezTo>
                <a:cubicBezTo>
                  <a:pt x="3504" y="2471"/>
                  <a:pt x="3578" y="2468"/>
                  <a:pt x="3583" y="2467"/>
                </a:cubicBezTo>
                <a:cubicBezTo>
                  <a:pt x="3645" y="2437"/>
                  <a:pt x="3692" y="2415"/>
                  <a:pt x="3709" y="2342"/>
                </a:cubicBezTo>
                <a:cubicBezTo>
                  <a:pt x="3688" y="2264"/>
                  <a:pt x="3645" y="2203"/>
                  <a:pt x="3609" y="2132"/>
                </a:cubicBezTo>
                <a:cubicBezTo>
                  <a:pt x="3585" y="2032"/>
                  <a:pt x="3614" y="1929"/>
                  <a:pt x="3646" y="1834"/>
                </a:cubicBezTo>
                <a:cubicBezTo>
                  <a:pt x="3648" y="1785"/>
                  <a:pt x="3624" y="1681"/>
                  <a:pt x="3683" y="1650"/>
                </a:cubicBezTo>
                <a:cubicBezTo>
                  <a:pt x="3697" y="1631"/>
                  <a:pt x="3708" y="1624"/>
                  <a:pt x="3725" y="1609"/>
                </a:cubicBezTo>
                <a:cubicBezTo>
                  <a:pt x="3760" y="1515"/>
                  <a:pt x="3695" y="1427"/>
                  <a:pt x="3641" y="1352"/>
                </a:cubicBezTo>
                <a:cubicBezTo>
                  <a:pt x="3623" y="1295"/>
                  <a:pt x="3634" y="1281"/>
                  <a:pt x="3672" y="1237"/>
                </a:cubicBezTo>
                <a:cubicBezTo>
                  <a:pt x="3685" y="1222"/>
                  <a:pt x="3692" y="1205"/>
                  <a:pt x="3704" y="1190"/>
                </a:cubicBezTo>
                <a:cubicBezTo>
                  <a:pt x="3721" y="1170"/>
                  <a:pt x="3726" y="1143"/>
                  <a:pt x="3740" y="1122"/>
                </a:cubicBezTo>
                <a:cubicBezTo>
                  <a:pt x="3768" y="1031"/>
                  <a:pt x="3738" y="934"/>
                  <a:pt x="3766" y="844"/>
                </a:cubicBezTo>
                <a:cubicBezTo>
                  <a:pt x="3768" y="806"/>
                  <a:pt x="3766" y="767"/>
                  <a:pt x="3772" y="729"/>
                </a:cubicBezTo>
                <a:cubicBezTo>
                  <a:pt x="3773" y="724"/>
                  <a:pt x="3814" y="697"/>
                  <a:pt x="3824" y="682"/>
                </a:cubicBezTo>
                <a:cubicBezTo>
                  <a:pt x="3829" y="664"/>
                  <a:pt x="3839" y="655"/>
                  <a:pt x="3850" y="640"/>
                </a:cubicBezTo>
                <a:cubicBezTo>
                  <a:pt x="3860" y="626"/>
                  <a:pt x="3882" y="598"/>
                  <a:pt x="3882" y="598"/>
                </a:cubicBezTo>
                <a:cubicBezTo>
                  <a:pt x="3887" y="579"/>
                  <a:pt x="3892" y="559"/>
                  <a:pt x="3897" y="540"/>
                </a:cubicBezTo>
                <a:cubicBezTo>
                  <a:pt x="3894" y="521"/>
                  <a:pt x="3895" y="501"/>
                  <a:pt x="3887" y="483"/>
                </a:cubicBezTo>
                <a:cubicBezTo>
                  <a:pt x="3881" y="469"/>
                  <a:pt x="3843" y="418"/>
                  <a:pt x="3829" y="404"/>
                </a:cubicBezTo>
                <a:cubicBezTo>
                  <a:pt x="3825" y="387"/>
                  <a:pt x="3810" y="374"/>
                  <a:pt x="3808" y="357"/>
                </a:cubicBezTo>
                <a:cubicBezTo>
                  <a:pt x="3802" y="296"/>
                  <a:pt x="3815" y="299"/>
                  <a:pt x="3829" y="258"/>
                </a:cubicBezTo>
                <a:cubicBezTo>
                  <a:pt x="3827" y="247"/>
                  <a:pt x="3829" y="236"/>
                  <a:pt x="3824" y="226"/>
                </a:cubicBezTo>
                <a:cubicBezTo>
                  <a:pt x="3812" y="201"/>
                  <a:pt x="3782" y="200"/>
                  <a:pt x="3761" y="189"/>
                </a:cubicBezTo>
                <a:cubicBezTo>
                  <a:pt x="3715" y="166"/>
                  <a:pt x="3691" y="158"/>
                  <a:pt x="3641" y="153"/>
                </a:cubicBezTo>
                <a:cubicBezTo>
                  <a:pt x="3600" y="131"/>
                  <a:pt x="3598" y="138"/>
                  <a:pt x="3541" y="142"/>
                </a:cubicBezTo>
                <a:cubicBezTo>
                  <a:pt x="3523" y="149"/>
                  <a:pt x="3506" y="152"/>
                  <a:pt x="3489" y="163"/>
                </a:cubicBezTo>
                <a:cubicBezTo>
                  <a:pt x="3458" y="144"/>
                  <a:pt x="3454" y="115"/>
                  <a:pt x="3416" y="100"/>
                </a:cubicBezTo>
                <a:cubicBezTo>
                  <a:pt x="3362" y="106"/>
                  <a:pt x="3317" y="122"/>
                  <a:pt x="3264" y="132"/>
                </a:cubicBezTo>
                <a:cubicBezTo>
                  <a:pt x="3244" y="150"/>
                  <a:pt x="3245" y="155"/>
                  <a:pt x="3201" y="132"/>
                </a:cubicBezTo>
                <a:cubicBezTo>
                  <a:pt x="3186" y="124"/>
                  <a:pt x="3176" y="107"/>
                  <a:pt x="3164" y="95"/>
                </a:cubicBezTo>
                <a:cubicBezTo>
                  <a:pt x="3140" y="71"/>
                  <a:pt x="3109" y="56"/>
                  <a:pt x="3080" y="38"/>
                </a:cubicBezTo>
                <a:cubicBezTo>
                  <a:pt x="3070" y="32"/>
                  <a:pt x="3060" y="27"/>
                  <a:pt x="3049" y="22"/>
                </a:cubicBezTo>
                <a:cubicBezTo>
                  <a:pt x="3032" y="14"/>
                  <a:pt x="2997" y="1"/>
                  <a:pt x="2997" y="1"/>
                </a:cubicBezTo>
                <a:cubicBezTo>
                  <a:pt x="2917" y="4"/>
                  <a:pt x="2836" y="0"/>
                  <a:pt x="2756" y="11"/>
                </a:cubicBezTo>
                <a:cubicBezTo>
                  <a:pt x="2740" y="13"/>
                  <a:pt x="2725" y="24"/>
                  <a:pt x="2709" y="27"/>
                </a:cubicBezTo>
                <a:cubicBezTo>
                  <a:pt x="2686" y="39"/>
                  <a:pt x="2667" y="43"/>
                  <a:pt x="2641" y="48"/>
                </a:cubicBezTo>
                <a:cubicBezTo>
                  <a:pt x="2594" y="46"/>
                  <a:pt x="2535" y="63"/>
                  <a:pt x="2499" y="27"/>
                </a:cubicBezTo>
                <a:cubicBezTo>
                  <a:pt x="2463" y="39"/>
                  <a:pt x="2481" y="56"/>
                  <a:pt x="2457" y="74"/>
                </a:cubicBezTo>
                <a:cubicBezTo>
                  <a:pt x="2448" y="81"/>
                  <a:pt x="2436" y="81"/>
                  <a:pt x="2426" y="85"/>
                </a:cubicBezTo>
                <a:cubicBezTo>
                  <a:pt x="2388" y="76"/>
                  <a:pt x="2359" y="55"/>
                  <a:pt x="2321" y="43"/>
                </a:cubicBezTo>
                <a:cubicBezTo>
                  <a:pt x="2298" y="45"/>
                  <a:pt x="2275" y="43"/>
                  <a:pt x="2253" y="48"/>
                </a:cubicBezTo>
                <a:cubicBezTo>
                  <a:pt x="2238" y="52"/>
                  <a:pt x="2224" y="60"/>
                  <a:pt x="2211" y="69"/>
                </a:cubicBezTo>
                <a:cubicBezTo>
                  <a:pt x="2206" y="72"/>
                  <a:pt x="2202" y="77"/>
                  <a:pt x="2196" y="79"/>
                </a:cubicBezTo>
                <a:cubicBezTo>
                  <a:pt x="2164" y="91"/>
                  <a:pt x="2132" y="95"/>
                  <a:pt x="2101" y="111"/>
                </a:cubicBezTo>
                <a:cubicBezTo>
                  <a:pt x="2082" y="109"/>
                  <a:pt x="2062" y="113"/>
                  <a:pt x="2044" y="106"/>
                </a:cubicBezTo>
                <a:cubicBezTo>
                  <a:pt x="2032" y="101"/>
                  <a:pt x="2029" y="82"/>
                  <a:pt x="2017" y="79"/>
                </a:cubicBezTo>
                <a:cubicBezTo>
                  <a:pt x="2010" y="77"/>
                  <a:pt x="2004" y="76"/>
                  <a:pt x="1997" y="74"/>
                </a:cubicBezTo>
                <a:cubicBezTo>
                  <a:pt x="1971" y="49"/>
                  <a:pt x="1932" y="35"/>
                  <a:pt x="1897" y="27"/>
                </a:cubicBezTo>
                <a:cubicBezTo>
                  <a:pt x="1876" y="32"/>
                  <a:pt x="1852" y="32"/>
                  <a:pt x="1834" y="43"/>
                </a:cubicBezTo>
                <a:cubicBezTo>
                  <a:pt x="1792" y="69"/>
                  <a:pt x="1747" y="97"/>
                  <a:pt x="1698" y="106"/>
                </a:cubicBezTo>
                <a:cubicBezTo>
                  <a:pt x="1631" y="138"/>
                  <a:pt x="1595" y="101"/>
                  <a:pt x="1541" y="74"/>
                </a:cubicBezTo>
                <a:cubicBezTo>
                  <a:pt x="1500" y="53"/>
                  <a:pt x="1450" y="45"/>
                  <a:pt x="1405" y="38"/>
                </a:cubicBezTo>
                <a:cubicBezTo>
                  <a:pt x="1372" y="41"/>
                  <a:pt x="1338" y="41"/>
                  <a:pt x="1305" y="48"/>
                </a:cubicBezTo>
                <a:cubicBezTo>
                  <a:pt x="1289" y="51"/>
                  <a:pt x="1278" y="67"/>
                  <a:pt x="1263" y="74"/>
                </a:cubicBezTo>
                <a:cubicBezTo>
                  <a:pt x="1219" y="94"/>
                  <a:pt x="1180" y="118"/>
                  <a:pt x="1133" y="132"/>
                </a:cubicBezTo>
                <a:cubicBezTo>
                  <a:pt x="1114" y="130"/>
                  <a:pt x="1094" y="132"/>
                  <a:pt x="1075" y="127"/>
                </a:cubicBezTo>
                <a:cubicBezTo>
                  <a:pt x="1046" y="120"/>
                  <a:pt x="1016" y="93"/>
                  <a:pt x="981" y="85"/>
                </a:cubicBezTo>
                <a:cubicBezTo>
                  <a:pt x="944" y="87"/>
                  <a:pt x="908" y="86"/>
                  <a:pt x="871" y="90"/>
                </a:cubicBezTo>
                <a:cubicBezTo>
                  <a:pt x="849" y="92"/>
                  <a:pt x="830" y="105"/>
                  <a:pt x="808" y="106"/>
                </a:cubicBezTo>
                <a:cubicBezTo>
                  <a:pt x="742" y="109"/>
                  <a:pt x="675" y="109"/>
                  <a:pt x="609" y="111"/>
                </a:cubicBezTo>
                <a:cubicBezTo>
                  <a:pt x="598" y="118"/>
                  <a:pt x="583" y="119"/>
                  <a:pt x="572" y="127"/>
                </a:cubicBezTo>
                <a:cubicBezTo>
                  <a:pt x="567" y="130"/>
                  <a:pt x="566" y="138"/>
                  <a:pt x="562" y="142"/>
                </a:cubicBezTo>
                <a:cubicBezTo>
                  <a:pt x="543" y="164"/>
                  <a:pt x="522" y="191"/>
                  <a:pt x="494" y="200"/>
                </a:cubicBezTo>
                <a:cubicBezTo>
                  <a:pt x="462" y="183"/>
                  <a:pt x="480" y="193"/>
                  <a:pt x="441" y="169"/>
                </a:cubicBezTo>
                <a:cubicBezTo>
                  <a:pt x="412" y="151"/>
                  <a:pt x="369" y="148"/>
                  <a:pt x="337" y="137"/>
                </a:cubicBezTo>
                <a:cubicBezTo>
                  <a:pt x="317" y="143"/>
                  <a:pt x="294" y="146"/>
                  <a:pt x="279" y="163"/>
                </a:cubicBezTo>
                <a:cubicBezTo>
                  <a:pt x="275" y="167"/>
                  <a:pt x="277" y="174"/>
                  <a:pt x="274" y="179"/>
                </a:cubicBezTo>
                <a:cubicBezTo>
                  <a:pt x="271" y="184"/>
                  <a:pt x="251" y="198"/>
                  <a:pt x="248" y="200"/>
                </a:cubicBezTo>
                <a:cubicBezTo>
                  <a:pt x="246" y="206"/>
                  <a:pt x="236" y="234"/>
                  <a:pt x="232" y="237"/>
                </a:cubicBezTo>
                <a:cubicBezTo>
                  <a:pt x="225" y="242"/>
                  <a:pt x="191" y="248"/>
                  <a:pt x="180" y="252"/>
                </a:cubicBezTo>
                <a:cubicBezTo>
                  <a:pt x="155" y="260"/>
                  <a:pt x="131" y="270"/>
                  <a:pt x="106" y="278"/>
                </a:cubicBezTo>
                <a:cubicBezTo>
                  <a:pt x="98" y="304"/>
                  <a:pt x="66" y="317"/>
                  <a:pt x="49" y="341"/>
                </a:cubicBezTo>
                <a:cubicBezTo>
                  <a:pt x="34" y="393"/>
                  <a:pt x="56" y="431"/>
                  <a:pt x="96" y="462"/>
                </a:cubicBezTo>
                <a:cubicBezTo>
                  <a:pt x="108" y="488"/>
                  <a:pt x="125" y="491"/>
                  <a:pt x="143" y="514"/>
                </a:cubicBezTo>
                <a:cubicBezTo>
                  <a:pt x="157" y="560"/>
                  <a:pt x="118" y="589"/>
                  <a:pt x="96" y="624"/>
                </a:cubicBezTo>
                <a:cubicBezTo>
                  <a:pt x="78" y="652"/>
                  <a:pt x="67" y="681"/>
                  <a:pt x="59" y="713"/>
                </a:cubicBezTo>
                <a:cubicBezTo>
                  <a:pt x="64" y="764"/>
                  <a:pt x="79" y="798"/>
                  <a:pt x="96" y="844"/>
                </a:cubicBezTo>
                <a:cubicBezTo>
                  <a:pt x="95" y="849"/>
                  <a:pt x="93" y="893"/>
                  <a:pt x="85" y="907"/>
                </a:cubicBezTo>
                <a:cubicBezTo>
                  <a:pt x="58" y="958"/>
                  <a:pt x="23" y="999"/>
                  <a:pt x="1" y="1053"/>
                </a:cubicBezTo>
                <a:cubicBezTo>
                  <a:pt x="3" y="1085"/>
                  <a:pt x="0" y="1117"/>
                  <a:pt x="7" y="1148"/>
                </a:cubicBezTo>
                <a:cubicBezTo>
                  <a:pt x="10" y="1160"/>
                  <a:pt x="28" y="1179"/>
                  <a:pt x="28" y="1179"/>
                </a:cubicBezTo>
                <a:cubicBezTo>
                  <a:pt x="45" y="1231"/>
                  <a:pt x="31" y="1214"/>
                  <a:pt x="54" y="1237"/>
                </a:cubicBezTo>
                <a:cubicBezTo>
                  <a:pt x="86" y="1334"/>
                  <a:pt x="61" y="1404"/>
                  <a:pt x="59" y="1530"/>
                </a:cubicBezTo>
                <a:cubicBezTo>
                  <a:pt x="63" y="1593"/>
                  <a:pt x="63" y="1657"/>
                  <a:pt x="117" y="1698"/>
                </a:cubicBezTo>
                <a:cubicBezTo>
                  <a:pt x="134" y="1749"/>
                  <a:pt x="186" y="1780"/>
                  <a:pt x="232" y="1802"/>
                </a:cubicBezTo>
                <a:cubicBezTo>
                  <a:pt x="245" y="1817"/>
                  <a:pt x="274" y="1844"/>
                  <a:pt x="274" y="1844"/>
                </a:cubicBezTo>
                <a:cubicBezTo>
                  <a:pt x="310" y="1920"/>
                  <a:pt x="252" y="2025"/>
                  <a:pt x="237" y="2106"/>
                </a:cubicBezTo>
                <a:cubicBezTo>
                  <a:pt x="241" y="2141"/>
                  <a:pt x="241" y="2176"/>
                  <a:pt x="248" y="2211"/>
                </a:cubicBezTo>
                <a:cubicBezTo>
                  <a:pt x="254" y="2243"/>
                  <a:pt x="288" y="2285"/>
                  <a:pt x="310" y="2310"/>
                </a:cubicBezTo>
                <a:cubicBezTo>
                  <a:pt x="322" y="2323"/>
                  <a:pt x="339" y="2332"/>
                  <a:pt x="347" y="2347"/>
                </a:cubicBezTo>
                <a:cubicBezTo>
                  <a:pt x="380" y="2410"/>
                  <a:pt x="440" y="2460"/>
                  <a:pt x="462" y="2530"/>
                </a:cubicBezTo>
                <a:cubicBezTo>
                  <a:pt x="459" y="2580"/>
                  <a:pt x="447" y="2687"/>
                  <a:pt x="384" y="2708"/>
                </a:cubicBezTo>
                <a:cubicBezTo>
                  <a:pt x="368" y="2738"/>
                  <a:pt x="343" y="2755"/>
                  <a:pt x="331" y="2787"/>
                </a:cubicBezTo>
                <a:cubicBezTo>
                  <a:pt x="332" y="2792"/>
                  <a:pt x="343" y="2848"/>
                  <a:pt x="352" y="2860"/>
                </a:cubicBezTo>
                <a:cubicBezTo>
                  <a:pt x="386" y="2905"/>
                  <a:pt x="447" y="2930"/>
                  <a:pt x="494" y="2954"/>
                </a:cubicBezTo>
                <a:cubicBezTo>
                  <a:pt x="544" y="2979"/>
                  <a:pt x="593" y="3012"/>
                  <a:pt x="640" y="3043"/>
                </a:cubicBezTo>
                <a:cubicBezTo>
                  <a:pt x="623" y="3079"/>
                  <a:pt x="598" y="3088"/>
                  <a:pt x="567" y="3111"/>
                </a:cubicBezTo>
                <a:cubicBezTo>
                  <a:pt x="547" y="3126"/>
                  <a:pt x="527" y="3146"/>
                  <a:pt x="509" y="3164"/>
                </a:cubicBezTo>
                <a:cubicBezTo>
                  <a:pt x="490" y="3214"/>
                  <a:pt x="492" y="3233"/>
                  <a:pt x="530" y="3274"/>
                </a:cubicBezTo>
                <a:cubicBezTo>
                  <a:pt x="524" y="3305"/>
                  <a:pt x="509" y="3328"/>
                  <a:pt x="478" y="3337"/>
                </a:cubicBezTo>
                <a:cubicBezTo>
                  <a:pt x="464" y="3351"/>
                  <a:pt x="453" y="3363"/>
                  <a:pt x="436" y="3373"/>
                </a:cubicBezTo>
                <a:cubicBezTo>
                  <a:pt x="430" y="3393"/>
                  <a:pt x="420" y="3398"/>
                  <a:pt x="415" y="3420"/>
                </a:cubicBezTo>
                <a:cubicBezTo>
                  <a:pt x="420" y="3448"/>
                  <a:pt x="424" y="3458"/>
                  <a:pt x="452" y="3467"/>
                </a:cubicBezTo>
                <a:cubicBezTo>
                  <a:pt x="471" y="3480"/>
                  <a:pt x="486" y="3482"/>
                  <a:pt x="494" y="3504"/>
                </a:cubicBezTo>
                <a:cubicBezTo>
                  <a:pt x="487" y="3529"/>
                  <a:pt x="481" y="3539"/>
                  <a:pt x="462" y="3556"/>
                </a:cubicBezTo>
                <a:cubicBezTo>
                  <a:pt x="450" y="3580"/>
                  <a:pt x="447" y="3605"/>
                  <a:pt x="436" y="3630"/>
                </a:cubicBezTo>
                <a:cubicBezTo>
                  <a:pt x="432" y="3731"/>
                  <a:pt x="456" y="3742"/>
                  <a:pt x="384" y="3766"/>
                </a:cubicBezTo>
                <a:cubicBezTo>
                  <a:pt x="364" y="3784"/>
                  <a:pt x="355" y="3798"/>
                  <a:pt x="347" y="3823"/>
                </a:cubicBezTo>
                <a:cubicBezTo>
                  <a:pt x="351" y="3851"/>
                  <a:pt x="360" y="3861"/>
                  <a:pt x="368" y="3886"/>
                </a:cubicBezTo>
                <a:cubicBezTo>
                  <a:pt x="366" y="3911"/>
                  <a:pt x="368" y="3936"/>
                  <a:pt x="363" y="3960"/>
                </a:cubicBezTo>
                <a:cubicBezTo>
                  <a:pt x="359" y="3980"/>
                  <a:pt x="310" y="3991"/>
                  <a:pt x="310" y="3991"/>
                </a:cubicBezTo>
                <a:cubicBezTo>
                  <a:pt x="298" y="4004"/>
                  <a:pt x="295" y="4016"/>
                  <a:pt x="289" y="4033"/>
                </a:cubicBezTo>
                <a:cubicBezTo>
                  <a:pt x="302" y="4075"/>
                  <a:pt x="288" y="4066"/>
                  <a:pt x="316" y="4075"/>
                </a:cubicBezTo>
                <a:cubicBezTo>
                  <a:pt x="361" y="4070"/>
                  <a:pt x="402" y="4059"/>
                  <a:pt x="447" y="4054"/>
                </a:cubicBezTo>
                <a:cubicBezTo>
                  <a:pt x="450" y="4050"/>
                  <a:pt x="457" y="4043"/>
                  <a:pt x="457" y="4043"/>
                </a:cubicBezTo>
              </a:path>
            </a:pathLst>
          </a:custGeom>
          <a:solidFill>
            <a:schemeClr val="accent1"/>
          </a:solidFill>
          <a:ln w="9525">
            <a:solidFill>
              <a:schemeClr val="tx1"/>
            </a:solidFill>
            <a:round/>
            <a:headEnd/>
            <a:tailEnd/>
          </a:ln>
        </p:spPr>
        <p:txBody>
          <a:bodyPr/>
          <a:lstStyle/>
          <a:p>
            <a:endParaRPr lang="en-US"/>
          </a:p>
        </p:txBody>
      </p:sp>
      <p:pic>
        <p:nvPicPr>
          <p:cNvPr id="285700" name="Picture 4"/>
          <p:cNvPicPr>
            <a:picLocks noChangeAspect="1" noChangeArrowheads="1"/>
          </p:cNvPicPr>
          <p:nvPr/>
        </p:nvPicPr>
        <p:blipFill>
          <a:blip r:embed="rId2" cstate="print"/>
          <a:srcRect/>
          <a:stretch>
            <a:fillRect/>
          </a:stretch>
        </p:blipFill>
        <p:spPr bwMode="auto">
          <a:xfrm>
            <a:off x="4235450" y="4724400"/>
            <a:ext cx="2906713" cy="976313"/>
          </a:xfrm>
          <a:prstGeom prst="rect">
            <a:avLst/>
          </a:prstGeom>
          <a:noFill/>
          <a:ln w="9525">
            <a:noFill/>
            <a:miter lim="800000"/>
            <a:headEnd/>
            <a:tailEnd/>
          </a:ln>
        </p:spPr>
      </p:pic>
      <p:pic>
        <p:nvPicPr>
          <p:cNvPr id="285701" name="Picture 5"/>
          <p:cNvPicPr>
            <a:picLocks noChangeAspect="1" noChangeArrowheads="1"/>
          </p:cNvPicPr>
          <p:nvPr/>
        </p:nvPicPr>
        <p:blipFill>
          <a:blip r:embed="rId3" cstate="print"/>
          <a:srcRect/>
          <a:stretch>
            <a:fillRect/>
          </a:stretch>
        </p:blipFill>
        <p:spPr bwMode="auto">
          <a:xfrm>
            <a:off x="3876675" y="3716338"/>
            <a:ext cx="3492500" cy="976312"/>
          </a:xfrm>
          <a:prstGeom prst="rect">
            <a:avLst/>
          </a:prstGeom>
          <a:noFill/>
          <a:ln w="9525">
            <a:noFill/>
            <a:miter lim="800000"/>
            <a:headEnd/>
            <a:tailEnd/>
          </a:ln>
        </p:spPr>
      </p:pic>
      <p:pic>
        <p:nvPicPr>
          <p:cNvPr id="285702" name="Picture 6"/>
          <p:cNvPicPr>
            <a:picLocks noChangeAspect="1" noChangeArrowheads="1"/>
          </p:cNvPicPr>
          <p:nvPr/>
        </p:nvPicPr>
        <p:blipFill>
          <a:blip r:embed="rId4" cstate="print"/>
          <a:srcRect/>
          <a:stretch>
            <a:fillRect/>
          </a:stretch>
        </p:blipFill>
        <p:spPr bwMode="auto">
          <a:xfrm>
            <a:off x="3300413" y="2720975"/>
            <a:ext cx="4664075" cy="995363"/>
          </a:xfrm>
          <a:prstGeom prst="rect">
            <a:avLst/>
          </a:prstGeom>
          <a:noFill/>
          <a:ln w="9525">
            <a:noFill/>
            <a:miter lim="800000"/>
            <a:headEnd/>
            <a:tailEnd/>
          </a:ln>
        </p:spPr>
      </p:pic>
      <p:pic>
        <p:nvPicPr>
          <p:cNvPr id="285703" name="Picture 7"/>
          <p:cNvPicPr>
            <a:picLocks noChangeAspect="1" noChangeArrowheads="1"/>
          </p:cNvPicPr>
          <p:nvPr/>
        </p:nvPicPr>
        <p:blipFill>
          <a:blip r:embed="rId5" cstate="print"/>
          <a:srcRect/>
          <a:stretch>
            <a:fillRect/>
          </a:stretch>
        </p:blipFill>
        <p:spPr bwMode="auto">
          <a:xfrm>
            <a:off x="3011488" y="1700213"/>
            <a:ext cx="5151437" cy="1014412"/>
          </a:xfrm>
          <a:prstGeom prst="rect">
            <a:avLst/>
          </a:prstGeom>
          <a:noFill/>
          <a:ln w="9525">
            <a:noFill/>
            <a:miter lim="800000"/>
            <a:headEnd/>
            <a:tailEnd/>
          </a:ln>
        </p:spPr>
      </p:pic>
      <p:pic>
        <p:nvPicPr>
          <p:cNvPr id="285704" name="Picture 8"/>
          <p:cNvPicPr>
            <a:picLocks noChangeAspect="1" noChangeArrowheads="1"/>
          </p:cNvPicPr>
          <p:nvPr/>
        </p:nvPicPr>
        <p:blipFill>
          <a:blip r:embed="rId6" cstate="print"/>
          <a:srcRect/>
          <a:stretch>
            <a:fillRect/>
          </a:stretch>
        </p:blipFill>
        <p:spPr bwMode="auto">
          <a:xfrm>
            <a:off x="2940050" y="549275"/>
            <a:ext cx="5238750" cy="1073150"/>
          </a:xfrm>
          <a:prstGeom prst="rect">
            <a:avLst/>
          </a:prstGeom>
          <a:noFill/>
          <a:ln w="9525">
            <a:noFill/>
            <a:miter lim="800000"/>
            <a:headEnd/>
            <a:tailEnd/>
          </a:ln>
        </p:spPr>
      </p:pic>
      <p:sp>
        <p:nvSpPr>
          <p:cNvPr id="285705" name="Text Box 10"/>
          <p:cNvSpPr txBox="1">
            <a:spLocks noChangeArrowheads="1"/>
          </p:cNvSpPr>
          <p:nvPr/>
        </p:nvSpPr>
        <p:spPr bwMode="auto">
          <a:xfrm>
            <a:off x="250825" y="242888"/>
            <a:ext cx="2384425" cy="5584825"/>
          </a:xfrm>
          <a:prstGeom prst="rect">
            <a:avLst/>
          </a:prstGeom>
          <a:noFill/>
          <a:ln w="9525">
            <a:noFill/>
            <a:miter lim="800000"/>
            <a:headEnd/>
            <a:tailEnd/>
          </a:ln>
        </p:spPr>
        <p:txBody>
          <a:bodyPr wrap="none">
            <a:spAutoFit/>
          </a:bodyPr>
          <a:lstStyle/>
          <a:p>
            <a:r>
              <a:rPr lang="en-US"/>
              <a:t>Height, m    Temp, °C</a:t>
            </a:r>
          </a:p>
          <a:p>
            <a:endParaRPr lang="en-US"/>
          </a:p>
          <a:p>
            <a:r>
              <a:rPr lang="en-US"/>
              <a:t>7,073 m,     -12.2 °C</a:t>
            </a:r>
          </a:p>
          <a:p>
            <a:endParaRPr lang="en-US"/>
          </a:p>
          <a:p>
            <a:endParaRPr lang="en-US"/>
          </a:p>
          <a:p>
            <a:endParaRPr lang="en-US"/>
          </a:p>
          <a:p>
            <a:r>
              <a:rPr lang="en-US"/>
              <a:t>6,793 m,     -11.8 °C</a:t>
            </a:r>
          </a:p>
          <a:p>
            <a:endParaRPr lang="en-US"/>
          </a:p>
          <a:p>
            <a:endParaRPr lang="en-US"/>
          </a:p>
          <a:p>
            <a:endParaRPr lang="en-US"/>
          </a:p>
          <a:p>
            <a:r>
              <a:rPr lang="en-US"/>
              <a:t>6,124 m,      -8.7 °C</a:t>
            </a:r>
          </a:p>
          <a:p>
            <a:endParaRPr lang="en-US"/>
          </a:p>
          <a:p>
            <a:endParaRPr lang="en-US"/>
          </a:p>
          <a:p>
            <a:endParaRPr lang="en-US"/>
          </a:p>
          <a:p>
            <a:r>
              <a:rPr lang="en-US"/>
              <a:t>5,816 m,    -6.8 °C</a:t>
            </a:r>
          </a:p>
          <a:p>
            <a:endParaRPr lang="en-US"/>
          </a:p>
          <a:p>
            <a:endParaRPr lang="en-US"/>
          </a:p>
          <a:p>
            <a:endParaRPr lang="en-US"/>
          </a:p>
          <a:p>
            <a:r>
              <a:rPr lang="en-US"/>
              <a:t>4,406 m,    +1.3 °C</a:t>
            </a:r>
          </a:p>
          <a:p>
            <a:endParaRPr lang="en-US"/>
          </a:p>
        </p:txBody>
      </p:sp>
      <p:sp>
        <p:nvSpPr>
          <p:cNvPr id="285706" name="Text Box 11"/>
          <p:cNvSpPr txBox="1">
            <a:spLocks noChangeArrowheads="1"/>
          </p:cNvSpPr>
          <p:nvPr/>
        </p:nvSpPr>
        <p:spPr bwMode="auto">
          <a:xfrm>
            <a:off x="1258888" y="5991225"/>
            <a:ext cx="7489825" cy="822325"/>
          </a:xfrm>
          <a:prstGeom prst="rect">
            <a:avLst/>
          </a:prstGeom>
          <a:noFill/>
          <a:ln w="9525">
            <a:noFill/>
            <a:miter lim="800000"/>
            <a:headEnd/>
            <a:tailEnd/>
          </a:ln>
        </p:spPr>
        <p:txBody>
          <a:bodyPr>
            <a:spAutoFit/>
          </a:bodyPr>
          <a:lstStyle/>
          <a:p>
            <a:r>
              <a:rPr lang="en-US" sz="2400"/>
              <a:t>Aircraft measured images of vertical development of cloud and rain drops in the cloud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 y="714375"/>
            <a:ext cx="8786813" cy="2959100"/>
          </a:xfrm>
          <a:prstGeom prst="rect">
            <a:avLst/>
          </a:prstGeom>
          <a:noFill/>
        </p:spPr>
        <p:txBody>
          <a:bodyPr>
            <a:spAutoFit/>
          </a:bodyPr>
          <a:lstStyle/>
          <a:p>
            <a:pPr marL="342900" indent="-342900" algn="l" rtl="0">
              <a:buFont typeface="Wingdings" pitchFamily="2" charset="2"/>
              <a:buChar char="ü"/>
              <a:defRPr/>
            </a:pPr>
            <a:r>
              <a:rPr lang="en-US" sz="3600">
                <a:solidFill>
                  <a:srgbClr val="1C1C1C"/>
                </a:solidFill>
                <a:latin typeface="Comic Sans MS" pitchFamily="66" charset="0"/>
                <a:cs typeface="Arial" pitchFamily="34" charset="0"/>
              </a:rPr>
              <a:t>How the cloud microstructure can be indicative of the storm severity ?</a:t>
            </a:r>
          </a:p>
          <a:p>
            <a:pPr marL="342900" indent="-342900" algn="l" rtl="0">
              <a:buFont typeface="Arial" pitchFamily="34" charset="0"/>
              <a:buChar char="•"/>
              <a:defRPr/>
            </a:pPr>
            <a:endParaRPr lang="en-US" sz="3600">
              <a:solidFill>
                <a:srgbClr val="1C1C1C"/>
              </a:solidFill>
              <a:effectLst>
                <a:outerShdw blurRad="38100" dist="38100" dir="2700000" algn="tl">
                  <a:srgbClr val="000000"/>
                </a:outerShdw>
              </a:effectLst>
              <a:latin typeface="Comic Sans MS" pitchFamily="66" charset="0"/>
              <a:cs typeface="Arial" pitchFamily="34" charset="0"/>
            </a:endParaRPr>
          </a:p>
          <a:p>
            <a:pPr marL="342900" indent="-342900" algn="l" rtl="0">
              <a:buFont typeface="Arial" pitchFamily="34" charset="0"/>
              <a:buChar char="•"/>
              <a:defRPr/>
            </a:pPr>
            <a:r>
              <a:rPr lang="en-US" sz="4000">
                <a:solidFill>
                  <a:srgbClr val="1C1C1C"/>
                </a:solidFill>
                <a:effectLst>
                  <a:outerShdw blurRad="38100" dist="38100" dir="2700000" algn="tl">
                    <a:srgbClr val="000000"/>
                  </a:outerShdw>
                </a:effectLst>
                <a:latin typeface="Comic Sans MS" pitchFamily="66" charset="0"/>
                <a:cs typeface="Arial" pitchFamily="34" charset="0"/>
              </a:rPr>
              <a:t>How can satellite retrieve this microstructure ?</a:t>
            </a:r>
            <a:endParaRPr lang="he-IL" sz="4000">
              <a:solidFill>
                <a:srgbClr val="1C1C1C"/>
              </a:solidFill>
              <a:effectLst>
                <a:outerShdw blurRad="38100" dist="38100" dir="2700000" algn="tl">
                  <a:srgbClr val="000000"/>
                </a:outerShdw>
              </a:effectLst>
              <a:cs typeface="Arial" pitchFamily="34" charset="0"/>
            </a:endParaRPr>
          </a:p>
        </p:txBody>
      </p:sp>
      <p:grpSp>
        <p:nvGrpSpPr>
          <p:cNvPr id="3" name="Group 17"/>
          <p:cNvGrpSpPr>
            <a:grpSpLocks/>
          </p:cNvGrpSpPr>
          <p:nvPr/>
        </p:nvGrpSpPr>
        <p:grpSpPr bwMode="auto">
          <a:xfrm>
            <a:off x="642938" y="3714750"/>
            <a:ext cx="2428875" cy="2170113"/>
            <a:chOff x="2789" y="1661"/>
            <a:chExt cx="2677" cy="2530"/>
          </a:xfrm>
        </p:grpSpPr>
        <p:pic>
          <p:nvPicPr>
            <p:cNvPr id="10255" name="Picture 7"/>
            <p:cNvPicPr>
              <a:picLocks noChangeAspect="1" noChangeArrowheads="1"/>
            </p:cNvPicPr>
            <p:nvPr/>
          </p:nvPicPr>
          <p:blipFill>
            <a:blip r:embed="rId2" cstate="print"/>
            <a:srcRect/>
            <a:stretch>
              <a:fillRect/>
            </a:stretch>
          </p:blipFill>
          <p:spPr bwMode="auto">
            <a:xfrm>
              <a:off x="2789" y="1661"/>
              <a:ext cx="2677" cy="2530"/>
            </a:xfrm>
            <a:prstGeom prst="rect">
              <a:avLst/>
            </a:prstGeom>
            <a:noFill/>
            <a:ln w="9525">
              <a:solidFill>
                <a:srgbClr val="000000"/>
              </a:solidFill>
              <a:miter lim="800000"/>
              <a:headEnd/>
              <a:tailEnd/>
            </a:ln>
          </p:spPr>
        </p:pic>
        <p:sp>
          <p:nvSpPr>
            <p:cNvPr id="10256" name="Line 8"/>
            <p:cNvSpPr>
              <a:spLocks noChangeShapeType="1"/>
            </p:cNvSpPr>
            <p:nvPr/>
          </p:nvSpPr>
          <p:spPr bwMode="auto">
            <a:xfrm flipH="1">
              <a:off x="2880" y="1797"/>
              <a:ext cx="726" cy="1316"/>
            </a:xfrm>
            <a:prstGeom prst="line">
              <a:avLst/>
            </a:prstGeom>
            <a:noFill/>
            <a:ln w="9525">
              <a:solidFill>
                <a:srgbClr val="008000"/>
              </a:solidFill>
              <a:round/>
              <a:headEnd/>
              <a:tailEnd/>
            </a:ln>
          </p:spPr>
          <p:txBody>
            <a:bodyPr/>
            <a:lstStyle/>
            <a:p>
              <a:endParaRPr lang="en-US"/>
            </a:p>
          </p:txBody>
        </p:sp>
        <p:sp>
          <p:nvSpPr>
            <p:cNvPr id="10257" name="Line 9"/>
            <p:cNvSpPr>
              <a:spLocks noChangeShapeType="1"/>
            </p:cNvSpPr>
            <p:nvPr/>
          </p:nvSpPr>
          <p:spPr bwMode="auto">
            <a:xfrm>
              <a:off x="2880" y="3113"/>
              <a:ext cx="2041" cy="997"/>
            </a:xfrm>
            <a:prstGeom prst="line">
              <a:avLst/>
            </a:prstGeom>
            <a:noFill/>
            <a:ln w="9525">
              <a:solidFill>
                <a:srgbClr val="008000"/>
              </a:solidFill>
              <a:round/>
              <a:headEnd/>
              <a:tailEnd/>
            </a:ln>
          </p:spPr>
          <p:txBody>
            <a:bodyPr/>
            <a:lstStyle/>
            <a:p>
              <a:endParaRPr lang="en-US"/>
            </a:p>
          </p:txBody>
        </p:sp>
        <p:sp>
          <p:nvSpPr>
            <p:cNvPr id="10258" name="Line 10"/>
            <p:cNvSpPr>
              <a:spLocks noChangeShapeType="1"/>
            </p:cNvSpPr>
            <p:nvPr/>
          </p:nvSpPr>
          <p:spPr bwMode="auto">
            <a:xfrm flipV="1">
              <a:off x="4921" y="2205"/>
              <a:ext cx="454" cy="1951"/>
            </a:xfrm>
            <a:prstGeom prst="line">
              <a:avLst/>
            </a:prstGeom>
            <a:noFill/>
            <a:ln w="9525">
              <a:solidFill>
                <a:srgbClr val="008000"/>
              </a:solidFill>
              <a:round/>
              <a:headEnd/>
              <a:tailEnd/>
            </a:ln>
          </p:spPr>
          <p:txBody>
            <a:bodyPr/>
            <a:lstStyle/>
            <a:p>
              <a:endParaRPr lang="en-US"/>
            </a:p>
          </p:txBody>
        </p:sp>
        <p:sp>
          <p:nvSpPr>
            <p:cNvPr id="10259" name="Line 11"/>
            <p:cNvSpPr>
              <a:spLocks noChangeShapeType="1"/>
            </p:cNvSpPr>
            <p:nvPr/>
          </p:nvSpPr>
          <p:spPr bwMode="auto">
            <a:xfrm>
              <a:off x="3606" y="1797"/>
              <a:ext cx="1769" cy="408"/>
            </a:xfrm>
            <a:prstGeom prst="line">
              <a:avLst/>
            </a:prstGeom>
            <a:noFill/>
            <a:ln w="9525">
              <a:solidFill>
                <a:srgbClr val="008000"/>
              </a:solidFill>
              <a:round/>
              <a:headEnd/>
              <a:tailEnd/>
            </a:ln>
          </p:spPr>
          <p:txBody>
            <a:bodyPr/>
            <a:lstStyle/>
            <a:p>
              <a:endParaRPr lang="en-US"/>
            </a:p>
          </p:txBody>
        </p:sp>
        <p:grpSp>
          <p:nvGrpSpPr>
            <p:cNvPr id="4" name="Group 12"/>
            <p:cNvGrpSpPr>
              <a:grpSpLocks/>
            </p:cNvGrpSpPr>
            <p:nvPr/>
          </p:nvGrpSpPr>
          <p:grpSpPr bwMode="auto">
            <a:xfrm>
              <a:off x="2835" y="1706"/>
              <a:ext cx="824" cy="260"/>
              <a:chOff x="4860" y="180"/>
              <a:chExt cx="2340" cy="900"/>
            </a:xfrm>
          </p:grpSpPr>
          <p:sp>
            <p:nvSpPr>
              <p:cNvPr id="10261" name="Line 13"/>
              <p:cNvSpPr>
                <a:spLocks noChangeShapeType="1"/>
              </p:cNvSpPr>
              <p:nvPr/>
            </p:nvSpPr>
            <p:spPr bwMode="auto">
              <a:xfrm rot="21000494" flipV="1">
                <a:off x="5400" y="540"/>
                <a:ext cx="1260" cy="180"/>
              </a:xfrm>
              <a:prstGeom prst="line">
                <a:avLst/>
              </a:prstGeom>
              <a:noFill/>
              <a:ln w="9525">
                <a:solidFill>
                  <a:srgbClr val="000000"/>
                </a:solidFill>
                <a:round/>
                <a:headEnd/>
                <a:tailEnd/>
              </a:ln>
            </p:spPr>
            <p:txBody>
              <a:bodyPr/>
              <a:lstStyle/>
              <a:p>
                <a:endParaRPr lang="en-US"/>
              </a:p>
            </p:txBody>
          </p:sp>
          <p:sp>
            <p:nvSpPr>
              <p:cNvPr id="10262" name="AutoShape 14"/>
              <p:cNvSpPr>
                <a:spLocks noChangeArrowheads="1"/>
              </p:cNvSpPr>
              <p:nvPr/>
            </p:nvSpPr>
            <p:spPr bwMode="auto">
              <a:xfrm rot="-532590">
                <a:off x="4860" y="720"/>
                <a:ext cx="720" cy="360"/>
              </a:xfrm>
              <a:prstGeom prst="parallelogram">
                <a:avLst>
                  <a:gd name="adj" fmla="val 50000"/>
                </a:avLst>
              </a:prstGeom>
              <a:solidFill>
                <a:srgbClr val="C0C0C0"/>
              </a:solidFill>
              <a:ln w="9525">
                <a:solidFill>
                  <a:srgbClr val="000000"/>
                </a:solidFill>
                <a:miter lim="800000"/>
                <a:headEnd/>
                <a:tailEnd/>
              </a:ln>
            </p:spPr>
            <p:txBody>
              <a:bodyPr/>
              <a:lstStyle/>
              <a:p>
                <a:endParaRPr lang="he-IL"/>
              </a:p>
            </p:txBody>
          </p:sp>
          <p:sp>
            <p:nvSpPr>
              <p:cNvPr id="10263" name="AutoShape 15"/>
              <p:cNvSpPr>
                <a:spLocks noChangeArrowheads="1"/>
              </p:cNvSpPr>
              <p:nvPr/>
            </p:nvSpPr>
            <p:spPr bwMode="auto">
              <a:xfrm rot="-614872">
                <a:off x="6480" y="180"/>
                <a:ext cx="720" cy="360"/>
              </a:xfrm>
              <a:prstGeom prst="parallelogram">
                <a:avLst>
                  <a:gd name="adj" fmla="val 50000"/>
                </a:avLst>
              </a:prstGeom>
              <a:solidFill>
                <a:srgbClr val="C0C0C0"/>
              </a:solidFill>
              <a:ln w="9525">
                <a:solidFill>
                  <a:srgbClr val="000000"/>
                </a:solidFill>
                <a:miter lim="800000"/>
                <a:headEnd/>
                <a:tailEnd/>
              </a:ln>
            </p:spPr>
            <p:txBody>
              <a:bodyPr/>
              <a:lstStyle/>
              <a:p>
                <a:endParaRPr lang="he-IL"/>
              </a:p>
            </p:txBody>
          </p:sp>
          <p:sp>
            <p:nvSpPr>
              <p:cNvPr id="10264" name="Oval 16"/>
              <p:cNvSpPr>
                <a:spLocks noChangeArrowheads="1"/>
              </p:cNvSpPr>
              <p:nvPr/>
            </p:nvSpPr>
            <p:spPr bwMode="auto">
              <a:xfrm>
                <a:off x="5760" y="363"/>
                <a:ext cx="540" cy="540"/>
              </a:xfrm>
              <a:prstGeom prst="ellipse">
                <a:avLst/>
              </a:prstGeom>
              <a:solidFill>
                <a:srgbClr val="FF6600"/>
              </a:solidFill>
              <a:ln w="9525">
                <a:solidFill>
                  <a:srgbClr val="000000"/>
                </a:solidFill>
                <a:round/>
                <a:headEnd/>
                <a:tailEnd/>
              </a:ln>
            </p:spPr>
            <p:txBody>
              <a:bodyPr/>
              <a:lstStyle/>
              <a:p>
                <a:endParaRPr lang="he-IL"/>
              </a:p>
            </p:txBody>
          </p:sp>
        </p:grpSp>
      </p:grpSp>
      <p:sp>
        <p:nvSpPr>
          <p:cNvPr id="10244" name="Text Box 37"/>
          <p:cNvSpPr txBox="1">
            <a:spLocks noChangeArrowheads="1"/>
          </p:cNvSpPr>
          <p:nvPr/>
        </p:nvSpPr>
        <p:spPr bwMode="auto">
          <a:xfrm>
            <a:off x="5864225" y="4060825"/>
            <a:ext cx="360363" cy="366713"/>
          </a:xfrm>
          <a:prstGeom prst="rect">
            <a:avLst/>
          </a:prstGeom>
          <a:noFill/>
          <a:ln w="9525">
            <a:noFill/>
            <a:miter lim="800000"/>
            <a:headEnd/>
            <a:tailEnd/>
          </a:ln>
        </p:spPr>
        <p:txBody>
          <a:bodyPr>
            <a:spAutoFit/>
          </a:bodyPr>
          <a:lstStyle/>
          <a:p>
            <a:pPr algn="l" rtl="0">
              <a:spcBef>
                <a:spcPct val="50000"/>
              </a:spcBef>
            </a:pPr>
            <a:r>
              <a:rPr lang="en-US">
                <a:solidFill>
                  <a:srgbClr val="1C1C1C"/>
                </a:solidFill>
              </a:rPr>
              <a:t>?</a:t>
            </a:r>
          </a:p>
        </p:txBody>
      </p:sp>
      <p:sp>
        <p:nvSpPr>
          <p:cNvPr id="10245" name="Line 41"/>
          <p:cNvSpPr>
            <a:spLocks noChangeShapeType="1"/>
          </p:cNvSpPr>
          <p:nvPr/>
        </p:nvSpPr>
        <p:spPr bwMode="auto">
          <a:xfrm flipV="1">
            <a:off x="5842000" y="4757738"/>
            <a:ext cx="360363" cy="66675"/>
          </a:xfrm>
          <a:prstGeom prst="line">
            <a:avLst/>
          </a:prstGeom>
          <a:noFill/>
          <a:ln w="9525">
            <a:solidFill>
              <a:srgbClr val="000000"/>
            </a:solidFill>
            <a:round/>
            <a:headEnd/>
            <a:tailEnd type="triangle" w="med" len="med"/>
          </a:ln>
        </p:spPr>
        <p:txBody>
          <a:bodyPr/>
          <a:lstStyle/>
          <a:p>
            <a:endParaRPr lang="en-US"/>
          </a:p>
        </p:txBody>
      </p:sp>
      <p:sp>
        <p:nvSpPr>
          <p:cNvPr id="10246" name="Text Box 42"/>
          <p:cNvSpPr txBox="1">
            <a:spLocks noChangeArrowheads="1"/>
          </p:cNvSpPr>
          <p:nvPr/>
        </p:nvSpPr>
        <p:spPr bwMode="auto">
          <a:xfrm>
            <a:off x="6296025" y="4492625"/>
            <a:ext cx="360363" cy="366713"/>
          </a:xfrm>
          <a:prstGeom prst="rect">
            <a:avLst/>
          </a:prstGeom>
          <a:noFill/>
          <a:ln w="9525">
            <a:noFill/>
            <a:miter lim="800000"/>
            <a:headEnd/>
            <a:tailEnd/>
          </a:ln>
        </p:spPr>
        <p:txBody>
          <a:bodyPr>
            <a:spAutoFit/>
          </a:bodyPr>
          <a:lstStyle/>
          <a:p>
            <a:pPr algn="l" rtl="0">
              <a:spcBef>
                <a:spcPct val="50000"/>
              </a:spcBef>
            </a:pPr>
            <a:r>
              <a:rPr lang="en-US">
                <a:solidFill>
                  <a:srgbClr val="1C1C1C"/>
                </a:solidFill>
              </a:rPr>
              <a:t>?</a:t>
            </a:r>
          </a:p>
        </p:txBody>
      </p:sp>
      <p:sp>
        <p:nvSpPr>
          <p:cNvPr id="10247" name="Line 27"/>
          <p:cNvSpPr>
            <a:spLocks noChangeShapeType="1"/>
          </p:cNvSpPr>
          <p:nvPr/>
        </p:nvSpPr>
        <p:spPr bwMode="auto">
          <a:xfrm>
            <a:off x="5395913" y="3857625"/>
            <a:ext cx="0" cy="1368425"/>
          </a:xfrm>
          <a:prstGeom prst="line">
            <a:avLst/>
          </a:prstGeom>
          <a:noFill/>
          <a:ln w="19050">
            <a:solidFill>
              <a:srgbClr val="000000"/>
            </a:solidFill>
            <a:round/>
            <a:headEnd/>
            <a:tailEnd/>
          </a:ln>
        </p:spPr>
        <p:txBody>
          <a:bodyPr/>
          <a:lstStyle/>
          <a:p>
            <a:endParaRPr lang="en-US"/>
          </a:p>
        </p:txBody>
      </p:sp>
      <p:sp>
        <p:nvSpPr>
          <p:cNvPr id="10248" name="Line 28"/>
          <p:cNvSpPr>
            <a:spLocks noChangeShapeType="1"/>
          </p:cNvSpPr>
          <p:nvPr/>
        </p:nvSpPr>
        <p:spPr bwMode="auto">
          <a:xfrm flipV="1">
            <a:off x="5395913" y="5226050"/>
            <a:ext cx="1655762" cy="6350"/>
          </a:xfrm>
          <a:prstGeom prst="line">
            <a:avLst/>
          </a:prstGeom>
          <a:noFill/>
          <a:ln w="19050">
            <a:solidFill>
              <a:srgbClr val="000000"/>
            </a:solidFill>
            <a:round/>
            <a:headEnd/>
            <a:tailEnd/>
          </a:ln>
        </p:spPr>
        <p:txBody>
          <a:bodyPr/>
          <a:lstStyle/>
          <a:p>
            <a:endParaRPr lang="en-US"/>
          </a:p>
        </p:txBody>
      </p:sp>
      <p:sp>
        <p:nvSpPr>
          <p:cNvPr id="10249" name="Text Box 29"/>
          <p:cNvSpPr txBox="1">
            <a:spLocks noChangeArrowheads="1"/>
          </p:cNvSpPr>
          <p:nvPr/>
        </p:nvSpPr>
        <p:spPr bwMode="auto">
          <a:xfrm>
            <a:off x="4964113" y="3714750"/>
            <a:ext cx="431800" cy="366713"/>
          </a:xfrm>
          <a:prstGeom prst="rect">
            <a:avLst/>
          </a:prstGeom>
          <a:noFill/>
          <a:ln w="9525">
            <a:noFill/>
            <a:miter lim="800000"/>
            <a:headEnd/>
            <a:tailEnd/>
          </a:ln>
        </p:spPr>
        <p:txBody>
          <a:bodyPr>
            <a:spAutoFit/>
          </a:bodyPr>
          <a:lstStyle/>
          <a:p>
            <a:pPr>
              <a:spcBef>
                <a:spcPct val="50000"/>
              </a:spcBef>
            </a:pPr>
            <a:r>
              <a:rPr lang="en-US">
                <a:solidFill>
                  <a:srgbClr val="1C1C1C"/>
                </a:solidFill>
              </a:rPr>
              <a:t>T</a:t>
            </a:r>
          </a:p>
        </p:txBody>
      </p:sp>
      <p:sp>
        <p:nvSpPr>
          <p:cNvPr id="10250" name="Text Box 30"/>
          <p:cNvSpPr txBox="1">
            <a:spLocks noChangeArrowheads="1"/>
          </p:cNvSpPr>
          <p:nvPr/>
        </p:nvSpPr>
        <p:spPr bwMode="auto">
          <a:xfrm>
            <a:off x="7124700" y="5010150"/>
            <a:ext cx="1584325" cy="641350"/>
          </a:xfrm>
          <a:prstGeom prst="rect">
            <a:avLst/>
          </a:prstGeom>
          <a:noFill/>
          <a:ln w="9525">
            <a:noFill/>
            <a:miter lim="800000"/>
            <a:headEnd/>
            <a:tailEnd/>
          </a:ln>
        </p:spPr>
        <p:txBody>
          <a:bodyPr>
            <a:spAutoFit/>
          </a:bodyPr>
          <a:lstStyle/>
          <a:p>
            <a:pPr algn="l" rtl="0">
              <a:spcBef>
                <a:spcPct val="50000"/>
              </a:spcBef>
            </a:pPr>
            <a:r>
              <a:rPr lang="en-US">
                <a:solidFill>
                  <a:srgbClr val="1C1C1C"/>
                </a:solidFill>
              </a:rPr>
              <a:t>Effective radius</a:t>
            </a:r>
          </a:p>
        </p:txBody>
      </p:sp>
      <p:sp>
        <p:nvSpPr>
          <p:cNvPr id="10251" name="Line 32"/>
          <p:cNvSpPr>
            <a:spLocks noChangeShapeType="1"/>
          </p:cNvSpPr>
          <p:nvPr/>
        </p:nvSpPr>
        <p:spPr bwMode="auto">
          <a:xfrm flipV="1">
            <a:off x="5641975" y="4787900"/>
            <a:ext cx="215900" cy="288925"/>
          </a:xfrm>
          <a:prstGeom prst="line">
            <a:avLst/>
          </a:prstGeom>
          <a:noFill/>
          <a:ln w="9525">
            <a:solidFill>
              <a:srgbClr val="000000"/>
            </a:solidFill>
            <a:round/>
            <a:headEnd/>
            <a:tailEnd/>
          </a:ln>
        </p:spPr>
        <p:txBody>
          <a:bodyPr/>
          <a:lstStyle/>
          <a:p>
            <a:endParaRPr lang="en-US"/>
          </a:p>
        </p:txBody>
      </p:sp>
      <p:sp>
        <p:nvSpPr>
          <p:cNvPr id="10252" name="Line 36"/>
          <p:cNvSpPr>
            <a:spLocks noChangeShapeType="1"/>
          </p:cNvSpPr>
          <p:nvPr/>
        </p:nvSpPr>
        <p:spPr bwMode="auto">
          <a:xfrm flipV="1">
            <a:off x="5857875" y="4429125"/>
            <a:ext cx="73025" cy="354013"/>
          </a:xfrm>
          <a:prstGeom prst="line">
            <a:avLst/>
          </a:prstGeom>
          <a:noFill/>
          <a:ln w="9525">
            <a:solidFill>
              <a:srgbClr val="000000"/>
            </a:solidFill>
            <a:round/>
            <a:headEnd/>
            <a:tailEnd type="triangle" w="med" len="med"/>
          </a:ln>
        </p:spPr>
        <p:txBody>
          <a:bodyPr/>
          <a:lstStyle/>
          <a:p>
            <a:endParaRPr lang="en-US"/>
          </a:p>
        </p:txBody>
      </p:sp>
      <p:cxnSp>
        <p:nvCxnSpPr>
          <p:cNvPr id="48" name="Straight Arrow Connector 47"/>
          <p:cNvCxnSpPr/>
          <p:nvPr/>
        </p:nvCxnSpPr>
        <p:spPr>
          <a:xfrm>
            <a:off x="3571875" y="4714875"/>
            <a:ext cx="1143000" cy="1588"/>
          </a:xfrm>
          <a:prstGeom prst="straightConnector1">
            <a:avLst/>
          </a:prstGeom>
          <a:ln w="28575">
            <a:solidFill>
              <a:srgbClr val="1C1C1C"/>
            </a:solidFill>
            <a:tailEnd type="arrow"/>
          </a:ln>
        </p:spPr>
        <p:style>
          <a:lnRef idx="1">
            <a:schemeClr val="dk1"/>
          </a:lnRef>
          <a:fillRef idx="0">
            <a:schemeClr val="dk1"/>
          </a:fillRef>
          <a:effectRef idx="0">
            <a:schemeClr val="dk1"/>
          </a:effectRef>
          <a:fontRef idx="minor">
            <a:schemeClr val="tx1"/>
          </a:fontRef>
        </p:style>
      </p:cxnSp>
      <p:sp>
        <p:nvSpPr>
          <p:cNvPr id="10254" name="Text Box 20"/>
          <p:cNvSpPr txBox="1">
            <a:spLocks noChangeArrowheads="1"/>
          </p:cNvSpPr>
          <p:nvPr/>
        </p:nvSpPr>
        <p:spPr bwMode="auto">
          <a:xfrm>
            <a:off x="539750" y="6061075"/>
            <a:ext cx="3455988" cy="320675"/>
          </a:xfrm>
          <a:prstGeom prst="rect">
            <a:avLst/>
          </a:prstGeom>
          <a:noFill/>
          <a:ln w="9525">
            <a:noFill/>
            <a:miter lim="800000"/>
            <a:headEnd/>
            <a:tailEnd/>
          </a:ln>
        </p:spPr>
        <p:txBody>
          <a:bodyPr>
            <a:spAutoFit/>
          </a:bodyPr>
          <a:lstStyle/>
          <a:p>
            <a:pPr algn="l" rtl="0">
              <a:spcBef>
                <a:spcPct val="50000"/>
              </a:spcBef>
            </a:pPr>
            <a:r>
              <a:rPr lang="en-US" sz="1500">
                <a:solidFill>
                  <a:srgbClr val="000000"/>
                </a:solidFill>
                <a:latin typeface="Comic Sans MS" pitchFamily="66" charset="0"/>
              </a:rPr>
              <a:t>After: Rosenfeld and Lensky 1998</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242"/>
          <p:cNvPicPr>
            <a:picLocks noChangeAspect="1" noChangeArrowheads="1"/>
          </p:cNvPicPr>
          <p:nvPr/>
        </p:nvPicPr>
        <p:blipFill>
          <a:blip r:embed="rId2" cstate="print"/>
          <a:srcRect l="19237" t="15295" r="39078" b="50677"/>
          <a:stretch>
            <a:fillRect/>
          </a:stretch>
        </p:blipFill>
        <p:spPr bwMode="auto">
          <a:xfrm>
            <a:off x="1116013" y="908050"/>
            <a:ext cx="6911975" cy="3527425"/>
          </a:xfrm>
          <a:prstGeom prst="rect">
            <a:avLst/>
          </a:prstGeom>
          <a:noFill/>
          <a:ln w="19050">
            <a:solidFill>
              <a:srgbClr val="1C1C1C"/>
            </a:solidFill>
            <a:miter lim="800000"/>
            <a:headEnd/>
            <a:tailEnd/>
          </a:ln>
        </p:spPr>
      </p:pic>
      <p:sp>
        <p:nvSpPr>
          <p:cNvPr id="11267" name="Text Box 27"/>
          <p:cNvSpPr txBox="1">
            <a:spLocks noChangeArrowheads="1"/>
          </p:cNvSpPr>
          <p:nvPr/>
        </p:nvSpPr>
        <p:spPr bwMode="auto">
          <a:xfrm>
            <a:off x="0" y="188913"/>
            <a:ext cx="1857375" cy="784225"/>
          </a:xfrm>
          <a:prstGeom prst="rect">
            <a:avLst/>
          </a:prstGeom>
          <a:noFill/>
          <a:ln w="9525">
            <a:noFill/>
            <a:miter lim="800000"/>
            <a:headEnd/>
            <a:tailEnd/>
          </a:ln>
        </p:spPr>
        <p:txBody>
          <a:bodyPr>
            <a:spAutoFit/>
          </a:bodyPr>
          <a:lstStyle/>
          <a:p>
            <a:pPr algn="ctr" rtl="0">
              <a:spcBef>
                <a:spcPct val="50000"/>
              </a:spcBef>
            </a:pPr>
            <a:r>
              <a:rPr lang="en-US">
                <a:solidFill>
                  <a:srgbClr val="990000"/>
                </a:solidFill>
                <a:latin typeface="Comic Sans MS" pitchFamily="66" charset="0"/>
              </a:rPr>
              <a:t>12:42 UTC</a:t>
            </a:r>
          </a:p>
          <a:p>
            <a:pPr algn="ctr" rtl="0">
              <a:spcBef>
                <a:spcPct val="50000"/>
              </a:spcBef>
            </a:pPr>
            <a:r>
              <a:rPr lang="en-US">
                <a:solidFill>
                  <a:srgbClr val="990000"/>
                </a:solidFill>
                <a:latin typeface="Comic Sans MS" pitchFamily="66" charset="0"/>
              </a:rPr>
              <a:t>25 May 2009</a:t>
            </a:r>
          </a:p>
        </p:txBody>
      </p:sp>
      <p:grpSp>
        <p:nvGrpSpPr>
          <p:cNvPr id="2" name="Group 16"/>
          <p:cNvGrpSpPr>
            <a:grpSpLocks/>
          </p:cNvGrpSpPr>
          <p:nvPr/>
        </p:nvGrpSpPr>
        <p:grpSpPr bwMode="auto">
          <a:xfrm>
            <a:off x="5508625" y="836613"/>
            <a:ext cx="1925638" cy="1925637"/>
            <a:chOff x="4932363" y="1125538"/>
            <a:chExt cx="1871662" cy="1871662"/>
          </a:xfrm>
        </p:grpSpPr>
        <p:pic>
          <p:nvPicPr>
            <p:cNvPr id="11280" name="Picture 4" descr="1242_A1"/>
            <p:cNvPicPr>
              <a:picLocks noChangeAspect="1" noChangeArrowheads="1"/>
            </p:cNvPicPr>
            <p:nvPr/>
          </p:nvPicPr>
          <p:blipFill>
            <a:blip r:embed="rId3" cstate="print"/>
            <a:srcRect/>
            <a:stretch>
              <a:fillRect/>
            </a:stretch>
          </p:blipFill>
          <p:spPr bwMode="auto">
            <a:xfrm>
              <a:off x="4932363" y="1125538"/>
              <a:ext cx="1871662" cy="1871662"/>
            </a:xfrm>
            <a:prstGeom prst="rect">
              <a:avLst/>
            </a:prstGeom>
            <a:noFill/>
            <a:ln w="9525">
              <a:solidFill>
                <a:srgbClr val="000000"/>
              </a:solidFill>
              <a:miter lim="800000"/>
              <a:headEnd/>
              <a:tailEnd/>
            </a:ln>
          </p:spPr>
        </p:pic>
        <p:sp>
          <p:nvSpPr>
            <p:cNvPr id="11281" name="Line 28"/>
            <p:cNvSpPr>
              <a:spLocks noChangeShapeType="1"/>
            </p:cNvSpPr>
            <p:nvPr/>
          </p:nvSpPr>
          <p:spPr bwMode="auto">
            <a:xfrm flipV="1">
              <a:off x="5580063" y="2205038"/>
              <a:ext cx="215900" cy="360362"/>
            </a:xfrm>
            <a:prstGeom prst="line">
              <a:avLst/>
            </a:prstGeom>
            <a:noFill/>
            <a:ln w="19050">
              <a:solidFill>
                <a:srgbClr val="000000"/>
              </a:solidFill>
              <a:round/>
              <a:headEnd/>
              <a:tailEnd/>
            </a:ln>
          </p:spPr>
          <p:txBody>
            <a:bodyPr/>
            <a:lstStyle/>
            <a:p>
              <a:endParaRPr lang="en-US"/>
            </a:p>
          </p:txBody>
        </p:sp>
        <p:sp>
          <p:nvSpPr>
            <p:cNvPr id="11282" name="Line 29"/>
            <p:cNvSpPr>
              <a:spLocks noChangeShapeType="1"/>
            </p:cNvSpPr>
            <p:nvPr/>
          </p:nvSpPr>
          <p:spPr bwMode="auto">
            <a:xfrm flipV="1">
              <a:off x="5795963" y="1844675"/>
              <a:ext cx="720725" cy="358775"/>
            </a:xfrm>
            <a:prstGeom prst="line">
              <a:avLst/>
            </a:prstGeom>
            <a:noFill/>
            <a:ln w="19050">
              <a:solidFill>
                <a:srgbClr val="000000"/>
              </a:solidFill>
              <a:round/>
              <a:headEnd/>
              <a:tailEnd/>
            </a:ln>
          </p:spPr>
          <p:txBody>
            <a:bodyPr/>
            <a:lstStyle/>
            <a:p>
              <a:endParaRPr lang="en-US"/>
            </a:p>
          </p:txBody>
        </p:sp>
        <p:sp>
          <p:nvSpPr>
            <p:cNvPr id="11283" name="Line 30"/>
            <p:cNvSpPr>
              <a:spLocks noChangeShapeType="1"/>
            </p:cNvSpPr>
            <p:nvPr/>
          </p:nvSpPr>
          <p:spPr bwMode="auto">
            <a:xfrm flipV="1">
              <a:off x="6516688" y="1484313"/>
              <a:ext cx="0" cy="358775"/>
            </a:xfrm>
            <a:prstGeom prst="line">
              <a:avLst/>
            </a:prstGeom>
            <a:noFill/>
            <a:ln w="19050">
              <a:solidFill>
                <a:srgbClr val="000000"/>
              </a:solidFill>
              <a:round/>
              <a:headEnd/>
              <a:tailEnd/>
            </a:ln>
          </p:spPr>
          <p:txBody>
            <a:bodyPr/>
            <a:lstStyle/>
            <a:p>
              <a:endParaRPr lang="en-US"/>
            </a:p>
          </p:txBody>
        </p:sp>
      </p:grpSp>
      <p:grpSp>
        <p:nvGrpSpPr>
          <p:cNvPr id="3" name="Group 17"/>
          <p:cNvGrpSpPr>
            <a:grpSpLocks/>
          </p:cNvGrpSpPr>
          <p:nvPr/>
        </p:nvGrpSpPr>
        <p:grpSpPr bwMode="auto">
          <a:xfrm>
            <a:off x="1692275" y="765175"/>
            <a:ext cx="1925638" cy="1925638"/>
            <a:chOff x="1763713" y="1125538"/>
            <a:chExt cx="1871662" cy="1871662"/>
          </a:xfrm>
        </p:grpSpPr>
        <p:pic>
          <p:nvPicPr>
            <p:cNvPr id="11277" name="Picture 3" descr="1242_A2"/>
            <p:cNvPicPr>
              <a:picLocks noChangeAspect="1" noChangeArrowheads="1"/>
            </p:cNvPicPr>
            <p:nvPr/>
          </p:nvPicPr>
          <p:blipFill>
            <a:blip r:embed="rId4" cstate="print"/>
            <a:srcRect/>
            <a:stretch>
              <a:fillRect/>
            </a:stretch>
          </p:blipFill>
          <p:spPr bwMode="auto">
            <a:xfrm>
              <a:off x="1763713" y="1125538"/>
              <a:ext cx="1871662" cy="1871662"/>
            </a:xfrm>
            <a:prstGeom prst="rect">
              <a:avLst/>
            </a:prstGeom>
            <a:noFill/>
            <a:ln w="9525">
              <a:solidFill>
                <a:srgbClr val="000000"/>
              </a:solidFill>
              <a:miter lim="800000"/>
              <a:headEnd/>
              <a:tailEnd/>
            </a:ln>
          </p:spPr>
        </p:pic>
        <p:sp>
          <p:nvSpPr>
            <p:cNvPr id="11278" name="Line 31"/>
            <p:cNvSpPr>
              <a:spLocks noChangeShapeType="1"/>
            </p:cNvSpPr>
            <p:nvPr/>
          </p:nvSpPr>
          <p:spPr bwMode="auto">
            <a:xfrm flipV="1">
              <a:off x="2484438" y="2276475"/>
              <a:ext cx="0" cy="288925"/>
            </a:xfrm>
            <a:prstGeom prst="line">
              <a:avLst/>
            </a:prstGeom>
            <a:noFill/>
            <a:ln w="19050">
              <a:solidFill>
                <a:srgbClr val="000000"/>
              </a:solidFill>
              <a:round/>
              <a:headEnd/>
              <a:tailEnd/>
            </a:ln>
          </p:spPr>
          <p:txBody>
            <a:bodyPr/>
            <a:lstStyle/>
            <a:p>
              <a:endParaRPr lang="en-US"/>
            </a:p>
          </p:txBody>
        </p:sp>
        <p:sp>
          <p:nvSpPr>
            <p:cNvPr id="11279" name="Line 32"/>
            <p:cNvSpPr>
              <a:spLocks noChangeShapeType="1"/>
            </p:cNvSpPr>
            <p:nvPr/>
          </p:nvSpPr>
          <p:spPr bwMode="auto">
            <a:xfrm flipV="1">
              <a:off x="2484438" y="1989138"/>
              <a:ext cx="863600" cy="288925"/>
            </a:xfrm>
            <a:prstGeom prst="line">
              <a:avLst/>
            </a:prstGeom>
            <a:noFill/>
            <a:ln w="19050">
              <a:solidFill>
                <a:srgbClr val="000000"/>
              </a:solidFill>
              <a:round/>
              <a:headEnd/>
              <a:tailEnd/>
            </a:ln>
          </p:spPr>
          <p:txBody>
            <a:bodyPr/>
            <a:lstStyle/>
            <a:p>
              <a:endParaRPr lang="en-US"/>
            </a:p>
          </p:txBody>
        </p:sp>
      </p:grpSp>
      <p:sp>
        <p:nvSpPr>
          <p:cNvPr id="11270" name="Text Box 37"/>
          <p:cNvSpPr txBox="1">
            <a:spLocks noChangeArrowheads="1"/>
          </p:cNvSpPr>
          <p:nvPr/>
        </p:nvSpPr>
        <p:spPr bwMode="auto">
          <a:xfrm>
            <a:off x="0" y="188913"/>
            <a:ext cx="9144000" cy="519112"/>
          </a:xfrm>
          <a:prstGeom prst="rect">
            <a:avLst/>
          </a:prstGeom>
          <a:noFill/>
          <a:ln w="9525">
            <a:noFill/>
            <a:miter lim="800000"/>
            <a:headEnd/>
            <a:tailEnd/>
          </a:ln>
        </p:spPr>
        <p:txBody>
          <a:bodyPr>
            <a:spAutoFit/>
          </a:bodyPr>
          <a:lstStyle/>
          <a:p>
            <a:pPr algn="ctr" rtl="0">
              <a:spcBef>
                <a:spcPct val="50000"/>
              </a:spcBef>
            </a:pPr>
            <a:r>
              <a:rPr lang="en-US" sz="2800" b="1">
                <a:solidFill>
                  <a:srgbClr val="960000"/>
                </a:solidFill>
                <a:latin typeface="Comic Sans MS" pitchFamily="66" charset="0"/>
              </a:rPr>
              <a:t>Early convection at mid-day</a:t>
            </a:r>
          </a:p>
        </p:txBody>
      </p:sp>
      <p:pic>
        <p:nvPicPr>
          <p:cNvPr id="11271" name="Picture 22"/>
          <p:cNvPicPr>
            <a:picLocks noChangeAspect="1" noChangeArrowheads="1"/>
          </p:cNvPicPr>
          <p:nvPr/>
        </p:nvPicPr>
        <p:blipFill>
          <a:blip r:embed="rId5" cstate="print"/>
          <a:srcRect/>
          <a:stretch>
            <a:fillRect/>
          </a:stretch>
        </p:blipFill>
        <p:spPr bwMode="auto">
          <a:xfrm>
            <a:off x="5448300" y="4206875"/>
            <a:ext cx="3698875" cy="2652713"/>
          </a:xfrm>
          <a:prstGeom prst="rect">
            <a:avLst/>
          </a:prstGeom>
          <a:noFill/>
          <a:ln w="9525">
            <a:noFill/>
            <a:miter lim="800000"/>
            <a:headEnd/>
            <a:tailEnd/>
          </a:ln>
        </p:spPr>
      </p:pic>
      <p:sp>
        <p:nvSpPr>
          <p:cNvPr id="11272" name="Line 12"/>
          <p:cNvSpPr>
            <a:spLocks noChangeShapeType="1"/>
          </p:cNvSpPr>
          <p:nvPr/>
        </p:nvSpPr>
        <p:spPr bwMode="auto">
          <a:xfrm flipH="1" flipV="1">
            <a:off x="5580063" y="3284538"/>
            <a:ext cx="1800225" cy="1657350"/>
          </a:xfrm>
          <a:prstGeom prst="line">
            <a:avLst/>
          </a:prstGeom>
          <a:noFill/>
          <a:ln w="9525">
            <a:solidFill>
              <a:srgbClr val="000000"/>
            </a:solidFill>
            <a:round/>
            <a:headEnd/>
            <a:tailEnd type="triangle" w="med" len="med"/>
          </a:ln>
        </p:spPr>
        <p:txBody>
          <a:bodyPr/>
          <a:lstStyle/>
          <a:p>
            <a:endParaRPr lang="en-US"/>
          </a:p>
        </p:txBody>
      </p:sp>
      <p:sp>
        <p:nvSpPr>
          <p:cNvPr id="11273" name="Text Box 33"/>
          <p:cNvSpPr txBox="1">
            <a:spLocks noChangeArrowheads="1"/>
          </p:cNvSpPr>
          <p:nvPr/>
        </p:nvSpPr>
        <p:spPr bwMode="auto">
          <a:xfrm>
            <a:off x="8240713" y="4354513"/>
            <a:ext cx="827087" cy="274637"/>
          </a:xfrm>
          <a:prstGeom prst="rect">
            <a:avLst/>
          </a:prstGeom>
          <a:noFill/>
          <a:ln w="9525">
            <a:noFill/>
            <a:miter lim="800000"/>
            <a:headEnd/>
            <a:tailEnd/>
          </a:ln>
        </p:spPr>
        <p:txBody>
          <a:bodyPr>
            <a:spAutoFit/>
          </a:bodyPr>
          <a:lstStyle/>
          <a:p>
            <a:pPr algn="l" rtl="0">
              <a:spcBef>
                <a:spcPct val="50000"/>
              </a:spcBef>
            </a:pPr>
            <a:r>
              <a:rPr lang="en-US" sz="1200">
                <a:latin typeface="Comic Sans MS" pitchFamily="66" charset="0"/>
              </a:rPr>
              <a:t>© ARSO</a:t>
            </a:r>
          </a:p>
        </p:txBody>
      </p:sp>
      <p:pic>
        <p:nvPicPr>
          <p:cNvPr id="11274" name="Picture 29"/>
          <p:cNvPicPr>
            <a:picLocks noChangeAspect="1" noChangeArrowheads="1"/>
          </p:cNvPicPr>
          <p:nvPr/>
        </p:nvPicPr>
        <p:blipFill>
          <a:blip r:embed="rId6" cstate="print"/>
          <a:srcRect/>
          <a:stretch>
            <a:fillRect/>
          </a:stretch>
        </p:blipFill>
        <p:spPr bwMode="auto">
          <a:xfrm>
            <a:off x="4940300" y="4508500"/>
            <a:ext cx="504825" cy="2349500"/>
          </a:xfrm>
          <a:prstGeom prst="rect">
            <a:avLst/>
          </a:prstGeom>
          <a:noFill/>
          <a:ln w="9525">
            <a:noFill/>
            <a:miter lim="800000"/>
            <a:headEnd/>
            <a:tailEnd/>
          </a:ln>
        </p:spPr>
      </p:pic>
      <p:sp>
        <p:nvSpPr>
          <p:cNvPr id="11275" name="Text Box 30"/>
          <p:cNvSpPr txBox="1">
            <a:spLocks noChangeArrowheads="1"/>
          </p:cNvSpPr>
          <p:nvPr/>
        </p:nvSpPr>
        <p:spPr bwMode="auto">
          <a:xfrm>
            <a:off x="5580063" y="6299200"/>
            <a:ext cx="792162" cy="473075"/>
          </a:xfrm>
          <a:prstGeom prst="rect">
            <a:avLst/>
          </a:prstGeom>
          <a:noFill/>
          <a:ln w="9525">
            <a:noFill/>
            <a:miter lim="800000"/>
            <a:headEnd/>
            <a:tailEnd/>
          </a:ln>
        </p:spPr>
        <p:txBody>
          <a:bodyPr>
            <a:spAutoFit/>
          </a:bodyPr>
          <a:lstStyle/>
          <a:p>
            <a:pPr algn="l" rtl="0">
              <a:spcBef>
                <a:spcPct val="50000"/>
              </a:spcBef>
            </a:pPr>
            <a:r>
              <a:rPr lang="en-US" sz="1000"/>
              <a:t>VIL</a:t>
            </a:r>
          </a:p>
          <a:p>
            <a:pPr algn="l" rtl="0">
              <a:spcBef>
                <a:spcPct val="50000"/>
              </a:spcBef>
            </a:pPr>
            <a:r>
              <a:rPr lang="en-US" sz="1000"/>
              <a:t>Kg/m^2</a:t>
            </a:r>
          </a:p>
        </p:txBody>
      </p:sp>
      <p:pic>
        <p:nvPicPr>
          <p:cNvPr id="11276" name="Picture 31"/>
          <p:cNvPicPr>
            <a:picLocks noChangeAspect="1" noChangeArrowheads="1"/>
          </p:cNvPicPr>
          <p:nvPr/>
        </p:nvPicPr>
        <p:blipFill>
          <a:blip r:embed="rId7" cstate="print"/>
          <a:srcRect/>
          <a:stretch>
            <a:fillRect/>
          </a:stretch>
        </p:blipFill>
        <p:spPr bwMode="auto">
          <a:xfrm>
            <a:off x="28575" y="4075113"/>
            <a:ext cx="2843213" cy="2754312"/>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1442"/>
          <p:cNvPicPr>
            <a:picLocks noChangeAspect="1" noChangeArrowheads="1"/>
          </p:cNvPicPr>
          <p:nvPr/>
        </p:nvPicPr>
        <p:blipFill>
          <a:blip r:embed="rId2" cstate="print"/>
          <a:srcRect l="22440" t="9785" r="34648" b="50310"/>
          <a:stretch>
            <a:fillRect/>
          </a:stretch>
        </p:blipFill>
        <p:spPr bwMode="auto">
          <a:xfrm>
            <a:off x="1222375" y="908050"/>
            <a:ext cx="6786563" cy="3948113"/>
          </a:xfrm>
          <a:prstGeom prst="rect">
            <a:avLst/>
          </a:prstGeom>
          <a:noFill/>
          <a:ln w="19050">
            <a:solidFill>
              <a:srgbClr val="000000"/>
            </a:solidFill>
            <a:miter lim="800000"/>
            <a:headEnd/>
            <a:tailEnd/>
          </a:ln>
        </p:spPr>
      </p:pic>
      <p:sp>
        <p:nvSpPr>
          <p:cNvPr id="12291" name="Text Box 18"/>
          <p:cNvSpPr txBox="1">
            <a:spLocks noChangeArrowheads="1"/>
          </p:cNvSpPr>
          <p:nvPr/>
        </p:nvSpPr>
        <p:spPr bwMode="auto">
          <a:xfrm>
            <a:off x="0" y="188913"/>
            <a:ext cx="1655763" cy="784225"/>
          </a:xfrm>
          <a:prstGeom prst="rect">
            <a:avLst/>
          </a:prstGeom>
          <a:noFill/>
          <a:ln w="9525">
            <a:noFill/>
            <a:miter lim="800000"/>
            <a:headEnd/>
            <a:tailEnd/>
          </a:ln>
        </p:spPr>
        <p:txBody>
          <a:bodyPr>
            <a:spAutoFit/>
          </a:bodyPr>
          <a:lstStyle/>
          <a:p>
            <a:pPr algn="ctr" rtl="0">
              <a:spcBef>
                <a:spcPct val="50000"/>
              </a:spcBef>
            </a:pPr>
            <a:r>
              <a:rPr lang="en-US">
                <a:solidFill>
                  <a:srgbClr val="990000"/>
                </a:solidFill>
                <a:latin typeface="Comic Sans MS" pitchFamily="66" charset="0"/>
              </a:rPr>
              <a:t>14:42 UTC</a:t>
            </a:r>
          </a:p>
          <a:p>
            <a:pPr algn="ctr" rtl="0">
              <a:spcBef>
                <a:spcPct val="50000"/>
              </a:spcBef>
            </a:pPr>
            <a:r>
              <a:rPr lang="en-US">
                <a:solidFill>
                  <a:srgbClr val="990000"/>
                </a:solidFill>
                <a:latin typeface="Comic Sans MS" pitchFamily="66" charset="0"/>
              </a:rPr>
              <a:t>25 May 2009</a:t>
            </a:r>
          </a:p>
        </p:txBody>
      </p:sp>
      <p:grpSp>
        <p:nvGrpSpPr>
          <p:cNvPr id="2" name="Group 24"/>
          <p:cNvGrpSpPr>
            <a:grpSpLocks/>
          </p:cNvGrpSpPr>
          <p:nvPr/>
        </p:nvGrpSpPr>
        <p:grpSpPr bwMode="auto">
          <a:xfrm>
            <a:off x="5940425" y="1125538"/>
            <a:ext cx="1925638" cy="1925637"/>
            <a:chOff x="5724525" y="1557338"/>
            <a:chExt cx="1752600" cy="1752600"/>
          </a:xfrm>
        </p:grpSpPr>
        <p:pic>
          <p:nvPicPr>
            <p:cNvPr id="12313" name="Picture 5" descr="1442_A1"/>
            <p:cNvPicPr>
              <a:picLocks noChangeAspect="1" noChangeArrowheads="1"/>
            </p:cNvPicPr>
            <p:nvPr/>
          </p:nvPicPr>
          <p:blipFill>
            <a:blip r:embed="rId3" cstate="print"/>
            <a:srcRect/>
            <a:stretch>
              <a:fillRect/>
            </a:stretch>
          </p:blipFill>
          <p:spPr bwMode="auto">
            <a:xfrm>
              <a:off x="5724525" y="1557338"/>
              <a:ext cx="1752600" cy="1752600"/>
            </a:xfrm>
            <a:prstGeom prst="rect">
              <a:avLst/>
            </a:prstGeom>
            <a:noFill/>
            <a:ln w="9525">
              <a:solidFill>
                <a:srgbClr val="000000"/>
              </a:solidFill>
              <a:miter lim="800000"/>
              <a:headEnd/>
              <a:tailEnd/>
            </a:ln>
          </p:spPr>
        </p:pic>
        <p:sp>
          <p:nvSpPr>
            <p:cNvPr id="12314" name="Line 21"/>
            <p:cNvSpPr>
              <a:spLocks noChangeShapeType="1"/>
            </p:cNvSpPr>
            <p:nvPr/>
          </p:nvSpPr>
          <p:spPr bwMode="auto">
            <a:xfrm flipV="1">
              <a:off x="6227763" y="2492375"/>
              <a:ext cx="288925" cy="431800"/>
            </a:xfrm>
            <a:prstGeom prst="line">
              <a:avLst/>
            </a:prstGeom>
            <a:noFill/>
            <a:ln w="19050">
              <a:solidFill>
                <a:srgbClr val="000000"/>
              </a:solidFill>
              <a:round/>
              <a:headEnd/>
              <a:tailEnd/>
            </a:ln>
          </p:spPr>
          <p:txBody>
            <a:bodyPr/>
            <a:lstStyle/>
            <a:p>
              <a:endParaRPr lang="en-US"/>
            </a:p>
          </p:txBody>
        </p:sp>
        <p:sp>
          <p:nvSpPr>
            <p:cNvPr id="12315" name="Line 22"/>
            <p:cNvSpPr>
              <a:spLocks noChangeShapeType="1"/>
            </p:cNvSpPr>
            <p:nvPr/>
          </p:nvSpPr>
          <p:spPr bwMode="auto">
            <a:xfrm flipV="1">
              <a:off x="6516688" y="2205038"/>
              <a:ext cx="431800" cy="287337"/>
            </a:xfrm>
            <a:prstGeom prst="line">
              <a:avLst/>
            </a:prstGeom>
            <a:noFill/>
            <a:ln w="19050">
              <a:solidFill>
                <a:srgbClr val="000000"/>
              </a:solidFill>
              <a:round/>
              <a:headEnd/>
              <a:tailEnd/>
            </a:ln>
          </p:spPr>
          <p:txBody>
            <a:bodyPr/>
            <a:lstStyle/>
            <a:p>
              <a:endParaRPr lang="en-US"/>
            </a:p>
          </p:txBody>
        </p:sp>
        <p:sp>
          <p:nvSpPr>
            <p:cNvPr id="12316" name="Line 23"/>
            <p:cNvSpPr>
              <a:spLocks noChangeShapeType="1"/>
            </p:cNvSpPr>
            <p:nvPr/>
          </p:nvSpPr>
          <p:spPr bwMode="auto">
            <a:xfrm flipV="1">
              <a:off x="6948488" y="1916113"/>
              <a:ext cx="0" cy="287337"/>
            </a:xfrm>
            <a:prstGeom prst="line">
              <a:avLst/>
            </a:prstGeom>
            <a:noFill/>
            <a:ln w="19050">
              <a:solidFill>
                <a:srgbClr val="000000"/>
              </a:solidFill>
              <a:round/>
              <a:headEnd/>
              <a:tailEnd/>
            </a:ln>
          </p:spPr>
          <p:txBody>
            <a:bodyPr/>
            <a:lstStyle/>
            <a:p>
              <a:endParaRPr lang="en-US"/>
            </a:p>
          </p:txBody>
        </p:sp>
      </p:grpSp>
      <p:grpSp>
        <p:nvGrpSpPr>
          <p:cNvPr id="3" name="Group 25"/>
          <p:cNvGrpSpPr>
            <a:grpSpLocks/>
          </p:cNvGrpSpPr>
          <p:nvPr/>
        </p:nvGrpSpPr>
        <p:grpSpPr bwMode="auto">
          <a:xfrm>
            <a:off x="3708400" y="785813"/>
            <a:ext cx="1925638" cy="1925637"/>
            <a:chOff x="3708400" y="1052513"/>
            <a:chExt cx="1752600" cy="1752600"/>
          </a:xfrm>
        </p:grpSpPr>
        <p:pic>
          <p:nvPicPr>
            <p:cNvPr id="12309" name="Picture 6" descr="1442_A2"/>
            <p:cNvPicPr>
              <a:picLocks noChangeAspect="1" noChangeArrowheads="1"/>
            </p:cNvPicPr>
            <p:nvPr/>
          </p:nvPicPr>
          <p:blipFill>
            <a:blip r:embed="rId4" cstate="print"/>
            <a:srcRect/>
            <a:stretch>
              <a:fillRect/>
            </a:stretch>
          </p:blipFill>
          <p:spPr bwMode="auto">
            <a:xfrm>
              <a:off x="3708400" y="1052513"/>
              <a:ext cx="1752600" cy="1752600"/>
            </a:xfrm>
            <a:prstGeom prst="rect">
              <a:avLst/>
            </a:prstGeom>
            <a:noFill/>
            <a:ln w="9525">
              <a:solidFill>
                <a:srgbClr val="000000"/>
              </a:solidFill>
              <a:miter lim="800000"/>
              <a:headEnd/>
              <a:tailEnd/>
            </a:ln>
          </p:spPr>
        </p:pic>
        <p:sp>
          <p:nvSpPr>
            <p:cNvPr id="12310" name="Line 24"/>
            <p:cNvSpPr>
              <a:spLocks noChangeShapeType="1"/>
            </p:cNvSpPr>
            <p:nvPr/>
          </p:nvSpPr>
          <p:spPr bwMode="auto">
            <a:xfrm flipV="1">
              <a:off x="4230688" y="2060575"/>
              <a:ext cx="144462" cy="254000"/>
            </a:xfrm>
            <a:prstGeom prst="line">
              <a:avLst/>
            </a:prstGeom>
            <a:noFill/>
            <a:ln w="19050">
              <a:solidFill>
                <a:srgbClr val="000000"/>
              </a:solidFill>
              <a:round/>
              <a:headEnd/>
              <a:tailEnd/>
            </a:ln>
          </p:spPr>
          <p:txBody>
            <a:bodyPr/>
            <a:lstStyle/>
            <a:p>
              <a:endParaRPr lang="en-US"/>
            </a:p>
          </p:txBody>
        </p:sp>
        <p:sp>
          <p:nvSpPr>
            <p:cNvPr id="12311" name="Line 25"/>
            <p:cNvSpPr>
              <a:spLocks noChangeShapeType="1"/>
            </p:cNvSpPr>
            <p:nvPr/>
          </p:nvSpPr>
          <p:spPr bwMode="auto">
            <a:xfrm flipV="1">
              <a:off x="4375150" y="1628775"/>
              <a:ext cx="628650" cy="431800"/>
            </a:xfrm>
            <a:prstGeom prst="line">
              <a:avLst/>
            </a:prstGeom>
            <a:noFill/>
            <a:ln w="19050">
              <a:solidFill>
                <a:srgbClr val="000000"/>
              </a:solidFill>
              <a:round/>
              <a:headEnd/>
              <a:tailEnd/>
            </a:ln>
          </p:spPr>
          <p:txBody>
            <a:bodyPr/>
            <a:lstStyle/>
            <a:p>
              <a:endParaRPr lang="en-US"/>
            </a:p>
          </p:txBody>
        </p:sp>
        <p:sp>
          <p:nvSpPr>
            <p:cNvPr id="12312" name="Line 26"/>
            <p:cNvSpPr>
              <a:spLocks noChangeShapeType="1"/>
            </p:cNvSpPr>
            <p:nvPr/>
          </p:nvSpPr>
          <p:spPr bwMode="auto">
            <a:xfrm flipV="1">
              <a:off x="5003800" y="1341438"/>
              <a:ext cx="0" cy="287337"/>
            </a:xfrm>
            <a:prstGeom prst="line">
              <a:avLst/>
            </a:prstGeom>
            <a:noFill/>
            <a:ln w="19050">
              <a:solidFill>
                <a:srgbClr val="000000"/>
              </a:solidFill>
              <a:round/>
              <a:headEnd/>
              <a:tailEnd/>
            </a:ln>
          </p:spPr>
          <p:txBody>
            <a:bodyPr/>
            <a:lstStyle/>
            <a:p>
              <a:endParaRPr lang="en-US"/>
            </a:p>
          </p:txBody>
        </p:sp>
      </p:grpSp>
      <p:grpSp>
        <p:nvGrpSpPr>
          <p:cNvPr id="4" name="Group 26"/>
          <p:cNvGrpSpPr>
            <a:grpSpLocks/>
          </p:cNvGrpSpPr>
          <p:nvPr/>
        </p:nvGrpSpPr>
        <p:grpSpPr bwMode="auto">
          <a:xfrm>
            <a:off x="1258888" y="981075"/>
            <a:ext cx="1925637" cy="1925638"/>
            <a:chOff x="1619250" y="1557338"/>
            <a:chExt cx="1752600" cy="1752600"/>
          </a:xfrm>
        </p:grpSpPr>
        <p:pic>
          <p:nvPicPr>
            <p:cNvPr id="12305" name="Picture 4" descr="1442_A3"/>
            <p:cNvPicPr>
              <a:picLocks noChangeAspect="1" noChangeArrowheads="1"/>
            </p:cNvPicPr>
            <p:nvPr/>
          </p:nvPicPr>
          <p:blipFill>
            <a:blip r:embed="rId5" cstate="print"/>
            <a:srcRect/>
            <a:stretch>
              <a:fillRect/>
            </a:stretch>
          </p:blipFill>
          <p:spPr bwMode="auto">
            <a:xfrm>
              <a:off x="1619250" y="1557338"/>
              <a:ext cx="1752600" cy="1752600"/>
            </a:xfrm>
            <a:prstGeom prst="rect">
              <a:avLst/>
            </a:prstGeom>
            <a:noFill/>
            <a:ln w="9525">
              <a:solidFill>
                <a:srgbClr val="000000"/>
              </a:solidFill>
              <a:miter lim="800000"/>
              <a:headEnd/>
              <a:tailEnd/>
            </a:ln>
          </p:spPr>
        </p:pic>
        <p:sp>
          <p:nvSpPr>
            <p:cNvPr id="12306" name="Line 27"/>
            <p:cNvSpPr>
              <a:spLocks noChangeShapeType="1"/>
            </p:cNvSpPr>
            <p:nvPr/>
          </p:nvSpPr>
          <p:spPr bwMode="auto">
            <a:xfrm flipV="1">
              <a:off x="2205038" y="2565400"/>
              <a:ext cx="134937" cy="287338"/>
            </a:xfrm>
            <a:prstGeom prst="line">
              <a:avLst/>
            </a:prstGeom>
            <a:noFill/>
            <a:ln w="19050">
              <a:solidFill>
                <a:srgbClr val="000000"/>
              </a:solidFill>
              <a:round/>
              <a:headEnd/>
              <a:tailEnd/>
            </a:ln>
          </p:spPr>
          <p:txBody>
            <a:bodyPr/>
            <a:lstStyle/>
            <a:p>
              <a:endParaRPr lang="en-US"/>
            </a:p>
          </p:txBody>
        </p:sp>
        <p:sp>
          <p:nvSpPr>
            <p:cNvPr id="12307" name="Line 28"/>
            <p:cNvSpPr>
              <a:spLocks noChangeShapeType="1"/>
            </p:cNvSpPr>
            <p:nvPr/>
          </p:nvSpPr>
          <p:spPr bwMode="auto">
            <a:xfrm flipV="1">
              <a:off x="2339975" y="2349500"/>
              <a:ext cx="647700" cy="214313"/>
            </a:xfrm>
            <a:prstGeom prst="line">
              <a:avLst/>
            </a:prstGeom>
            <a:noFill/>
            <a:ln w="19050">
              <a:solidFill>
                <a:srgbClr val="000000"/>
              </a:solidFill>
              <a:round/>
              <a:headEnd/>
              <a:tailEnd/>
            </a:ln>
          </p:spPr>
          <p:txBody>
            <a:bodyPr/>
            <a:lstStyle/>
            <a:p>
              <a:endParaRPr lang="en-US"/>
            </a:p>
          </p:txBody>
        </p:sp>
        <p:sp>
          <p:nvSpPr>
            <p:cNvPr id="12308" name="Line 29"/>
            <p:cNvSpPr>
              <a:spLocks noChangeShapeType="1"/>
            </p:cNvSpPr>
            <p:nvPr/>
          </p:nvSpPr>
          <p:spPr bwMode="auto">
            <a:xfrm flipV="1">
              <a:off x="2987675" y="1989138"/>
              <a:ext cx="0" cy="358775"/>
            </a:xfrm>
            <a:prstGeom prst="line">
              <a:avLst/>
            </a:prstGeom>
            <a:noFill/>
            <a:ln w="19050">
              <a:solidFill>
                <a:srgbClr val="000000"/>
              </a:solidFill>
              <a:round/>
              <a:headEnd/>
              <a:tailEnd/>
            </a:ln>
          </p:spPr>
          <p:txBody>
            <a:bodyPr/>
            <a:lstStyle/>
            <a:p>
              <a:endParaRPr lang="en-US"/>
            </a:p>
          </p:txBody>
        </p:sp>
      </p:grpSp>
      <p:sp>
        <p:nvSpPr>
          <p:cNvPr id="12295" name="Text Box 30"/>
          <p:cNvSpPr txBox="1">
            <a:spLocks noChangeArrowheads="1"/>
          </p:cNvSpPr>
          <p:nvPr/>
        </p:nvSpPr>
        <p:spPr bwMode="auto">
          <a:xfrm>
            <a:off x="8316913" y="4221163"/>
            <a:ext cx="827087" cy="274637"/>
          </a:xfrm>
          <a:prstGeom prst="rect">
            <a:avLst/>
          </a:prstGeom>
          <a:noFill/>
          <a:ln w="9525">
            <a:noFill/>
            <a:miter lim="800000"/>
            <a:headEnd/>
            <a:tailEnd/>
          </a:ln>
        </p:spPr>
        <p:txBody>
          <a:bodyPr>
            <a:spAutoFit/>
          </a:bodyPr>
          <a:lstStyle/>
          <a:p>
            <a:pPr algn="l" rtl="0">
              <a:spcBef>
                <a:spcPct val="50000"/>
              </a:spcBef>
            </a:pPr>
            <a:r>
              <a:rPr lang="en-US" sz="1200">
                <a:latin typeface="Comic Sans MS" pitchFamily="66" charset="0"/>
              </a:rPr>
              <a:t>© ARSO</a:t>
            </a:r>
          </a:p>
        </p:txBody>
      </p:sp>
      <p:sp>
        <p:nvSpPr>
          <p:cNvPr id="12296" name="Text Box 37"/>
          <p:cNvSpPr txBox="1">
            <a:spLocks noChangeArrowheads="1"/>
          </p:cNvSpPr>
          <p:nvPr/>
        </p:nvSpPr>
        <p:spPr bwMode="auto">
          <a:xfrm>
            <a:off x="0" y="188913"/>
            <a:ext cx="9144000" cy="519112"/>
          </a:xfrm>
          <a:prstGeom prst="rect">
            <a:avLst/>
          </a:prstGeom>
          <a:noFill/>
          <a:ln w="9525">
            <a:noFill/>
            <a:miter lim="800000"/>
            <a:headEnd/>
            <a:tailEnd/>
          </a:ln>
        </p:spPr>
        <p:txBody>
          <a:bodyPr>
            <a:spAutoFit/>
          </a:bodyPr>
          <a:lstStyle/>
          <a:p>
            <a:pPr algn="ctr" rtl="0">
              <a:spcBef>
                <a:spcPct val="50000"/>
              </a:spcBef>
            </a:pPr>
            <a:r>
              <a:rPr lang="en-US" sz="2800" b="1">
                <a:solidFill>
                  <a:srgbClr val="960000"/>
                </a:solidFill>
                <a:latin typeface="Comic Sans MS" pitchFamily="66" charset="0"/>
              </a:rPr>
              <a:t>Homogenous microphysical zones</a:t>
            </a:r>
          </a:p>
        </p:txBody>
      </p:sp>
      <p:pic>
        <p:nvPicPr>
          <p:cNvPr id="12297" name="Picture 28"/>
          <p:cNvPicPr>
            <a:picLocks noChangeAspect="1" noChangeArrowheads="1"/>
          </p:cNvPicPr>
          <p:nvPr/>
        </p:nvPicPr>
        <p:blipFill>
          <a:blip r:embed="rId6" cstate="print"/>
          <a:srcRect/>
          <a:stretch>
            <a:fillRect/>
          </a:stretch>
        </p:blipFill>
        <p:spPr bwMode="auto">
          <a:xfrm>
            <a:off x="5449888" y="4206875"/>
            <a:ext cx="3694112" cy="2651125"/>
          </a:xfrm>
          <a:prstGeom prst="rect">
            <a:avLst/>
          </a:prstGeom>
          <a:noFill/>
          <a:ln w="9525">
            <a:noFill/>
            <a:miter lim="800000"/>
            <a:headEnd/>
            <a:tailEnd/>
          </a:ln>
        </p:spPr>
      </p:pic>
      <p:sp>
        <p:nvSpPr>
          <p:cNvPr id="12298" name="Line 15"/>
          <p:cNvSpPr>
            <a:spLocks noChangeShapeType="1"/>
          </p:cNvSpPr>
          <p:nvPr/>
        </p:nvSpPr>
        <p:spPr bwMode="auto">
          <a:xfrm flipH="1" flipV="1">
            <a:off x="4356100" y="3789363"/>
            <a:ext cx="2303463" cy="1439862"/>
          </a:xfrm>
          <a:prstGeom prst="line">
            <a:avLst/>
          </a:prstGeom>
          <a:noFill/>
          <a:ln w="9525">
            <a:solidFill>
              <a:srgbClr val="000000"/>
            </a:solidFill>
            <a:round/>
            <a:headEnd/>
            <a:tailEnd type="triangle" w="med" len="med"/>
          </a:ln>
        </p:spPr>
        <p:txBody>
          <a:bodyPr/>
          <a:lstStyle/>
          <a:p>
            <a:endParaRPr lang="en-US"/>
          </a:p>
        </p:txBody>
      </p:sp>
      <p:sp>
        <p:nvSpPr>
          <p:cNvPr id="12299" name="Line 11"/>
          <p:cNvSpPr>
            <a:spLocks noChangeShapeType="1"/>
          </p:cNvSpPr>
          <p:nvPr/>
        </p:nvSpPr>
        <p:spPr bwMode="auto">
          <a:xfrm flipH="1" flipV="1">
            <a:off x="5435600" y="3644900"/>
            <a:ext cx="2736850" cy="1079500"/>
          </a:xfrm>
          <a:prstGeom prst="line">
            <a:avLst/>
          </a:prstGeom>
          <a:noFill/>
          <a:ln w="9525">
            <a:solidFill>
              <a:srgbClr val="000000"/>
            </a:solidFill>
            <a:round/>
            <a:headEnd/>
            <a:tailEnd type="triangle" w="med" len="med"/>
          </a:ln>
        </p:spPr>
        <p:txBody>
          <a:bodyPr/>
          <a:lstStyle/>
          <a:p>
            <a:endParaRPr lang="en-US"/>
          </a:p>
        </p:txBody>
      </p:sp>
      <p:sp>
        <p:nvSpPr>
          <p:cNvPr id="12300" name="Text Box 33"/>
          <p:cNvSpPr txBox="1">
            <a:spLocks noChangeArrowheads="1"/>
          </p:cNvSpPr>
          <p:nvPr/>
        </p:nvSpPr>
        <p:spPr bwMode="auto">
          <a:xfrm>
            <a:off x="8258175" y="4365625"/>
            <a:ext cx="827088" cy="274638"/>
          </a:xfrm>
          <a:prstGeom prst="rect">
            <a:avLst/>
          </a:prstGeom>
          <a:noFill/>
          <a:ln w="9525">
            <a:noFill/>
            <a:miter lim="800000"/>
            <a:headEnd/>
            <a:tailEnd/>
          </a:ln>
        </p:spPr>
        <p:txBody>
          <a:bodyPr>
            <a:spAutoFit/>
          </a:bodyPr>
          <a:lstStyle/>
          <a:p>
            <a:pPr algn="l" rtl="0">
              <a:spcBef>
                <a:spcPct val="50000"/>
              </a:spcBef>
            </a:pPr>
            <a:r>
              <a:rPr lang="en-US" sz="1200">
                <a:latin typeface="Comic Sans MS" pitchFamily="66" charset="0"/>
              </a:rPr>
              <a:t>© ARSO</a:t>
            </a:r>
          </a:p>
        </p:txBody>
      </p:sp>
      <p:pic>
        <p:nvPicPr>
          <p:cNvPr id="12301" name="Picture 43"/>
          <p:cNvPicPr>
            <a:picLocks noChangeAspect="1" noChangeArrowheads="1"/>
          </p:cNvPicPr>
          <p:nvPr/>
        </p:nvPicPr>
        <p:blipFill>
          <a:blip r:embed="rId7" cstate="print"/>
          <a:srcRect/>
          <a:stretch>
            <a:fillRect/>
          </a:stretch>
        </p:blipFill>
        <p:spPr bwMode="auto">
          <a:xfrm>
            <a:off x="4949825" y="4508500"/>
            <a:ext cx="504825" cy="2349500"/>
          </a:xfrm>
          <a:prstGeom prst="rect">
            <a:avLst/>
          </a:prstGeom>
          <a:noFill/>
          <a:ln w="9525">
            <a:noFill/>
            <a:miter lim="800000"/>
            <a:headEnd/>
            <a:tailEnd/>
          </a:ln>
        </p:spPr>
      </p:pic>
      <p:sp>
        <p:nvSpPr>
          <p:cNvPr id="12302" name="Text Box 44"/>
          <p:cNvSpPr txBox="1">
            <a:spLocks noChangeArrowheads="1"/>
          </p:cNvSpPr>
          <p:nvPr/>
        </p:nvSpPr>
        <p:spPr bwMode="auto">
          <a:xfrm>
            <a:off x="4632325" y="6634163"/>
            <a:ext cx="576263" cy="214312"/>
          </a:xfrm>
          <a:prstGeom prst="rect">
            <a:avLst/>
          </a:prstGeom>
          <a:noFill/>
          <a:ln w="9525">
            <a:noFill/>
            <a:miter lim="800000"/>
            <a:headEnd/>
            <a:tailEnd/>
          </a:ln>
        </p:spPr>
        <p:txBody>
          <a:bodyPr>
            <a:spAutoFit/>
          </a:bodyPr>
          <a:lstStyle/>
          <a:p>
            <a:pPr algn="l" rtl="0">
              <a:spcBef>
                <a:spcPct val="50000"/>
              </a:spcBef>
            </a:pPr>
            <a:r>
              <a:rPr lang="en-US" sz="800">
                <a:solidFill>
                  <a:srgbClr val="000000"/>
                </a:solidFill>
              </a:rPr>
              <a:t>Kg/m^2</a:t>
            </a:r>
          </a:p>
        </p:txBody>
      </p:sp>
      <p:pic>
        <p:nvPicPr>
          <p:cNvPr id="12303" name="Picture 45"/>
          <p:cNvPicPr>
            <a:picLocks noChangeAspect="1" noChangeArrowheads="1"/>
          </p:cNvPicPr>
          <p:nvPr/>
        </p:nvPicPr>
        <p:blipFill>
          <a:blip r:embed="rId8" cstate="print"/>
          <a:srcRect/>
          <a:stretch>
            <a:fillRect/>
          </a:stretch>
        </p:blipFill>
        <p:spPr bwMode="auto">
          <a:xfrm>
            <a:off x="28575" y="4073525"/>
            <a:ext cx="2843213" cy="2754313"/>
          </a:xfrm>
          <a:prstGeom prst="rect">
            <a:avLst/>
          </a:prstGeom>
          <a:noFill/>
          <a:ln w="9525">
            <a:solidFill>
              <a:srgbClr val="000000"/>
            </a:solidFill>
            <a:miter lim="800000"/>
            <a:headEnd/>
            <a:tailEnd/>
          </a:ln>
        </p:spPr>
      </p:pic>
      <p:sp>
        <p:nvSpPr>
          <p:cNvPr id="12304" name="Text Box 46"/>
          <p:cNvSpPr txBox="1">
            <a:spLocks noChangeArrowheads="1"/>
          </p:cNvSpPr>
          <p:nvPr/>
        </p:nvSpPr>
        <p:spPr bwMode="auto">
          <a:xfrm>
            <a:off x="5580063" y="6299200"/>
            <a:ext cx="792162" cy="473075"/>
          </a:xfrm>
          <a:prstGeom prst="rect">
            <a:avLst/>
          </a:prstGeom>
          <a:noFill/>
          <a:ln w="9525">
            <a:noFill/>
            <a:miter lim="800000"/>
            <a:headEnd/>
            <a:tailEnd/>
          </a:ln>
        </p:spPr>
        <p:txBody>
          <a:bodyPr>
            <a:spAutoFit/>
          </a:bodyPr>
          <a:lstStyle/>
          <a:p>
            <a:pPr algn="l" rtl="0">
              <a:spcBef>
                <a:spcPct val="50000"/>
              </a:spcBef>
            </a:pPr>
            <a:r>
              <a:rPr lang="en-US" sz="1000"/>
              <a:t>VIL</a:t>
            </a:r>
          </a:p>
          <a:p>
            <a:pPr algn="l" rtl="0">
              <a:spcBef>
                <a:spcPct val="50000"/>
              </a:spcBef>
            </a:pPr>
            <a:r>
              <a:rPr lang="en-US" sz="1000"/>
              <a:t>Kg/m^2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1627"/>
          <p:cNvPicPr>
            <a:picLocks noChangeAspect="1" noChangeArrowheads="1"/>
          </p:cNvPicPr>
          <p:nvPr/>
        </p:nvPicPr>
        <p:blipFill>
          <a:blip r:embed="rId2" cstate="print"/>
          <a:srcRect l="22467" t="15327" r="43019" b="46950"/>
          <a:stretch>
            <a:fillRect/>
          </a:stretch>
        </p:blipFill>
        <p:spPr bwMode="auto">
          <a:xfrm>
            <a:off x="1187450" y="933450"/>
            <a:ext cx="5613400" cy="3835400"/>
          </a:xfrm>
          <a:prstGeom prst="rect">
            <a:avLst/>
          </a:prstGeom>
          <a:noFill/>
          <a:ln w="19050">
            <a:solidFill>
              <a:srgbClr val="000000"/>
            </a:solidFill>
            <a:miter lim="800000"/>
            <a:headEnd/>
            <a:tailEnd/>
          </a:ln>
        </p:spPr>
      </p:pic>
      <p:sp>
        <p:nvSpPr>
          <p:cNvPr id="13315" name="Text Box 32"/>
          <p:cNvSpPr txBox="1">
            <a:spLocks noChangeArrowheads="1"/>
          </p:cNvSpPr>
          <p:nvPr/>
        </p:nvSpPr>
        <p:spPr bwMode="auto">
          <a:xfrm>
            <a:off x="5416550" y="1312863"/>
            <a:ext cx="288925" cy="274637"/>
          </a:xfrm>
          <a:prstGeom prst="rect">
            <a:avLst/>
          </a:prstGeom>
          <a:noFill/>
          <a:ln w="9525">
            <a:noFill/>
            <a:miter lim="800000"/>
            <a:headEnd/>
            <a:tailEnd/>
          </a:ln>
        </p:spPr>
        <p:txBody>
          <a:bodyPr>
            <a:spAutoFit/>
          </a:bodyPr>
          <a:lstStyle/>
          <a:p>
            <a:pPr>
              <a:spcBef>
                <a:spcPct val="50000"/>
              </a:spcBef>
            </a:pPr>
            <a:r>
              <a:rPr lang="en-US" sz="1200">
                <a:solidFill>
                  <a:srgbClr val="000000"/>
                </a:solidFill>
              </a:rPr>
              <a:t>1</a:t>
            </a:r>
          </a:p>
        </p:txBody>
      </p:sp>
      <p:sp>
        <p:nvSpPr>
          <p:cNvPr id="13316" name="Text Box 33"/>
          <p:cNvSpPr txBox="1">
            <a:spLocks noChangeArrowheads="1"/>
          </p:cNvSpPr>
          <p:nvPr/>
        </p:nvSpPr>
        <p:spPr bwMode="auto">
          <a:xfrm>
            <a:off x="2987675" y="1296988"/>
            <a:ext cx="288925" cy="274637"/>
          </a:xfrm>
          <a:prstGeom prst="rect">
            <a:avLst/>
          </a:prstGeom>
          <a:noFill/>
          <a:ln w="9525">
            <a:noFill/>
            <a:miter lim="800000"/>
            <a:headEnd/>
            <a:tailEnd/>
          </a:ln>
        </p:spPr>
        <p:txBody>
          <a:bodyPr>
            <a:spAutoFit/>
          </a:bodyPr>
          <a:lstStyle/>
          <a:p>
            <a:pPr>
              <a:spcBef>
                <a:spcPct val="50000"/>
              </a:spcBef>
            </a:pPr>
            <a:r>
              <a:rPr lang="en-US" sz="1200">
                <a:solidFill>
                  <a:srgbClr val="000000"/>
                </a:solidFill>
              </a:rPr>
              <a:t>2</a:t>
            </a:r>
          </a:p>
        </p:txBody>
      </p:sp>
      <p:sp>
        <p:nvSpPr>
          <p:cNvPr id="13317" name="Text Box 39"/>
          <p:cNvSpPr txBox="1">
            <a:spLocks noChangeArrowheads="1"/>
          </p:cNvSpPr>
          <p:nvPr/>
        </p:nvSpPr>
        <p:spPr bwMode="auto">
          <a:xfrm>
            <a:off x="5435600" y="6524625"/>
            <a:ext cx="647700" cy="214313"/>
          </a:xfrm>
          <a:prstGeom prst="rect">
            <a:avLst/>
          </a:prstGeom>
          <a:noFill/>
          <a:ln w="9525">
            <a:noFill/>
            <a:miter lim="800000"/>
            <a:headEnd/>
            <a:tailEnd/>
          </a:ln>
        </p:spPr>
        <p:txBody>
          <a:bodyPr>
            <a:spAutoFit/>
          </a:bodyPr>
          <a:lstStyle/>
          <a:p>
            <a:pPr>
              <a:spcBef>
                <a:spcPct val="50000"/>
              </a:spcBef>
            </a:pPr>
            <a:r>
              <a:rPr lang="en-US" sz="800"/>
              <a:t>Kg/m</a:t>
            </a:r>
            <a:r>
              <a:rPr lang="en-US" sz="800" baseline="30000"/>
              <a:t>2</a:t>
            </a:r>
          </a:p>
        </p:txBody>
      </p:sp>
      <p:grpSp>
        <p:nvGrpSpPr>
          <p:cNvPr id="2" name="Group 28"/>
          <p:cNvGrpSpPr>
            <a:grpSpLocks/>
          </p:cNvGrpSpPr>
          <p:nvPr/>
        </p:nvGrpSpPr>
        <p:grpSpPr bwMode="auto">
          <a:xfrm>
            <a:off x="1403350" y="981075"/>
            <a:ext cx="1925638" cy="1925638"/>
            <a:chOff x="2268538" y="1341438"/>
            <a:chExt cx="1641475" cy="1639887"/>
          </a:xfrm>
        </p:grpSpPr>
        <p:pic>
          <p:nvPicPr>
            <p:cNvPr id="13343" name="Picture 6" descr="1627_A2"/>
            <p:cNvPicPr>
              <a:picLocks noChangeAspect="1" noChangeArrowheads="1"/>
            </p:cNvPicPr>
            <p:nvPr/>
          </p:nvPicPr>
          <p:blipFill>
            <a:blip r:embed="rId3" cstate="print"/>
            <a:srcRect/>
            <a:stretch>
              <a:fillRect/>
            </a:stretch>
          </p:blipFill>
          <p:spPr bwMode="auto">
            <a:xfrm>
              <a:off x="2268538" y="1341438"/>
              <a:ext cx="1641475" cy="1639887"/>
            </a:xfrm>
            <a:prstGeom prst="rect">
              <a:avLst/>
            </a:prstGeom>
            <a:noFill/>
            <a:ln w="6350">
              <a:solidFill>
                <a:srgbClr val="000000"/>
              </a:solidFill>
              <a:miter lim="800000"/>
              <a:headEnd/>
              <a:tailEnd/>
            </a:ln>
          </p:spPr>
        </p:pic>
        <p:sp>
          <p:nvSpPr>
            <p:cNvPr id="13344" name="Line 56"/>
            <p:cNvSpPr>
              <a:spLocks noChangeShapeType="1"/>
            </p:cNvSpPr>
            <p:nvPr/>
          </p:nvSpPr>
          <p:spPr bwMode="auto">
            <a:xfrm flipV="1">
              <a:off x="2700338" y="2205038"/>
              <a:ext cx="358775" cy="354012"/>
            </a:xfrm>
            <a:prstGeom prst="line">
              <a:avLst/>
            </a:prstGeom>
            <a:noFill/>
            <a:ln w="19050">
              <a:solidFill>
                <a:srgbClr val="000000"/>
              </a:solidFill>
              <a:round/>
              <a:headEnd/>
              <a:tailEnd/>
            </a:ln>
          </p:spPr>
          <p:txBody>
            <a:bodyPr/>
            <a:lstStyle/>
            <a:p>
              <a:endParaRPr lang="en-US"/>
            </a:p>
          </p:txBody>
        </p:sp>
        <p:sp>
          <p:nvSpPr>
            <p:cNvPr id="13345" name="Line 57"/>
            <p:cNvSpPr>
              <a:spLocks noChangeShapeType="1"/>
            </p:cNvSpPr>
            <p:nvPr/>
          </p:nvSpPr>
          <p:spPr bwMode="auto">
            <a:xfrm flipV="1">
              <a:off x="3059113" y="2060575"/>
              <a:ext cx="433387" cy="142875"/>
            </a:xfrm>
            <a:prstGeom prst="line">
              <a:avLst/>
            </a:prstGeom>
            <a:noFill/>
            <a:ln w="19050">
              <a:solidFill>
                <a:srgbClr val="000000"/>
              </a:solidFill>
              <a:round/>
              <a:headEnd/>
              <a:tailEnd/>
            </a:ln>
          </p:spPr>
          <p:txBody>
            <a:bodyPr/>
            <a:lstStyle/>
            <a:p>
              <a:endParaRPr lang="en-US"/>
            </a:p>
          </p:txBody>
        </p:sp>
        <p:sp>
          <p:nvSpPr>
            <p:cNvPr id="13346" name="Line 58"/>
            <p:cNvSpPr>
              <a:spLocks noChangeShapeType="1"/>
            </p:cNvSpPr>
            <p:nvPr/>
          </p:nvSpPr>
          <p:spPr bwMode="auto">
            <a:xfrm flipV="1">
              <a:off x="3492500" y="1773238"/>
              <a:ext cx="0" cy="287337"/>
            </a:xfrm>
            <a:prstGeom prst="line">
              <a:avLst/>
            </a:prstGeom>
            <a:noFill/>
            <a:ln w="19050">
              <a:solidFill>
                <a:srgbClr val="000000"/>
              </a:solidFill>
              <a:round/>
              <a:headEnd/>
              <a:tailEnd/>
            </a:ln>
          </p:spPr>
          <p:txBody>
            <a:bodyPr/>
            <a:lstStyle/>
            <a:p>
              <a:endParaRPr lang="en-US"/>
            </a:p>
          </p:txBody>
        </p:sp>
      </p:grpSp>
      <p:pic>
        <p:nvPicPr>
          <p:cNvPr id="13319" name="Picture 7" descr="1627_A1"/>
          <p:cNvPicPr>
            <a:picLocks noChangeAspect="1" noChangeArrowheads="1"/>
          </p:cNvPicPr>
          <p:nvPr/>
        </p:nvPicPr>
        <p:blipFill>
          <a:blip r:embed="rId4" cstate="print"/>
          <a:srcRect/>
          <a:stretch>
            <a:fillRect/>
          </a:stretch>
        </p:blipFill>
        <p:spPr bwMode="auto">
          <a:xfrm>
            <a:off x="4787900" y="908050"/>
            <a:ext cx="1925638" cy="1925638"/>
          </a:xfrm>
          <a:prstGeom prst="rect">
            <a:avLst/>
          </a:prstGeom>
          <a:noFill/>
          <a:ln w="6350">
            <a:solidFill>
              <a:srgbClr val="000000"/>
            </a:solidFill>
            <a:miter lim="800000"/>
            <a:headEnd/>
            <a:tailEnd/>
          </a:ln>
        </p:spPr>
      </p:pic>
      <p:sp>
        <p:nvSpPr>
          <p:cNvPr id="13320" name="Line 59"/>
          <p:cNvSpPr>
            <a:spLocks noChangeShapeType="1"/>
          </p:cNvSpPr>
          <p:nvPr/>
        </p:nvSpPr>
        <p:spPr bwMode="auto">
          <a:xfrm flipV="1">
            <a:off x="5219700" y="1844675"/>
            <a:ext cx="431800" cy="615950"/>
          </a:xfrm>
          <a:prstGeom prst="line">
            <a:avLst/>
          </a:prstGeom>
          <a:noFill/>
          <a:ln w="19050">
            <a:solidFill>
              <a:srgbClr val="000000"/>
            </a:solidFill>
            <a:prstDash val="dashDot"/>
            <a:round/>
            <a:headEnd/>
            <a:tailEnd/>
          </a:ln>
        </p:spPr>
        <p:txBody>
          <a:bodyPr/>
          <a:lstStyle/>
          <a:p>
            <a:endParaRPr lang="en-US"/>
          </a:p>
        </p:txBody>
      </p:sp>
      <p:sp>
        <p:nvSpPr>
          <p:cNvPr id="13321" name="Line 60"/>
          <p:cNvSpPr>
            <a:spLocks noChangeShapeType="1"/>
          </p:cNvSpPr>
          <p:nvPr/>
        </p:nvSpPr>
        <p:spPr bwMode="auto">
          <a:xfrm flipV="1">
            <a:off x="5651500" y="1557338"/>
            <a:ext cx="481013" cy="287337"/>
          </a:xfrm>
          <a:prstGeom prst="line">
            <a:avLst/>
          </a:prstGeom>
          <a:noFill/>
          <a:ln w="19050">
            <a:solidFill>
              <a:srgbClr val="000000"/>
            </a:solidFill>
            <a:prstDash val="dash"/>
            <a:round/>
            <a:headEnd/>
            <a:tailEnd/>
          </a:ln>
        </p:spPr>
        <p:txBody>
          <a:bodyPr/>
          <a:lstStyle/>
          <a:p>
            <a:endParaRPr lang="en-US"/>
          </a:p>
        </p:txBody>
      </p:sp>
      <p:sp>
        <p:nvSpPr>
          <p:cNvPr id="13322" name="Text Box 63"/>
          <p:cNvSpPr txBox="1">
            <a:spLocks noChangeArrowheads="1"/>
          </p:cNvSpPr>
          <p:nvPr/>
        </p:nvSpPr>
        <p:spPr bwMode="auto">
          <a:xfrm>
            <a:off x="0" y="188913"/>
            <a:ext cx="1655763" cy="784225"/>
          </a:xfrm>
          <a:prstGeom prst="rect">
            <a:avLst/>
          </a:prstGeom>
          <a:noFill/>
          <a:ln w="9525">
            <a:noFill/>
            <a:miter lim="800000"/>
            <a:headEnd/>
            <a:tailEnd/>
          </a:ln>
        </p:spPr>
        <p:txBody>
          <a:bodyPr>
            <a:spAutoFit/>
          </a:bodyPr>
          <a:lstStyle/>
          <a:p>
            <a:pPr algn="ctr" rtl="0">
              <a:spcBef>
                <a:spcPct val="50000"/>
              </a:spcBef>
            </a:pPr>
            <a:r>
              <a:rPr lang="en-US">
                <a:solidFill>
                  <a:srgbClr val="990000"/>
                </a:solidFill>
                <a:latin typeface="Comic Sans MS" pitchFamily="66" charset="0"/>
              </a:rPr>
              <a:t>16:27 UTC</a:t>
            </a:r>
          </a:p>
          <a:p>
            <a:pPr algn="ctr" rtl="0">
              <a:spcBef>
                <a:spcPct val="50000"/>
              </a:spcBef>
            </a:pPr>
            <a:r>
              <a:rPr lang="en-US">
                <a:solidFill>
                  <a:srgbClr val="990000"/>
                </a:solidFill>
                <a:latin typeface="Comic Sans MS" pitchFamily="66" charset="0"/>
              </a:rPr>
              <a:t>25 May 2009</a:t>
            </a:r>
          </a:p>
        </p:txBody>
      </p:sp>
      <p:sp>
        <p:nvSpPr>
          <p:cNvPr id="13323" name="Text Box 67"/>
          <p:cNvSpPr txBox="1">
            <a:spLocks noChangeArrowheads="1"/>
          </p:cNvSpPr>
          <p:nvPr/>
        </p:nvSpPr>
        <p:spPr bwMode="auto">
          <a:xfrm>
            <a:off x="8286750" y="4229100"/>
            <a:ext cx="827088" cy="274638"/>
          </a:xfrm>
          <a:prstGeom prst="rect">
            <a:avLst/>
          </a:prstGeom>
          <a:noFill/>
          <a:ln w="9525">
            <a:noFill/>
            <a:miter lim="800000"/>
            <a:headEnd/>
            <a:tailEnd/>
          </a:ln>
        </p:spPr>
        <p:txBody>
          <a:bodyPr>
            <a:spAutoFit/>
          </a:bodyPr>
          <a:lstStyle/>
          <a:p>
            <a:pPr algn="l" rtl="0">
              <a:spcBef>
                <a:spcPct val="50000"/>
              </a:spcBef>
            </a:pPr>
            <a:r>
              <a:rPr lang="en-US" sz="1200">
                <a:latin typeface="Comic Sans MS" pitchFamily="66" charset="0"/>
              </a:rPr>
              <a:t>© ARSO</a:t>
            </a:r>
          </a:p>
        </p:txBody>
      </p:sp>
      <p:sp>
        <p:nvSpPr>
          <p:cNvPr id="13324" name="Text Box 68"/>
          <p:cNvSpPr txBox="1">
            <a:spLocks noChangeArrowheads="1"/>
          </p:cNvSpPr>
          <p:nvPr/>
        </p:nvSpPr>
        <p:spPr bwMode="auto">
          <a:xfrm>
            <a:off x="7486650" y="4005263"/>
            <a:ext cx="1657350" cy="274637"/>
          </a:xfrm>
          <a:prstGeom prst="rect">
            <a:avLst/>
          </a:prstGeom>
          <a:noFill/>
          <a:ln w="9525">
            <a:noFill/>
            <a:miter lim="800000"/>
            <a:headEnd/>
            <a:tailEnd/>
          </a:ln>
        </p:spPr>
        <p:txBody>
          <a:bodyPr>
            <a:spAutoFit/>
          </a:bodyPr>
          <a:lstStyle/>
          <a:p>
            <a:pPr algn="l" rtl="0">
              <a:spcBef>
                <a:spcPct val="50000"/>
              </a:spcBef>
            </a:pPr>
            <a:r>
              <a:rPr lang="he-IL" sz="1200">
                <a:latin typeface="Comic Sans MS" pitchFamily="66" charset="0"/>
              </a:rPr>
              <a:t> </a:t>
            </a:r>
            <a:r>
              <a:rPr lang="en-US" sz="1200">
                <a:latin typeface="Comic Sans MS" pitchFamily="66" charset="0"/>
              </a:rPr>
              <a:t>ground hail reports</a:t>
            </a:r>
          </a:p>
        </p:txBody>
      </p:sp>
      <p:sp>
        <p:nvSpPr>
          <p:cNvPr id="13325" name="Text Box 71"/>
          <p:cNvSpPr txBox="1">
            <a:spLocks noChangeArrowheads="1"/>
          </p:cNvSpPr>
          <p:nvPr/>
        </p:nvSpPr>
        <p:spPr bwMode="auto">
          <a:xfrm>
            <a:off x="6588125" y="1412875"/>
            <a:ext cx="2555875" cy="1192213"/>
          </a:xfrm>
          <a:prstGeom prst="rect">
            <a:avLst/>
          </a:prstGeom>
          <a:noFill/>
          <a:ln w="9525">
            <a:noFill/>
            <a:miter lim="800000"/>
            <a:headEnd/>
            <a:tailEnd/>
          </a:ln>
        </p:spPr>
        <p:txBody>
          <a:bodyPr>
            <a:spAutoFit/>
          </a:bodyPr>
          <a:lstStyle/>
          <a:p>
            <a:pPr algn="ctr" rtl="0">
              <a:spcBef>
                <a:spcPct val="50000"/>
              </a:spcBef>
            </a:pPr>
            <a:r>
              <a:rPr lang="en-US">
                <a:solidFill>
                  <a:srgbClr val="1C1C1C"/>
                </a:solidFill>
                <a:latin typeface="Comic Sans MS" pitchFamily="66" charset="0"/>
              </a:rPr>
              <a:t>Large hail </a:t>
            </a:r>
          </a:p>
          <a:p>
            <a:pPr algn="ctr" rtl="0">
              <a:spcBef>
                <a:spcPct val="50000"/>
              </a:spcBef>
            </a:pPr>
            <a:r>
              <a:rPr lang="en-US">
                <a:solidFill>
                  <a:srgbClr val="1C1C1C"/>
                </a:solidFill>
                <a:latin typeface="Comic Sans MS" pitchFamily="66" charset="0"/>
              </a:rPr>
              <a:t>(6-7 cm diameter)</a:t>
            </a:r>
          </a:p>
          <a:p>
            <a:pPr algn="ctr" rtl="0">
              <a:spcBef>
                <a:spcPct val="50000"/>
              </a:spcBef>
            </a:pPr>
            <a:r>
              <a:rPr lang="en-US">
                <a:solidFill>
                  <a:srgbClr val="1C1C1C"/>
                </a:solidFill>
                <a:latin typeface="Comic Sans MS" pitchFamily="66" charset="0"/>
              </a:rPr>
              <a:t>16:30-17:00 UTC</a:t>
            </a:r>
          </a:p>
        </p:txBody>
      </p:sp>
      <p:sp>
        <p:nvSpPr>
          <p:cNvPr id="13326" name="Text Box 72"/>
          <p:cNvSpPr txBox="1">
            <a:spLocks noChangeArrowheads="1"/>
          </p:cNvSpPr>
          <p:nvPr/>
        </p:nvSpPr>
        <p:spPr bwMode="auto">
          <a:xfrm>
            <a:off x="6948488" y="2636838"/>
            <a:ext cx="1727200" cy="274637"/>
          </a:xfrm>
          <a:prstGeom prst="rect">
            <a:avLst/>
          </a:prstGeom>
          <a:noFill/>
          <a:ln w="9525">
            <a:noFill/>
            <a:miter lim="800000"/>
            <a:headEnd/>
            <a:tailEnd/>
          </a:ln>
        </p:spPr>
        <p:txBody>
          <a:bodyPr>
            <a:spAutoFit/>
          </a:bodyPr>
          <a:lstStyle/>
          <a:p>
            <a:pPr algn="ctr" rtl="0">
              <a:spcBef>
                <a:spcPct val="50000"/>
              </a:spcBef>
            </a:pPr>
            <a:r>
              <a:rPr lang="en-US" sz="1200">
                <a:solidFill>
                  <a:srgbClr val="1C1C1C"/>
                </a:solidFill>
                <a:latin typeface="Comic Sans MS" pitchFamily="66" charset="0"/>
              </a:rPr>
              <a:t>(Reports from ESSL)</a:t>
            </a:r>
          </a:p>
        </p:txBody>
      </p:sp>
      <p:sp>
        <p:nvSpPr>
          <p:cNvPr id="13327" name="Text Box 37"/>
          <p:cNvSpPr txBox="1">
            <a:spLocks noChangeArrowheads="1"/>
          </p:cNvSpPr>
          <p:nvPr/>
        </p:nvSpPr>
        <p:spPr bwMode="auto">
          <a:xfrm>
            <a:off x="1000125" y="188913"/>
            <a:ext cx="8143875" cy="519112"/>
          </a:xfrm>
          <a:prstGeom prst="rect">
            <a:avLst/>
          </a:prstGeom>
          <a:noFill/>
          <a:ln w="9525">
            <a:noFill/>
            <a:miter lim="800000"/>
            <a:headEnd/>
            <a:tailEnd/>
          </a:ln>
        </p:spPr>
        <p:txBody>
          <a:bodyPr>
            <a:spAutoFit/>
          </a:bodyPr>
          <a:lstStyle/>
          <a:p>
            <a:pPr algn="ctr" rtl="0">
              <a:spcBef>
                <a:spcPct val="50000"/>
              </a:spcBef>
            </a:pPr>
            <a:r>
              <a:rPr lang="en-US" sz="2800" b="1">
                <a:solidFill>
                  <a:srgbClr val="960000"/>
                </a:solidFill>
                <a:latin typeface="Comic Sans MS" pitchFamily="66" charset="0"/>
              </a:rPr>
              <a:t>Significant difference of the profiles</a:t>
            </a:r>
          </a:p>
        </p:txBody>
      </p:sp>
      <p:pic>
        <p:nvPicPr>
          <p:cNvPr id="13328" name="Picture 29"/>
          <p:cNvPicPr>
            <a:picLocks noChangeAspect="1" noChangeArrowheads="1"/>
          </p:cNvPicPr>
          <p:nvPr/>
        </p:nvPicPr>
        <p:blipFill>
          <a:blip r:embed="rId5" cstate="print"/>
          <a:srcRect/>
          <a:stretch>
            <a:fillRect/>
          </a:stretch>
        </p:blipFill>
        <p:spPr bwMode="auto">
          <a:xfrm>
            <a:off x="5416550" y="4184650"/>
            <a:ext cx="3708400" cy="2654300"/>
          </a:xfrm>
          <a:prstGeom prst="rect">
            <a:avLst/>
          </a:prstGeom>
          <a:noFill/>
          <a:ln w="9525">
            <a:noFill/>
            <a:miter lim="800000"/>
            <a:headEnd/>
            <a:tailEnd/>
          </a:ln>
        </p:spPr>
      </p:pic>
      <p:sp>
        <p:nvSpPr>
          <p:cNvPr id="13330" name="Text Box 33"/>
          <p:cNvSpPr txBox="1">
            <a:spLocks noChangeArrowheads="1"/>
          </p:cNvSpPr>
          <p:nvPr/>
        </p:nvSpPr>
        <p:spPr bwMode="auto">
          <a:xfrm>
            <a:off x="8221663" y="4319588"/>
            <a:ext cx="827087" cy="274637"/>
          </a:xfrm>
          <a:prstGeom prst="rect">
            <a:avLst/>
          </a:prstGeom>
          <a:noFill/>
          <a:ln w="9525">
            <a:noFill/>
            <a:miter lim="800000"/>
            <a:headEnd/>
            <a:tailEnd/>
          </a:ln>
        </p:spPr>
        <p:txBody>
          <a:bodyPr>
            <a:spAutoFit/>
          </a:bodyPr>
          <a:lstStyle/>
          <a:p>
            <a:pPr algn="l" rtl="0">
              <a:spcBef>
                <a:spcPct val="50000"/>
              </a:spcBef>
            </a:pPr>
            <a:r>
              <a:rPr lang="en-US" sz="1200">
                <a:latin typeface="Comic Sans MS" pitchFamily="66" charset="0"/>
              </a:rPr>
              <a:t>© ARSO</a:t>
            </a:r>
          </a:p>
        </p:txBody>
      </p:sp>
      <p:pic>
        <p:nvPicPr>
          <p:cNvPr id="13331" name="Picture 34"/>
          <p:cNvPicPr>
            <a:picLocks noChangeAspect="1" noChangeArrowheads="1"/>
          </p:cNvPicPr>
          <p:nvPr/>
        </p:nvPicPr>
        <p:blipFill>
          <a:blip r:embed="rId6" cstate="print"/>
          <a:srcRect/>
          <a:stretch>
            <a:fillRect/>
          </a:stretch>
        </p:blipFill>
        <p:spPr bwMode="auto">
          <a:xfrm>
            <a:off x="4911725" y="4508500"/>
            <a:ext cx="504825" cy="2349500"/>
          </a:xfrm>
          <a:prstGeom prst="rect">
            <a:avLst/>
          </a:prstGeom>
          <a:noFill/>
          <a:ln w="9525">
            <a:noFill/>
            <a:miter lim="800000"/>
            <a:headEnd/>
            <a:tailEnd/>
          </a:ln>
        </p:spPr>
      </p:pic>
      <p:sp>
        <p:nvSpPr>
          <p:cNvPr id="13332" name="Text Box 36"/>
          <p:cNvSpPr txBox="1">
            <a:spLocks noChangeArrowheads="1"/>
          </p:cNvSpPr>
          <p:nvPr/>
        </p:nvSpPr>
        <p:spPr bwMode="auto">
          <a:xfrm>
            <a:off x="4603750" y="6634163"/>
            <a:ext cx="576263" cy="214312"/>
          </a:xfrm>
          <a:prstGeom prst="rect">
            <a:avLst/>
          </a:prstGeom>
          <a:noFill/>
          <a:ln w="9525">
            <a:noFill/>
            <a:miter lim="800000"/>
            <a:headEnd/>
            <a:tailEnd/>
          </a:ln>
        </p:spPr>
        <p:txBody>
          <a:bodyPr>
            <a:spAutoFit/>
          </a:bodyPr>
          <a:lstStyle/>
          <a:p>
            <a:pPr algn="l" rtl="0">
              <a:spcBef>
                <a:spcPct val="50000"/>
              </a:spcBef>
            </a:pPr>
            <a:r>
              <a:rPr lang="en-US" sz="800">
                <a:solidFill>
                  <a:srgbClr val="000000"/>
                </a:solidFill>
              </a:rPr>
              <a:t>Kg/m^2</a:t>
            </a:r>
          </a:p>
        </p:txBody>
      </p:sp>
      <p:pic>
        <p:nvPicPr>
          <p:cNvPr id="13333" name="Picture 37"/>
          <p:cNvPicPr>
            <a:picLocks noChangeAspect="1" noChangeArrowheads="1"/>
          </p:cNvPicPr>
          <p:nvPr/>
        </p:nvPicPr>
        <p:blipFill>
          <a:blip r:embed="rId7" cstate="print"/>
          <a:srcRect/>
          <a:stretch>
            <a:fillRect/>
          </a:stretch>
        </p:blipFill>
        <p:spPr bwMode="auto">
          <a:xfrm>
            <a:off x="28575" y="4073525"/>
            <a:ext cx="2843213" cy="2754313"/>
          </a:xfrm>
          <a:prstGeom prst="rect">
            <a:avLst/>
          </a:prstGeom>
          <a:noFill/>
          <a:ln w="9525">
            <a:solidFill>
              <a:srgbClr val="000000"/>
            </a:solidFill>
            <a:miter lim="800000"/>
            <a:headEnd/>
            <a:tailEnd/>
          </a:ln>
        </p:spPr>
      </p:pic>
      <p:sp>
        <p:nvSpPr>
          <p:cNvPr id="13334" name="Text Box 38"/>
          <p:cNvSpPr txBox="1">
            <a:spLocks noChangeArrowheads="1"/>
          </p:cNvSpPr>
          <p:nvPr/>
        </p:nvSpPr>
        <p:spPr bwMode="auto">
          <a:xfrm>
            <a:off x="5580063" y="6299200"/>
            <a:ext cx="792162" cy="473075"/>
          </a:xfrm>
          <a:prstGeom prst="rect">
            <a:avLst/>
          </a:prstGeom>
          <a:noFill/>
          <a:ln w="9525">
            <a:noFill/>
            <a:miter lim="800000"/>
            <a:headEnd/>
            <a:tailEnd/>
          </a:ln>
        </p:spPr>
        <p:txBody>
          <a:bodyPr>
            <a:spAutoFit/>
          </a:bodyPr>
          <a:lstStyle/>
          <a:p>
            <a:pPr algn="l" rtl="0">
              <a:spcBef>
                <a:spcPct val="50000"/>
              </a:spcBef>
            </a:pPr>
            <a:r>
              <a:rPr lang="en-US" sz="1000"/>
              <a:t>VIL</a:t>
            </a:r>
          </a:p>
          <a:p>
            <a:pPr algn="l" rtl="0">
              <a:spcBef>
                <a:spcPct val="50000"/>
              </a:spcBef>
            </a:pPr>
            <a:r>
              <a:rPr lang="en-US" sz="1000"/>
              <a:t>Kg/m^2</a:t>
            </a:r>
          </a:p>
        </p:txBody>
      </p:sp>
      <p:pic>
        <p:nvPicPr>
          <p:cNvPr id="12352" name="Picture 64" descr="hail_reports_map"/>
          <p:cNvPicPr>
            <a:picLocks noChangeAspect="1" noChangeArrowheads="1"/>
          </p:cNvPicPr>
          <p:nvPr/>
        </p:nvPicPr>
        <p:blipFill>
          <a:blip r:embed="rId8" cstate="print"/>
          <a:srcRect/>
          <a:stretch>
            <a:fillRect/>
          </a:stretch>
        </p:blipFill>
        <p:spPr bwMode="auto">
          <a:xfrm>
            <a:off x="5292725" y="3967163"/>
            <a:ext cx="3851275" cy="2890837"/>
          </a:xfrm>
          <a:prstGeom prst="rect">
            <a:avLst/>
          </a:prstGeom>
          <a:noFill/>
          <a:ln w="9525">
            <a:noFill/>
            <a:miter lim="800000"/>
            <a:headEnd/>
            <a:tailEnd/>
          </a:ln>
        </p:spPr>
      </p:pic>
      <p:sp>
        <p:nvSpPr>
          <p:cNvPr id="13337" name="Line 60"/>
          <p:cNvSpPr>
            <a:spLocks noChangeShapeType="1"/>
          </p:cNvSpPr>
          <p:nvPr/>
        </p:nvSpPr>
        <p:spPr bwMode="auto">
          <a:xfrm flipV="1">
            <a:off x="5651500" y="1557338"/>
            <a:ext cx="481013" cy="287337"/>
          </a:xfrm>
          <a:prstGeom prst="line">
            <a:avLst/>
          </a:prstGeom>
          <a:noFill/>
          <a:ln w="19050">
            <a:solidFill>
              <a:srgbClr val="000000"/>
            </a:solidFill>
            <a:prstDash val="dash"/>
            <a:round/>
            <a:headEnd/>
            <a:tailEnd/>
          </a:ln>
        </p:spPr>
        <p:txBody>
          <a:bodyPr/>
          <a:lstStyle/>
          <a:p>
            <a:endParaRPr lang="en-US"/>
          </a:p>
        </p:txBody>
      </p:sp>
      <p:grpSp>
        <p:nvGrpSpPr>
          <p:cNvPr id="3" name="Group 47"/>
          <p:cNvGrpSpPr>
            <a:grpSpLocks/>
          </p:cNvGrpSpPr>
          <p:nvPr/>
        </p:nvGrpSpPr>
        <p:grpSpPr bwMode="auto">
          <a:xfrm>
            <a:off x="5219700" y="1246188"/>
            <a:ext cx="919163" cy="1214437"/>
            <a:chOff x="3288" y="785"/>
            <a:chExt cx="579" cy="765"/>
          </a:xfrm>
        </p:grpSpPr>
        <p:sp>
          <p:nvSpPr>
            <p:cNvPr id="13340" name="Line 61"/>
            <p:cNvSpPr>
              <a:spLocks noChangeShapeType="1"/>
            </p:cNvSpPr>
            <p:nvPr/>
          </p:nvSpPr>
          <p:spPr bwMode="auto">
            <a:xfrm flipV="1">
              <a:off x="3867" y="785"/>
              <a:ext cx="0" cy="212"/>
            </a:xfrm>
            <a:prstGeom prst="line">
              <a:avLst/>
            </a:prstGeom>
            <a:noFill/>
            <a:ln w="19050">
              <a:solidFill>
                <a:srgbClr val="000000"/>
              </a:solidFill>
              <a:round/>
              <a:headEnd/>
              <a:tailEnd/>
            </a:ln>
          </p:spPr>
          <p:txBody>
            <a:bodyPr/>
            <a:lstStyle/>
            <a:p>
              <a:endParaRPr lang="en-US"/>
            </a:p>
          </p:txBody>
        </p:sp>
        <p:sp>
          <p:nvSpPr>
            <p:cNvPr id="13341" name="Line 59"/>
            <p:cNvSpPr>
              <a:spLocks noChangeShapeType="1"/>
            </p:cNvSpPr>
            <p:nvPr/>
          </p:nvSpPr>
          <p:spPr bwMode="auto">
            <a:xfrm flipV="1">
              <a:off x="3288" y="1162"/>
              <a:ext cx="272" cy="388"/>
            </a:xfrm>
            <a:prstGeom prst="line">
              <a:avLst/>
            </a:prstGeom>
            <a:noFill/>
            <a:ln w="19050">
              <a:solidFill>
                <a:srgbClr val="000000"/>
              </a:solidFill>
              <a:prstDash val="dashDot"/>
              <a:round/>
              <a:headEnd/>
              <a:tailEnd/>
            </a:ln>
          </p:spPr>
          <p:txBody>
            <a:bodyPr/>
            <a:lstStyle/>
            <a:p>
              <a:endParaRPr lang="en-US"/>
            </a:p>
          </p:txBody>
        </p:sp>
        <p:sp>
          <p:nvSpPr>
            <p:cNvPr id="13342" name="Line 60"/>
            <p:cNvSpPr>
              <a:spLocks noChangeShapeType="1"/>
            </p:cNvSpPr>
            <p:nvPr/>
          </p:nvSpPr>
          <p:spPr bwMode="auto">
            <a:xfrm flipV="1">
              <a:off x="3560" y="981"/>
              <a:ext cx="303" cy="181"/>
            </a:xfrm>
            <a:prstGeom prst="line">
              <a:avLst/>
            </a:prstGeom>
            <a:noFill/>
            <a:ln w="19050">
              <a:solidFill>
                <a:srgbClr val="000000"/>
              </a:solidFill>
              <a:prstDash val="dash"/>
              <a:round/>
              <a:headEnd/>
              <a:tailEnd/>
            </a:ln>
          </p:spPr>
          <p:txBody>
            <a:bodyPr/>
            <a:lstStyle/>
            <a:p>
              <a:endParaRPr lang="en-US"/>
            </a:p>
          </p:txBody>
        </p:sp>
      </p:grpSp>
      <p:sp>
        <p:nvSpPr>
          <p:cNvPr id="13360" name="Text Box 27"/>
          <p:cNvSpPr txBox="1">
            <a:spLocks noChangeArrowheads="1"/>
          </p:cNvSpPr>
          <p:nvPr/>
        </p:nvSpPr>
        <p:spPr bwMode="auto">
          <a:xfrm>
            <a:off x="7380288" y="4076700"/>
            <a:ext cx="1657350" cy="274638"/>
          </a:xfrm>
          <a:prstGeom prst="rect">
            <a:avLst/>
          </a:prstGeom>
          <a:noFill/>
          <a:ln w="9525">
            <a:noFill/>
            <a:miter lim="800000"/>
            <a:headEnd/>
            <a:tailEnd/>
          </a:ln>
        </p:spPr>
        <p:txBody>
          <a:bodyPr>
            <a:spAutoFit/>
          </a:bodyPr>
          <a:lstStyle/>
          <a:p>
            <a:pPr algn="l" rtl="0">
              <a:spcBef>
                <a:spcPct val="50000"/>
              </a:spcBef>
            </a:pPr>
            <a:r>
              <a:rPr lang="he-IL" sz="1200">
                <a:latin typeface="Comic Sans MS" pitchFamily="66" charset="0"/>
              </a:rPr>
              <a:t> </a:t>
            </a:r>
            <a:r>
              <a:rPr lang="en-US" sz="1200">
                <a:latin typeface="Comic Sans MS" pitchFamily="66" charset="0"/>
              </a:rPr>
              <a:t>ground hail reports</a:t>
            </a:r>
          </a:p>
        </p:txBody>
      </p:sp>
      <p:sp>
        <p:nvSpPr>
          <p:cNvPr id="35" name="Line 66"/>
          <p:cNvSpPr>
            <a:spLocks noChangeShapeType="1"/>
          </p:cNvSpPr>
          <p:nvPr/>
        </p:nvSpPr>
        <p:spPr bwMode="auto">
          <a:xfrm flipH="1" flipV="1">
            <a:off x="4724398" y="3352800"/>
            <a:ext cx="2286001" cy="1981200"/>
          </a:xfrm>
          <a:prstGeom prst="line">
            <a:avLst/>
          </a:prstGeom>
          <a:noFill/>
          <a:ln w="12700">
            <a:solidFill>
              <a:srgbClr val="FFFF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563563" y="228600"/>
            <a:ext cx="9326563" cy="6308725"/>
          </a:xfrm>
          <a:prstGeom prst="rect">
            <a:avLst/>
          </a:prstGeom>
          <a:noFill/>
          <a:ln w="9525">
            <a:noFill/>
            <a:miter lim="800000"/>
            <a:headEnd/>
            <a:tailEnd/>
          </a:ln>
          <a:effectLst/>
        </p:spPr>
      </p:pic>
      <p:sp>
        <p:nvSpPr>
          <p:cNvPr id="62467" name="Text Box 3"/>
          <p:cNvSpPr txBox="1">
            <a:spLocks noChangeArrowheads="1"/>
          </p:cNvSpPr>
          <p:nvPr/>
        </p:nvSpPr>
        <p:spPr bwMode="auto">
          <a:xfrm>
            <a:off x="304800" y="6324600"/>
            <a:ext cx="2533650" cy="366713"/>
          </a:xfrm>
          <a:prstGeom prst="rect">
            <a:avLst/>
          </a:prstGeom>
          <a:solidFill>
            <a:schemeClr val="accent1"/>
          </a:solidFill>
          <a:ln w="9525">
            <a:noFill/>
            <a:miter lim="800000"/>
            <a:headEnd/>
            <a:tailEnd/>
          </a:ln>
          <a:effectLst/>
        </p:spPr>
        <p:txBody>
          <a:bodyPr wrap="none">
            <a:spAutoFit/>
          </a:bodyPr>
          <a:lstStyle/>
          <a:p>
            <a:pPr algn="l" rtl="0"/>
            <a:r>
              <a:rPr lang="en-US">
                <a:latin typeface="Arial" charset="0"/>
              </a:rPr>
              <a:t>G-11 2008 05 10 21:00</a:t>
            </a:r>
          </a:p>
        </p:txBody>
      </p:sp>
      <p:sp>
        <p:nvSpPr>
          <p:cNvPr id="62468" name="AutoShape 4"/>
          <p:cNvSpPr>
            <a:spLocks noChangeArrowheads="1"/>
          </p:cNvSpPr>
          <p:nvPr/>
        </p:nvSpPr>
        <p:spPr bwMode="auto">
          <a:xfrm>
            <a:off x="1971675" y="3067050"/>
            <a:ext cx="152400" cy="152400"/>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62469" name="AutoShape 5"/>
          <p:cNvSpPr>
            <a:spLocks noChangeArrowheads="1"/>
          </p:cNvSpPr>
          <p:nvPr/>
        </p:nvSpPr>
        <p:spPr bwMode="auto">
          <a:xfrm>
            <a:off x="2209800" y="2819400"/>
            <a:ext cx="152400" cy="152400"/>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62470" name="Text Box 21"/>
          <p:cNvSpPr txBox="1">
            <a:spLocks noChangeArrowheads="1"/>
          </p:cNvSpPr>
          <p:nvPr/>
        </p:nvSpPr>
        <p:spPr bwMode="auto">
          <a:xfrm>
            <a:off x="1116013" y="188913"/>
            <a:ext cx="6048375" cy="519112"/>
          </a:xfrm>
          <a:prstGeom prst="rect">
            <a:avLst/>
          </a:prstGeom>
          <a:noFill/>
          <a:ln w="9525">
            <a:noFill/>
            <a:miter lim="800000"/>
            <a:headEnd/>
            <a:tailEnd/>
          </a:ln>
        </p:spPr>
        <p:txBody>
          <a:bodyPr>
            <a:spAutoFit/>
          </a:bodyPr>
          <a:lstStyle/>
          <a:p>
            <a:pPr algn="ctr" rtl="0">
              <a:spcBef>
                <a:spcPct val="50000"/>
              </a:spcBef>
            </a:pPr>
            <a:r>
              <a:rPr lang="en-US" sz="2800">
                <a:solidFill>
                  <a:srgbClr val="FFFF00"/>
                </a:solidFill>
                <a:latin typeface="Comic Sans MS" pitchFamily="66" charset="0"/>
              </a:rPr>
              <a:t>Automated identification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447087" cy="5632311"/>
          </a:xfrm>
          <a:prstGeom prst="rect">
            <a:avLst/>
          </a:prstGeom>
          <a:noFill/>
        </p:spPr>
        <p:txBody>
          <a:bodyPr wrap="square">
            <a:spAutoFit/>
          </a:bodyPr>
          <a:lstStyle/>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 can retrieved T-Re reveal cloud properties</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cloud invigoration and electrification.</a:t>
            </a: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Aerosol-induced severe storms</a:t>
            </a:r>
            <a:endPar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endParaRPr>
          </a:p>
          <a:p>
            <a:pPr marL="342900" indent="-342900" algn="just" rtl="0">
              <a:buFont typeface="Arial" pitchFamily="34" charset="0"/>
              <a:buChar char="•"/>
              <a:defRPr/>
            </a:pP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How</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 can the retrieved T-Re be </a:t>
            </a:r>
            <a:r>
              <a:rPr lang="en-US" sz="3600" dirty="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indicative of the storm </a:t>
            </a:r>
            <a:r>
              <a:rPr lang="en-US" sz="3600" dirty="0" smtClean="0">
                <a:solidFill>
                  <a:schemeClr val="bg2">
                    <a:lumMod val="40000"/>
                    <a:lumOff val="60000"/>
                  </a:schemeClr>
                </a:solidFill>
                <a:effectLst>
                  <a:outerShdw blurRad="38100" dist="38100" dir="2700000" algn="tl">
                    <a:srgbClr val="000000"/>
                  </a:outerShdw>
                </a:effectLst>
                <a:latin typeface="Comic Sans MS" pitchFamily="66" charset="0"/>
                <a:cs typeface="Arial" pitchFamily="34" charset="0"/>
              </a:rPr>
              <a:t>severity?</a:t>
            </a:r>
          </a:p>
          <a:p>
            <a:pPr marL="342900" indent="-342900" algn="just" rtl="0">
              <a:buFont typeface="Arial" pitchFamily="34" charset="0"/>
              <a:buChar char="•"/>
              <a:defRPr/>
            </a:pPr>
            <a:r>
              <a:rPr lang="en-US" sz="3600" dirty="0" smtClean="0">
                <a:effectLst>
                  <a:outerShdw blurRad="38100" dist="38100" dir="2700000" algn="tl">
                    <a:srgbClr val="000000"/>
                  </a:outerShdw>
                </a:effectLst>
                <a:latin typeface="Comic Sans MS" pitchFamily="66" charset="0"/>
                <a:cs typeface="Arial" pitchFamily="34" charset="0"/>
              </a:rPr>
              <a:t>satellite </a:t>
            </a:r>
            <a:r>
              <a:rPr lang="en-US" sz="3600" dirty="0" smtClean="0">
                <a:effectLst>
                  <a:outerShdw blurRad="38100" dist="38100" dir="2700000" algn="tl">
                    <a:srgbClr val="000000"/>
                  </a:outerShdw>
                </a:effectLst>
                <a:latin typeface="Comic Sans MS" pitchFamily="66" charset="0"/>
                <a:cs typeface="Arial" pitchFamily="34" charset="0"/>
              </a:rPr>
              <a:t>T-Re reveals aerosol impacts on intensity of tropical cyclones.</a:t>
            </a:r>
            <a:endParaRPr lang="en-US" sz="3600" dirty="0">
              <a:effectLst>
                <a:outerShdw blurRad="38100" dist="38100" dir="2700000" algn="tl">
                  <a:srgbClr val="000000"/>
                </a:outerShdw>
              </a:effectLst>
              <a:latin typeface="Comic Sans MS" pitchFamily="66" charset="0"/>
              <a:cs typeface="Arial" pitchFamily="34" charset="0"/>
            </a:endParaRPr>
          </a:p>
        </p:txBody>
      </p:sp>
      <p:sp>
        <p:nvSpPr>
          <p:cNvPr id="3" name="Text Box 37"/>
          <p:cNvSpPr txBox="1">
            <a:spLocks noChangeArrowheads="1"/>
          </p:cNvSpPr>
          <p:nvPr/>
        </p:nvSpPr>
        <p:spPr bwMode="auto">
          <a:xfrm>
            <a:off x="0" y="188913"/>
            <a:ext cx="9144000" cy="701675"/>
          </a:xfrm>
          <a:prstGeom prst="rect">
            <a:avLst/>
          </a:prstGeom>
          <a:noFill/>
          <a:ln w="9525">
            <a:noFill/>
            <a:miter lim="800000"/>
            <a:headEnd/>
            <a:tailEnd/>
          </a:ln>
          <a:effectLst/>
        </p:spPr>
        <p:txBody>
          <a:bodyPr>
            <a:spAutoFit/>
          </a:bodyPr>
          <a:lstStyle/>
          <a:p>
            <a:pPr algn="ctr" rtl="0">
              <a:spcBef>
                <a:spcPct val="50000"/>
              </a:spcBef>
              <a:defRPr/>
            </a:pPr>
            <a:r>
              <a:rPr lang="en-US" sz="4000" b="1" dirty="0" smtClean="0">
                <a:solidFill>
                  <a:srgbClr val="960000"/>
                </a:solidFill>
                <a:effectLst>
                  <a:outerShdw blurRad="38100" dist="38100" dir="2700000" algn="tl">
                    <a:srgbClr val="000000"/>
                  </a:outerShdw>
                </a:effectLst>
                <a:latin typeface="Comic Sans MS" pitchFamily="66" charset="0"/>
                <a:cs typeface="Arial" pitchFamily="34" charset="0"/>
              </a:rPr>
              <a:t>Outline</a:t>
            </a:r>
            <a:endParaRPr lang="en-US" sz="4000" b="1" dirty="0">
              <a:solidFill>
                <a:srgbClr val="960000"/>
              </a:solidFill>
              <a:effectLst>
                <a:outerShdw blurRad="38100" dist="38100" dir="2700000" algn="tl">
                  <a:srgbClr val="000000"/>
                </a:outerShdw>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579438"/>
            <a:ext cx="9144000" cy="7437438"/>
          </a:xfrm>
          <a:prstGeom prst="rect">
            <a:avLst/>
          </a:prstGeom>
          <a:noFill/>
          <a:ln w="9525">
            <a:noFill/>
            <a:miter lim="800000"/>
            <a:headEnd/>
            <a:tailEnd/>
          </a:ln>
        </p:spPr>
      </p:pic>
      <p:sp>
        <p:nvSpPr>
          <p:cNvPr id="20483" name="Rectangle 3"/>
          <p:cNvSpPr>
            <a:spLocks noChangeArrowheads="1"/>
          </p:cNvSpPr>
          <p:nvPr/>
        </p:nvSpPr>
        <p:spPr bwMode="auto">
          <a:xfrm>
            <a:off x="838200" y="-206663"/>
            <a:ext cx="7772400" cy="5509200"/>
          </a:xfrm>
          <a:prstGeom prst="rect">
            <a:avLst/>
          </a:prstGeom>
          <a:noFill/>
          <a:ln w="9525">
            <a:noFill/>
            <a:miter lim="800000"/>
            <a:headEnd/>
            <a:tailEnd/>
          </a:ln>
        </p:spPr>
        <p:txBody>
          <a:bodyPr anchor="ctr">
            <a:spAutoFit/>
          </a:bodyPr>
          <a:lstStyle/>
          <a:p>
            <a:pPr rtl="0"/>
            <a:r>
              <a:rPr lang="en-US" sz="3200" b="1" dirty="0" smtClean="0">
                <a:solidFill>
                  <a:srgbClr val="FFFF00"/>
                </a:solidFill>
                <a:latin typeface="Arial" charset="0"/>
                <a:cs typeface="Arial" charset="0"/>
              </a:rPr>
              <a:t>Aerosol effects on Microstructure and Intensity of Tropical Cyclones</a:t>
            </a:r>
            <a:r>
              <a:rPr lang="en-US" sz="3200" b="1" dirty="0">
                <a:solidFill>
                  <a:srgbClr val="FFFF00"/>
                </a:solidFill>
                <a:latin typeface="Arial" charset="0"/>
                <a:cs typeface="Arial" charset="0"/>
              </a:rPr>
              <a:t>	</a:t>
            </a:r>
          </a:p>
          <a:p>
            <a:pPr rtl="0"/>
            <a:endParaRPr lang="en-US" sz="3600" b="1" dirty="0">
              <a:solidFill>
                <a:srgbClr val="FFFF00"/>
              </a:solidFill>
              <a:latin typeface="Arial" charset="0"/>
              <a:cs typeface="Arial" charset="0"/>
            </a:endParaRPr>
          </a:p>
          <a:p>
            <a:pPr rtl="0"/>
            <a:endParaRPr lang="en-US" sz="3600" b="1" dirty="0">
              <a:solidFill>
                <a:srgbClr val="FFFF00"/>
              </a:solidFill>
              <a:latin typeface="Arial" charset="0"/>
              <a:cs typeface="Arial" charset="0"/>
            </a:endParaRPr>
          </a:p>
          <a:p>
            <a:pPr rtl="0"/>
            <a:endParaRPr lang="en-US" sz="2400" b="1" dirty="0">
              <a:solidFill>
                <a:srgbClr val="FFFF00"/>
              </a:solidFill>
            </a:endParaRPr>
          </a:p>
          <a:p>
            <a:pPr rtl="0"/>
            <a:endParaRPr lang="en-US" sz="2400" b="1" dirty="0">
              <a:solidFill>
                <a:srgbClr val="FFFF00"/>
              </a:solidFill>
            </a:endParaRPr>
          </a:p>
          <a:p>
            <a:pPr rtl="0"/>
            <a:endParaRPr lang="en-US" sz="2400" b="1" dirty="0">
              <a:solidFill>
                <a:srgbClr val="FFFF00"/>
              </a:solidFill>
            </a:endParaRPr>
          </a:p>
          <a:p>
            <a:pPr rtl="0"/>
            <a:endParaRPr lang="en-US" sz="2400" b="1" dirty="0">
              <a:solidFill>
                <a:srgbClr val="FFFF00"/>
              </a:solidFill>
            </a:endParaRPr>
          </a:p>
          <a:p>
            <a:pPr rtl="0"/>
            <a:endParaRPr lang="en-US" sz="2400" b="1" dirty="0">
              <a:solidFill>
                <a:srgbClr val="FFFF00"/>
              </a:solidFill>
            </a:endParaRPr>
          </a:p>
          <a:p>
            <a:pPr rtl="0"/>
            <a:endParaRPr lang="en-US" sz="2400" b="1" dirty="0">
              <a:solidFill>
                <a:srgbClr val="FFFF00"/>
              </a:solidFill>
            </a:endParaRPr>
          </a:p>
          <a:p>
            <a:pPr rtl="0"/>
            <a:endParaRPr lang="en-US" sz="2400" b="1" dirty="0">
              <a:solidFill>
                <a:srgbClr val="FFFF00"/>
              </a:solidFill>
            </a:endParaRPr>
          </a:p>
          <a:p>
            <a:pPr rtl="0"/>
            <a:endParaRPr lang="en-US" sz="2400" dirty="0"/>
          </a:p>
          <a:p>
            <a:pPr rtl="0"/>
            <a:endParaRPr lang="en-US" sz="2400" dirty="0"/>
          </a:p>
        </p:txBody>
      </p:sp>
      <p:sp>
        <p:nvSpPr>
          <p:cNvPr id="20484" name="Rectangle 4"/>
          <p:cNvSpPr>
            <a:spLocks noChangeArrowheads="1"/>
          </p:cNvSpPr>
          <p:nvPr/>
        </p:nvSpPr>
        <p:spPr bwMode="auto">
          <a:xfrm>
            <a:off x="1143000" y="1143000"/>
            <a:ext cx="6324600" cy="1938992"/>
          </a:xfrm>
          <a:prstGeom prst="rect">
            <a:avLst/>
          </a:prstGeom>
          <a:noFill/>
          <a:ln w="9525">
            <a:noFill/>
            <a:miter lim="800000"/>
            <a:headEnd/>
            <a:tailEnd/>
          </a:ln>
        </p:spPr>
        <p:txBody>
          <a:bodyPr>
            <a:spAutoFit/>
          </a:bodyPr>
          <a:lstStyle/>
          <a:p>
            <a:pPr rtl="0"/>
            <a:r>
              <a:rPr lang="en-US" sz="2400" dirty="0" smtClean="0">
                <a:solidFill>
                  <a:srgbClr val="FFFF00"/>
                </a:solidFill>
                <a:latin typeface="Arial" pitchFamily="34" charset="0"/>
                <a:cs typeface="Arial" pitchFamily="34" charset="0"/>
              </a:rPr>
              <a:t>Daniel Rosenfeld, William L. Woodley, Alexander </a:t>
            </a:r>
            <a:r>
              <a:rPr lang="en-US" sz="2400" dirty="0" err="1" smtClean="0">
                <a:solidFill>
                  <a:srgbClr val="FFFF00"/>
                </a:solidFill>
                <a:latin typeface="Arial" pitchFamily="34" charset="0"/>
                <a:cs typeface="Arial" pitchFamily="34" charset="0"/>
              </a:rPr>
              <a:t>Khain</a:t>
            </a:r>
            <a:r>
              <a:rPr lang="en-US" sz="2400" dirty="0" smtClean="0">
                <a:solidFill>
                  <a:srgbClr val="FFFF00"/>
                </a:solidFill>
                <a:latin typeface="Arial" pitchFamily="34" charset="0"/>
                <a:cs typeface="Arial" pitchFamily="34" charset="0"/>
              </a:rPr>
              <a:t>, William R. Cotton, Gustavo </a:t>
            </a:r>
            <a:r>
              <a:rPr lang="en-US" sz="2400" dirty="0" err="1" smtClean="0">
                <a:solidFill>
                  <a:srgbClr val="FFFF00"/>
                </a:solidFill>
                <a:latin typeface="Arial" pitchFamily="34" charset="0"/>
                <a:cs typeface="Arial" pitchFamily="34" charset="0"/>
              </a:rPr>
              <a:t>Carrió</a:t>
            </a:r>
            <a:r>
              <a:rPr lang="en-US" sz="2400" baseline="30000" dirty="0" smtClean="0">
                <a:solidFill>
                  <a:srgbClr val="FFFF00"/>
                </a:solidFill>
                <a:latin typeface="Arial" pitchFamily="34" charset="0"/>
                <a:cs typeface="Arial" pitchFamily="34" charset="0"/>
              </a:rPr>
              <a:t> </a:t>
            </a:r>
            <a:r>
              <a:rPr lang="en-US" sz="2400" dirty="0" smtClean="0">
                <a:solidFill>
                  <a:srgbClr val="FFFF00"/>
                </a:solidFill>
                <a:latin typeface="Arial" pitchFamily="34" charset="0"/>
                <a:cs typeface="Arial" pitchFamily="34" charset="0"/>
              </a:rPr>
              <a:t>, Isaac </a:t>
            </a:r>
            <a:r>
              <a:rPr lang="en-US" sz="2400" dirty="0" err="1" smtClean="0">
                <a:solidFill>
                  <a:srgbClr val="FFFF00"/>
                </a:solidFill>
                <a:latin typeface="Arial" pitchFamily="34" charset="0"/>
                <a:cs typeface="Arial" pitchFamily="34" charset="0"/>
              </a:rPr>
              <a:t>Ginis</a:t>
            </a:r>
            <a:r>
              <a:rPr lang="en-US" sz="2400" dirty="0" smtClean="0">
                <a:solidFill>
                  <a:srgbClr val="FFFF00"/>
                </a:solidFill>
                <a:latin typeface="Arial" pitchFamily="34" charset="0"/>
                <a:cs typeface="Arial" pitchFamily="34" charset="0"/>
              </a:rPr>
              <a:t> and Joseph H. Golden</a:t>
            </a:r>
          </a:p>
          <a:p>
            <a:pPr rtl="0"/>
            <a:endParaRPr lang="en-US" sz="2400" dirty="0" smtClean="0">
              <a:solidFill>
                <a:srgbClr val="FFFF00"/>
              </a:solidFill>
              <a:latin typeface="Arial" pitchFamily="34" charset="0"/>
              <a:cs typeface="Arial" pitchFamily="34" charset="0"/>
            </a:endParaRPr>
          </a:p>
          <a:p>
            <a:pPr rtl="0"/>
            <a:r>
              <a:rPr lang="en-US" sz="2400" dirty="0" smtClean="0">
                <a:solidFill>
                  <a:srgbClr val="FFFF00"/>
                </a:solidFill>
                <a:latin typeface="Arial" pitchFamily="34" charset="0"/>
                <a:cs typeface="Arial" pitchFamily="34" charset="0"/>
              </a:rPr>
              <a:t>BAMS 2012, Accepted</a:t>
            </a:r>
            <a:r>
              <a:rPr lang="en-US" sz="2400" dirty="0" smtClean="0">
                <a:solidFill>
                  <a:srgbClr val="FFFF00"/>
                </a:solidFill>
              </a:rPr>
              <a:t>.</a:t>
            </a:r>
            <a:endParaRPr lang="en-US" sz="2400" dirty="0">
              <a:solidFill>
                <a:srgbClr val="FFFF00"/>
              </a:solidFill>
            </a:endParaRPr>
          </a:p>
        </p:txBody>
      </p:sp>
      <p:sp>
        <p:nvSpPr>
          <p:cNvPr id="20485" name="Rectangle 5"/>
          <p:cNvSpPr>
            <a:spLocks noChangeArrowheads="1"/>
          </p:cNvSpPr>
          <p:nvPr/>
        </p:nvSpPr>
        <p:spPr bwMode="auto">
          <a:xfrm>
            <a:off x="1295400" y="5867400"/>
            <a:ext cx="6324600" cy="822325"/>
          </a:xfrm>
          <a:prstGeom prst="rect">
            <a:avLst/>
          </a:prstGeom>
          <a:noFill/>
          <a:ln w="9525">
            <a:noFill/>
            <a:miter lim="800000"/>
            <a:headEnd/>
            <a:tailEnd/>
          </a:ln>
        </p:spPr>
        <p:txBody>
          <a:bodyPr>
            <a:spAutoFit/>
          </a:bodyPr>
          <a:lstStyle/>
          <a:p>
            <a:r>
              <a:rPr lang="en-US" sz="2400">
                <a:latin typeface="Arial Unicode MS" pitchFamily="34" charset="-128"/>
                <a:ea typeface="Arial Unicode MS" pitchFamily="34" charset="-128"/>
                <a:cs typeface="Arial Unicode MS" pitchFamily="34" charset="-128"/>
              </a:rPr>
              <a:t>Thanks to funding by the US Department of Homeland Security </a:t>
            </a:r>
          </a:p>
        </p:txBody>
      </p:sp>
      <p:pic>
        <p:nvPicPr>
          <p:cNvPr id="20486"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800" y="3200400"/>
            <a:ext cx="820738" cy="1143000"/>
          </a:xfrm>
          <a:prstGeom prst="rect">
            <a:avLst/>
          </a:prstGeom>
          <a:noFill/>
          <a:ln w="9525">
            <a:noFill/>
            <a:miter lim="800000"/>
            <a:headEnd/>
            <a:tailEnd/>
          </a:ln>
        </p:spPr>
      </p:pic>
      <p:pic>
        <p:nvPicPr>
          <p:cNvPr id="20487" name="Picture 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5257800"/>
            <a:ext cx="13716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219200" y="5486400"/>
            <a:ext cx="1135063" cy="762000"/>
          </a:xfrm>
          <a:prstGeom prst="rect">
            <a:avLst/>
          </a:prstGeom>
          <a:noFill/>
          <a:ln w="9525">
            <a:noFill/>
            <a:miter lim="800000"/>
            <a:headEnd/>
            <a:tailEnd/>
          </a:ln>
        </p:spPr>
      </p:pic>
      <p:pic>
        <p:nvPicPr>
          <p:cNvPr id="21507" name="Picture 3"/>
          <p:cNvPicPr>
            <a:picLocks noChangeAspect="1" noChangeArrowheads="1"/>
          </p:cNvPicPr>
          <p:nvPr/>
        </p:nvPicPr>
        <p:blipFill>
          <a:blip r:embed="rId2" cstate="print"/>
          <a:srcRect/>
          <a:stretch>
            <a:fillRect/>
          </a:stretch>
        </p:blipFill>
        <p:spPr bwMode="auto">
          <a:xfrm>
            <a:off x="2314575" y="5495925"/>
            <a:ext cx="1135063" cy="762000"/>
          </a:xfrm>
          <a:prstGeom prst="rect">
            <a:avLst/>
          </a:prstGeom>
          <a:noFill/>
          <a:ln w="9525">
            <a:noFill/>
            <a:miter lim="800000"/>
            <a:headEnd/>
            <a:tailEnd/>
          </a:ln>
        </p:spPr>
      </p:pic>
      <p:pic>
        <p:nvPicPr>
          <p:cNvPr id="21508" name="Picture 4"/>
          <p:cNvPicPr>
            <a:picLocks noChangeAspect="1" noChangeArrowheads="1"/>
          </p:cNvPicPr>
          <p:nvPr/>
        </p:nvPicPr>
        <p:blipFill>
          <a:blip r:embed="rId2" cstate="print"/>
          <a:srcRect/>
          <a:stretch>
            <a:fillRect/>
          </a:stretch>
        </p:blipFill>
        <p:spPr bwMode="auto">
          <a:xfrm>
            <a:off x="3446463" y="5505450"/>
            <a:ext cx="1135062" cy="762000"/>
          </a:xfrm>
          <a:prstGeom prst="rect">
            <a:avLst/>
          </a:prstGeom>
          <a:noFill/>
          <a:ln w="9525">
            <a:noFill/>
            <a:miter lim="800000"/>
            <a:headEnd/>
            <a:tailEnd/>
          </a:ln>
        </p:spPr>
      </p:pic>
      <p:sp>
        <p:nvSpPr>
          <p:cNvPr id="21509" name="Freeform 5"/>
          <p:cNvSpPr>
            <a:spLocks/>
          </p:cNvSpPr>
          <p:nvPr/>
        </p:nvSpPr>
        <p:spPr bwMode="auto">
          <a:xfrm>
            <a:off x="3352800" y="2895600"/>
            <a:ext cx="1549400" cy="2903538"/>
          </a:xfrm>
          <a:custGeom>
            <a:avLst/>
            <a:gdLst>
              <a:gd name="T0" fmla="*/ 0 w 1168"/>
              <a:gd name="T1" fmla="*/ 1781 h 1781"/>
              <a:gd name="T2" fmla="*/ 882 w 1168"/>
              <a:gd name="T3" fmla="*/ 1763 h 1781"/>
              <a:gd name="T4" fmla="*/ 942 w 1168"/>
              <a:gd name="T5" fmla="*/ 1745 h 1781"/>
              <a:gd name="T6" fmla="*/ 936 w 1168"/>
              <a:gd name="T7" fmla="*/ 1625 h 1781"/>
              <a:gd name="T8" fmla="*/ 912 w 1168"/>
              <a:gd name="T9" fmla="*/ 1571 h 1781"/>
              <a:gd name="T10" fmla="*/ 918 w 1168"/>
              <a:gd name="T11" fmla="*/ 1499 h 1781"/>
              <a:gd name="T12" fmla="*/ 930 w 1168"/>
              <a:gd name="T13" fmla="*/ 1481 h 1781"/>
              <a:gd name="T14" fmla="*/ 948 w 1168"/>
              <a:gd name="T15" fmla="*/ 1427 h 1781"/>
              <a:gd name="T16" fmla="*/ 954 w 1168"/>
              <a:gd name="T17" fmla="*/ 1409 h 1781"/>
              <a:gd name="T18" fmla="*/ 870 w 1168"/>
              <a:gd name="T19" fmla="*/ 1217 h 1781"/>
              <a:gd name="T20" fmla="*/ 912 w 1168"/>
              <a:gd name="T21" fmla="*/ 1067 h 1781"/>
              <a:gd name="T22" fmla="*/ 888 w 1168"/>
              <a:gd name="T23" fmla="*/ 941 h 1781"/>
              <a:gd name="T24" fmla="*/ 894 w 1168"/>
              <a:gd name="T25" fmla="*/ 773 h 1781"/>
              <a:gd name="T26" fmla="*/ 942 w 1168"/>
              <a:gd name="T27" fmla="*/ 695 h 1781"/>
              <a:gd name="T28" fmla="*/ 966 w 1168"/>
              <a:gd name="T29" fmla="*/ 629 h 1781"/>
              <a:gd name="T30" fmla="*/ 960 w 1168"/>
              <a:gd name="T31" fmla="*/ 563 h 1781"/>
              <a:gd name="T32" fmla="*/ 948 w 1168"/>
              <a:gd name="T33" fmla="*/ 527 h 1781"/>
              <a:gd name="T34" fmla="*/ 990 w 1168"/>
              <a:gd name="T35" fmla="*/ 413 h 1781"/>
              <a:gd name="T36" fmla="*/ 1044 w 1168"/>
              <a:gd name="T37" fmla="*/ 257 h 1781"/>
              <a:gd name="T38" fmla="*/ 1128 w 1168"/>
              <a:gd name="T39" fmla="*/ 191 h 1781"/>
              <a:gd name="T40" fmla="*/ 1158 w 1168"/>
              <a:gd name="T41" fmla="*/ 137 h 1781"/>
              <a:gd name="T42" fmla="*/ 1110 w 1168"/>
              <a:gd name="T43" fmla="*/ 53 h 1781"/>
              <a:gd name="T44" fmla="*/ 1074 w 1168"/>
              <a:gd name="T45" fmla="*/ 41 h 1781"/>
              <a:gd name="T46" fmla="*/ 948 w 1168"/>
              <a:gd name="T47" fmla="*/ 65 h 1781"/>
              <a:gd name="T48" fmla="*/ 870 w 1168"/>
              <a:gd name="T49" fmla="*/ 59 h 1781"/>
              <a:gd name="T50" fmla="*/ 816 w 1168"/>
              <a:gd name="T51" fmla="*/ 29 h 1781"/>
              <a:gd name="T52" fmla="*/ 762 w 1168"/>
              <a:gd name="T53" fmla="*/ 5 h 1781"/>
              <a:gd name="T54" fmla="*/ 642 w 1168"/>
              <a:gd name="T55" fmla="*/ 23 h 1781"/>
              <a:gd name="T56" fmla="*/ 546 w 1168"/>
              <a:gd name="T57" fmla="*/ 5 h 1781"/>
              <a:gd name="T58" fmla="*/ 498 w 1168"/>
              <a:gd name="T59" fmla="*/ 11 h 1781"/>
              <a:gd name="T60" fmla="*/ 456 w 1168"/>
              <a:gd name="T61" fmla="*/ 59 h 1781"/>
              <a:gd name="T62" fmla="*/ 390 w 1168"/>
              <a:gd name="T63" fmla="*/ 137 h 1781"/>
              <a:gd name="T64" fmla="*/ 384 w 1168"/>
              <a:gd name="T65" fmla="*/ 251 h 1781"/>
              <a:gd name="T66" fmla="*/ 360 w 1168"/>
              <a:gd name="T67" fmla="*/ 257 h 1781"/>
              <a:gd name="T68" fmla="*/ 324 w 1168"/>
              <a:gd name="T69" fmla="*/ 281 h 1781"/>
              <a:gd name="T70" fmla="*/ 318 w 1168"/>
              <a:gd name="T71" fmla="*/ 377 h 1781"/>
              <a:gd name="T72" fmla="*/ 312 w 1168"/>
              <a:gd name="T73" fmla="*/ 449 h 1781"/>
              <a:gd name="T74" fmla="*/ 294 w 1168"/>
              <a:gd name="T75" fmla="*/ 461 h 1781"/>
              <a:gd name="T76" fmla="*/ 282 w 1168"/>
              <a:gd name="T77" fmla="*/ 485 h 1781"/>
              <a:gd name="T78" fmla="*/ 246 w 1168"/>
              <a:gd name="T79" fmla="*/ 515 h 1781"/>
              <a:gd name="T80" fmla="*/ 288 w 1168"/>
              <a:gd name="T81" fmla="*/ 617 h 1781"/>
              <a:gd name="T82" fmla="*/ 294 w 1168"/>
              <a:gd name="T83" fmla="*/ 689 h 1781"/>
              <a:gd name="T84" fmla="*/ 264 w 1168"/>
              <a:gd name="T85" fmla="*/ 725 h 1781"/>
              <a:gd name="T86" fmla="*/ 258 w 1168"/>
              <a:gd name="T87" fmla="*/ 917 h 1781"/>
              <a:gd name="T88" fmla="*/ 126 w 1168"/>
              <a:gd name="T89" fmla="*/ 1109 h 1781"/>
              <a:gd name="T90" fmla="*/ 156 w 1168"/>
              <a:gd name="T91" fmla="*/ 1301 h 1781"/>
              <a:gd name="T92" fmla="*/ 150 w 1168"/>
              <a:gd name="T93" fmla="*/ 1397 h 1781"/>
              <a:gd name="T94" fmla="*/ 90 w 1168"/>
              <a:gd name="T95" fmla="*/ 1487 h 1781"/>
              <a:gd name="T96" fmla="*/ 60 w 1168"/>
              <a:gd name="T97" fmla="*/ 1529 h 1781"/>
              <a:gd name="T98" fmla="*/ 48 w 1168"/>
              <a:gd name="T99" fmla="*/ 1565 h 1781"/>
              <a:gd name="T100" fmla="*/ 18 w 1168"/>
              <a:gd name="T101" fmla="*/ 1691 h 1781"/>
              <a:gd name="T102" fmla="*/ 30 w 1168"/>
              <a:gd name="T103" fmla="*/ 1769 h 1781"/>
              <a:gd name="T104" fmla="*/ 66 w 1168"/>
              <a:gd name="T105" fmla="*/ 1775 h 17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68"/>
              <a:gd name="T160" fmla="*/ 0 h 1781"/>
              <a:gd name="T161" fmla="*/ 1168 w 1168"/>
              <a:gd name="T162" fmla="*/ 1781 h 17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68" h="1781">
                <a:moveTo>
                  <a:pt x="0" y="1781"/>
                </a:moveTo>
                <a:cubicBezTo>
                  <a:pt x="294" y="1758"/>
                  <a:pt x="586" y="1766"/>
                  <a:pt x="882" y="1763"/>
                </a:cubicBezTo>
                <a:cubicBezTo>
                  <a:pt x="902" y="1756"/>
                  <a:pt x="922" y="1752"/>
                  <a:pt x="942" y="1745"/>
                </a:cubicBezTo>
                <a:cubicBezTo>
                  <a:pt x="987" y="1700"/>
                  <a:pt x="980" y="1669"/>
                  <a:pt x="936" y="1625"/>
                </a:cubicBezTo>
                <a:cubicBezTo>
                  <a:pt x="922" y="1582"/>
                  <a:pt x="931" y="1600"/>
                  <a:pt x="912" y="1571"/>
                </a:cubicBezTo>
                <a:cubicBezTo>
                  <a:pt x="914" y="1547"/>
                  <a:pt x="913" y="1523"/>
                  <a:pt x="918" y="1499"/>
                </a:cubicBezTo>
                <a:cubicBezTo>
                  <a:pt x="919" y="1492"/>
                  <a:pt x="927" y="1488"/>
                  <a:pt x="930" y="1481"/>
                </a:cubicBezTo>
                <a:cubicBezTo>
                  <a:pt x="938" y="1464"/>
                  <a:pt x="942" y="1445"/>
                  <a:pt x="948" y="1427"/>
                </a:cubicBezTo>
                <a:cubicBezTo>
                  <a:pt x="950" y="1421"/>
                  <a:pt x="954" y="1409"/>
                  <a:pt x="954" y="1409"/>
                </a:cubicBezTo>
                <a:cubicBezTo>
                  <a:pt x="946" y="1341"/>
                  <a:pt x="908" y="1274"/>
                  <a:pt x="870" y="1217"/>
                </a:cubicBezTo>
                <a:cubicBezTo>
                  <a:pt x="875" y="1170"/>
                  <a:pt x="884" y="1108"/>
                  <a:pt x="912" y="1067"/>
                </a:cubicBezTo>
                <a:cubicBezTo>
                  <a:pt x="906" y="1025"/>
                  <a:pt x="901" y="981"/>
                  <a:pt x="888" y="941"/>
                </a:cubicBezTo>
                <a:cubicBezTo>
                  <a:pt x="890" y="885"/>
                  <a:pt x="889" y="829"/>
                  <a:pt x="894" y="773"/>
                </a:cubicBezTo>
                <a:cubicBezTo>
                  <a:pt x="896" y="747"/>
                  <a:pt x="928" y="714"/>
                  <a:pt x="942" y="695"/>
                </a:cubicBezTo>
                <a:cubicBezTo>
                  <a:pt x="956" y="676"/>
                  <a:pt x="959" y="651"/>
                  <a:pt x="966" y="629"/>
                </a:cubicBezTo>
                <a:cubicBezTo>
                  <a:pt x="964" y="607"/>
                  <a:pt x="964" y="585"/>
                  <a:pt x="960" y="563"/>
                </a:cubicBezTo>
                <a:cubicBezTo>
                  <a:pt x="958" y="551"/>
                  <a:pt x="948" y="527"/>
                  <a:pt x="948" y="527"/>
                </a:cubicBezTo>
                <a:cubicBezTo>
                  <a:pt x="955" y="482"/>
                  <a:pt x="976" y="455"/>
                  <a:pt x="990" y="413"/>
                </a:cubicBezTo>
                <a:cubicBezTo>
                  <a:pt x="995" y="325"/>
                  <a:pt x="980" y="300"/>
                  <a:pt x="1044" y="257"/>
                </a:cubicBezTo>
                <a:cubicBezTo>
                  <a:pt x="1065" y="226"/>
                  <a:pt x="1092" y="203"/>
                  <a:pt x="1128" y="191"/>
                </a:cubicBezTo>
                <a:cubicBezTo>
                  <a:pt x="1143" y="147"/>
                  <a:pt x="1131" y="164"/>
                  <a:pt x="1158" y="137"/>
                </a:cubicBezTo>
                <a:cubicBezTo>
                  <a:pt x="1168" y="106"/>
                  <a:pt x="1138" y="69"/>
                  <a:pt x="1110" y="53"/>
                </a:cubicBezTo>
                <a:cubicBezTo>
                  <a:pt x="1099" y="47"/>
                  <a:pt x="1074" y="41"/>
                  <a:pt x="1074" y="41"/>
                </a:cubicBezTo>
                <a:cubicBezTo>
                  <a:pt x="1019" y="49"/>
                  <a:pt x="995" y="53"/>
                  <a:pt x="948" y="65"/>
                </a:cubicBezTo>
                <a:cubicBezTo>
                  <a:pt x="922" y="63"/>
                  <a:pt x="896" y="64"/>
                  <a:pt x="870" y="59"/>
                </a:cubicBezTo>
                <a:cubicBezTo>
                  <a:pt x="854" y="56"/>
                  <a:pt x="831" y="36"/>
                  <a:pt x="816" y="29"/>
                </a:cubicBezTo>
                <a:cubicBezTo>
                  <a:pt x="752" y="0"/>
                  <a:pt x="803" y="32"/>
                  <a:pt x="762" y="5"/>
                </a:cubicBezTo>
                <a:cubicBezTo>
                  <a:pt x="722" y="12"/>
                  <a:pt x="682" y="15"/>
                  <a:pt x="642" y="23"/>
                </a:cubicBezTo>
                <a:cubicBezTo>
                  <a:pt x="604" y="19"/>
                  <a:pt x="581" y="14"/>
                  <a:pt x="546" y="5"/>
                </a:cubicBezTo>
                <a:cubicBezTo>
                  <a:pt x="530" y="7"/>
                  <a:pt x="514" y="7"/>
                  <a:pt x="498" y="11"/>
                </a:cubicBezTo>
                <a:cubicBezTo>
                  <a:pt x="478" y="17"/>
                  <a:pt x="465" y="46"/>
                  <a:pt x="456" y="59"/>
                </a:cubicBezTo>
                <a:cubicBezTo>
                  <a:pt x="438" y="86"/>
                  <a:pt x="409" y="109"/>
                  <a:pt x="390" y="137"/>
                </a:cubicBezTo>
                <a:cubicBezTo>
                  <a:pt x="388" y="175"/>
                  <a:pt x="393" y="214"/>
                  <a:pt x="384" y="251"/>
                </a:cubicBezTo>
                <a:cubicBezTo>
                  <a:pt x="382" y="259"/>
                  <a:pt x="367" y="253"/>
                  <a:pt x="360" y="257"/>
                </a:cubicBezTo>
                <a:cubicBezTo>
                  <a:pt x="297" y="293"/>
                  <a:pt x="380" y="262"/>
                  <a:pt x="324" y="281"/>
                </a:cubicBezTo>
                <a:cubicBezTo>
                  <a:pt x="306" y="336"/>
                  <a:pt x="311" y="304"/>
                  <a:pt x="318" y="377"/>
                </a:cubicBezTo>
                <a:cubicBezTo>
                  <a:pt x="316" y="401"/>
                  <a:pt x="319" y="426"/>
                  <a:pt x="312" y="449"/>
                </a:cubicBezTo>
                <a:cubicBezTo>
                  <a:pt x="310" y="456"/>
                  <a:pt x="299" y="455"/>
                  <a:pt x="294" y="461"/>
                </a:cubicBezTo>
                <a:cubicBezTo>
                  <a:pt x="288" y="468"/>
                  <a:pt x="288" y="478"/>
                  <a:pt x="282" y="485"/>
                </a:cubicBezTo>
                <a:cubicBezTo>
                  <a:pt x="272" y="497"/>
                  <a:pt x="257" y="504"/>
                  <a:pt x="246" y="515"/>
                </a:cubicBezTo>
                <a:cubicBezTo>
                  <a:pt x="232" y="558"/>
                  <a:pt x="259" y="588"/>
                  <a:pt x="288" y="617"/>
                </a:cubicBezTo>
                <a:cubicBezTo>
                  <a:pt x="298" y="647"/>
                  <a:pt x="308" y="658"/>
                  <a:pt x="294" y="689"/>
                </a:cubicBezTo>
                <a:cubicBezTo>
                  <a:pt x="288" y="703"/>
                  <a:pt x="273" y="712"/>
                  <a:pt x="264" y="725"/>
                </a:cubicBezTo>
                <a:cubicBezTo>
                  <a:pt x="270" y="788"/>
                  <a:pt x="289" y="856"/>
                  <a:pt x="258" y="917"/>
                </a:cubicBezTo>
                <a:cubicBezTo>
                  <a:pt x="223" y="988"/>
                  <a:pt x="145" y="1032"/>
                  <a:pt x="126" y="1109"/>
                </a:cubicBezTo>
                <a:cubicBezTo>
                  <a:pt x="130" y="1173"/>
                  <a:pt x="127" y="1242"/>
                  <a:pt x="156" y="1301"/>
                </a:cubicBezTo>
                <a:cubicBezTo>
                  <a:pt x="154" y="1333"/>
                  <a:pt x="157" y="1366"/>
                  <a:pt x="150" y="1397"/>
                </a:cubicBezTo>
                <a:cubicBezTo>
                  <a:pt x="145" y="1420"/>
                  <a:pt x="106" y="1466"/>
                  <a:pt x="90" y="1487"/>
                </a:cubicBezTo>
                <a:cubicBezTo>
                  <a:pt x="88" y="1490"/>
                  <a:pt x="63" y="1522"/>
                  <a:pt x="60" y="1529"/>
                </a:cubicBezTo>
                <a:cubicBezTo>
                  <a:pt x="55" y="1541"/>
                  <a:pt x="48" y="1565"/>
                  <a:pt x="48" y="1565"/>
                </a:cubicBezTo>
                <a:cubicBezTo>
                  <a:pt x="54" y="1624"/>
                  <a:pt x="59" y="1650"/>
                  <a:pt x="18" y="1691"/>
                </a:cubicBezTo>
                <a:cubicBezTo>
                  <a:pt x="13" y="1707"/>
                  <a:pt x="17" y="1756"/>
                  <a:pt x="30" y="1769"/>
                </a:cubicBezTo>
                <a:cubicBezTo>
                  <a:pt x="38" y="1777"/>
                  <a:pt x="57" y="1775"/>
                  <a:pt x="66" y="1775"/>
                </a:cubicBezTo>
              </a:path>
            </a:pathLst>
          </a:custGeom>
          <a:gradFill rotWithShape="1">
            <a:gsLst>
              <a:gs pos="0">
                <a:schemeClr val="tx1">
                  <a:alpha val="10001"/>
                </a:schemeClr>
              </a:gs>
              <a:gs pos="100000">
                <a:schemeClr val="tx1">
                  <a:alpha val="10001"/>
                </a:schemeClr>
              </a:gs>
            </a:gsLst>
            <a:lin ang="5400000" scaled="1"/>
          </a:gradFill>
          <a:ln w="9525" cap="flat" cmpd="sng">
            <a:solidFill>
              <a:schemeClr val="tx1"/>
            </a:solidFill>
            <a:prstDash val="solid"/>
            <a:round/>
            <a:headEnd type="none" w="med" len="med"/>
            <a:tailEnd type="none" w="med" len="med"/>
          </a:ln>
        </p:spPr>
        <p:txBody>
          <a:bodyPr/>
          <a:lstStyle/>
          <a:p>
            <a:endParaRPr lang="en-US"/>
          </a:p>
        </p:txBody>
      </p:sp>
      <p:sp>
        <p:nvSpPr>
          <p:cNvPr id="21510" name="Line 6"/>
          <p:cNvSpPr>
            <a:spLocks noChangeShapeType="1"/>
          </p:cNvSpPr>
          <p:nvPr/>
        </p:nvSpPr>
        <p:spPr bwMode="auto">
          <a:xfrm>
            <a:off x="533400" y="6019800"/>
            <a:ext cx="8077200" cy="0"/>
          </a:xfrm>
          <a:prstGeom prst="line">
            <a:avLst/>
          </a:prstGeom>
          <a:noFill/>
          <a:ln w="28575">
            <a:solidFill>
              <a:schemeClr val="tx1"/>
            </a:solidFill>
            <a:round/>
            <a:headEnd/>
            <a:tailEnd/>
          </a:ln>
        </p:spPr>
        <p:txBody>
          <a:bodyPr/>
          <a:lstStyle/>
          <a:p>
            <a:endParaRPr lang="en-US"/>
          </a:p>
        </p:txBody>
      </p:sp>
      <p:sp>
        <p:nvSpPr>
          <p:cNvPr id="21511" name="Line 7"/>
          <p:cNvSpPr>
            <a:spLocks noChangeShapeType="1"/>
          </p:cNvSpPr>
          <p:nvPr/>
        </p:nvSpPr>
        <p:spPr bwMode="auto">
          <a:xfrm flipV="1">
            <a:off x="533400" y="1905000"/>
            <a:ext cx="0" cy="4114800"/>
          </a:xfrm>
          <a:prstGeom prst="line">
            <a:avLst/>
          </a:prstGeom>
          <a:noFill/>
          <a:ln w="28575">
            <a:solidFill>
              <a:schemeClr val="tx1"/>
            </a:solidFill>
            <a:round/>
            <a:headEnd/>
            <a:tailEnd/>
          </a:ln>
        </p:spPr>
        <p:txBody>
          <a:bodyPr/>
          <a:lstStyle/>
          <a:p>
            <a:endParaRPr lang="en-US"/>
          </a:p>
        </p:txBody>
      </p:sp>
      <p:sp>
        <p:nvSpPr>
          <p:cNvPr id="21512" name="Line 8"/>
          <p:cNvSpPr>
            <a:spLocks noChangeShapeType="1"/>
          </p:cNvSpPr>
          <p:nvPr/>
        </p:nvSpPr>
        <p:spPr bwMode="auto">
          <a:xfrm>
            <a:off x="533400" y="4419600"/>
            <a:ext cx="7924800" cy="0"/>
          </a:xfrm>
          <a:prstGeom prst="line">
            <a:avLst/>
          </a:prstGeom>
          <a:noFill/>
          <a:ln w="9525">
            <a:solidFill>
              <a:schemeClr val="tx1"/>
            </a:solidFill>
            <a:prstDash val="dash"/>
            <a:round/>
            <a:headEnd/>
            <a:tailEnd/>
          </a:ln>
        </p:spPr>
        <p:txBody>
          <a:bodyPr/>
          <a:lstStyle/>
          <a:p>
            <a:endParaRPr lang="en-US"/>
          </a:p>
        </p:txBody>
      </p:sp>
      <p:sp>
        <p:nvSpPr>
          <p:cNvPr id="21513" name="Line 9"/>
          <p:cNvSpPr>
            <a:spLocks noChangeShapeType="1"/>
          </p:cNvSpPr>
          <p:nvPr/>
        </p:nvSpPr>
        <p:spPr bwMode="auto">
          <a:xfrm>
            <a:off x="1524000" y="5848350"/>
            <a:ext cx="152400" cy="0"/>
          </a:xfrm>
          <a:prstGeom prst="line">
            <a:avLst/>
          </a:prstGeom>
          <a:noFill/>
          <a:ln w="38100">
            <a:solidFill>
              <a:schemeClr val="tx1"/>
            </a:solidFill>
            <a:round/>
            <a:headEnd type="triangle" w="med" len="med"/>
            <a:tailEnd/>
          </a:ln>
        </p:spPr>
        <p:txBody>
          <a:bodyPr/>
          <a:lstStyle/>
          <a:p>
            <a:endParaRPr lang="en-US"/>
          </a:p>
        </p:txBody>
      </p:sp>
      <p:sp>
        <p:nvSpPr>
          <p:cNvPr id="21514" name="Line 10"/>
          <p:cNvSpPr>
            <a:spLocks noChangeShapeType="1"/>
          </p:cNvSpPr>
          <p:nvPr/>
        </p:nvSpPr>
        <p:spPr bwMode="auto">
          <a:xfrm flipV="1">
            <a:off x="1438275" y="4362450"/>
            <a:ext cx="152400" cy="381000"/>
          </a:xfrm>
          <a:prstGeom prst="line">
            <a:avLst/>
          </a:prstGeom>
          <a:noFill/>
          <a:ln w="38100">
            <a:solidFill>
              <a:schemeClr val="tx1"/>
            </a:solidFill>
            <a:round/>
            <a:headEnd/>
            <a:tailEnd type="triangle" w="med" len="med"/>
          </a:ln>
        </p:spPr>
        <p:txBody>
          <a:bodyPr/>
          <a:lstStyle/>
          <a:p>
            <a:endParaRPr lang="en-US"/>
          </a:p>
        </p:txBody>
      </p:sp>
      <p:sp>
        <p:nvSpPr>
          <p:cNvPr id="21515" name="Line 11"/>
          <p:cNvSpPr>
            <a:spLocks noChangeShapeType="1"/>
          </p:cNvSpPr>
          <p:nvPr/>
        </p:nvSpPr>
        <p:spPr bwMode="auto">
          <a:xfrm flipV="1">
            <a:off x="2790825" y="2095500"/>
            <a:ext cx="228600" cy="152400"/>
          </a:xfrm>
          <a:prstGeom prst="line">
            <a:avLst/>
          </a:prstGeom>
          <a:noFill/>
          <a:ln w="38100">
            <a:solidFill>
              <a:schemeClr val="tx1"/>
            </a:solidFill>
            <a:round/>
            <a:headEnd/>
            <a:tailEnd type="triangle" w="med" len="med"/>
          </a:ln>
        </p:spPr>
        <p:txBody>
          <a:bodyPr/>
          <a:lstStyle/>
          <a:p>
            <a:endParaRPr lang="en-US"/>
          </a:p>
        </p:txBody>
      </p:sp>
      <p:sp>
        <p:nvSpPr>
          <p:cNvPr id="21516" name="Text Box 12"/>
          <p:cNvSpPr txBox="1">
            <a:spLocks noChangeArrowheads="1"/>
          </p:cNvSpPr>
          <p:nvPr/>
        </p:nvSpPr>
        <p:spPr bwMode="auto">
          <a:xfrm>
            <a:off x="609600" y="3976688"/>
            <a:ext cx="568325" cy="366712"/>
          </a:xfrm>
          <a:prstGeom prst="rect">
            <a:avLst/>
          </a:prstGeom>
          <a:noFill/>
          <a:ln w="9525">
            <a:noFill/>
            <a:miter lim="800000"/>
            <a:headEnd/>
            <a:tailEnd/>
          </a:ln>
        </p:spPr>
        <p:txBody>
          <a:bodyPr wrap="none">
            <a:spAutoFit/>
          </a:bodyPr>
          <a:lstStyle/>
          <a:p>
            <a:r>
              <a:rPr lang="en-US" sz="1800">
                <a:solidFill>
                  <a:srgbClr val="000000"/>
                </a:solidFill>
                <a:latin typeface="Arial" charset="0"/>
                <a:cs typeface="Times New Roman" pitchFamily="18" charset="0"/>
              </a:rPr>
              <a:t>0°C</a:t>
            </a:r>
          </a:p>
        </p:txBody>
      </p:sp>
      <p:sp>
        <p:nvSpPr>
          <p:cNvPr id="21517" name="Line 13"/>
          <p:cNvSpPr>
            <a:spLocks noChangeShapeType="1"/>
          </p:cNvSpPr>
          <p:nvPr/>
        </p:nvSpPr>
        <p:spPr bwMode="auto">
          <a:xfrm flipH="1">
            <a:off x="4695825" y="5857875"/>
            <a:ext cx="3733800" cy="0"/>
          </a:xfrm>
          <a:prstGeom prst="line">
            <a:avLst/>
          </a:prstGeom>
          <a:noFill/>
          <a:ln w="38100">
            <a:solidFill>
              <a:schemeClr val="tx1"/>
            </a:solidFill>
            <a:round/>
            <a:headEnd/>
            <a:tailEnd type="triangle" w="med" len="med"/>
          </a:ln>
        </p:spPr>
        <p:txBody>
          <a:bodyPr/>
          <a:lstStyle/>
          <a:p>
            <a:endParaRPr lang="en-US"/>
          </a:p>
        </p:txBody>
      </p:sp>
      <p:sp>
        <p:nvSpPr>
          <p:cNvPr id="21518" name="Freeform 14"/>
          <p:cNvSpPr>
            <a:spLocks/>
          </p:cNvSpPr>
          <p:nvPr/>
        </p:nvSpPr>
        <p:spPr bwMode="auto">
          <a:xfrm>
            <a:off x="1219200" y="2044700"/>
            <a:ext cx="4876800" cy="3822700"/>
          </a:xfrm>
          <a:custGeom>
            <a:avLst/>
            <a:gdLst>
              <a:gd name="T0" fmla="*/ 2208 w 3072"/>
              <a:gd name="T1" fmla="*/ 2040 h 2048"/>
              <a:gd name="T2" fmla="*/ 1344 w 3072"/>
              <a:gd name="T3" fmla="*/ 2040 h 2048"/>
              <a:gd name="T4" fmla="*/ 720 w 3072"/>
              <a:gd name="T5" fmla="*/ 2040 h 2048"/>
              <a:gd name="T6" fmla="*/ 528 w 3072"/>
              <a:gd name="T7" fmla="*/ 2040 h 2048"/>
              <a:gd name="T8" fmla="*/ 480 w 3072"/>
              <a:gd name="T9" fmla="*/ 2040 h 2048"/>
              <a:gd name="T10" fmla="*/ 336 w 3072"/>
              <a:gd name="T11" fmla="*/ 2040 h 2048"/>
              <a:gd name="T12" fmla="*/ 288 w 3072"/>
              <a:gd name="T13" fmla="*/ 2040 h 2048"/>
              <a:gd name="T14" fmla="*/ 192 w 3072"/>
              <a:gd name="T15" fmla="*/ 2040 h 2048"/>
              <a:gd name="T16" fmla="*/ 144 w 3072"/>
              <a:gd name="T17" fmla="*/ 2040 h 2048"/>
              <a:gd name="T18" fmla="*/ 48 w 3072"/>
              <a:gd name="T19" fmla="*/ 1992 h 2048"/>
              <a:gd name="T20" fmla="*/ 0 w 3072"/>
              <a:gd name="T21" fmla="*/ 1896 h 2048"/>
              <a:gd name="T22" fmla="*/ 48 w 3072"/>
              <a:gd name="T23" fmla="*/ 1704 h 2048"/>
              <a:gd name="T24" fmla="*/ 192 w 3072"/>
              <a:gd name="T25" fmla="*/ 1320 h 2048"/>
              <a:gd name="T26" fmla="*/ 336 w 3072"/>
              <a:gd name="T27" fmla="*/ 1080 h 2048"/>
              <a:gd name="T28" fmla="*/ 528 w 3072"/>
              <a:gd name="T29" fmla="*/ 744 h 2048"/>
              <a:gd name="T30" fmla="*/ 720 w 3072"/>
              <a:gd name="T31" fmla="*/ 408 h 2048"/>
              <a:gd name="T32" fmla="*/ 912 w 3072"/>
              <a:gd name="T33" fmla="*/ 168 h 2048"/>
              <a:gd name="T34" fmla="*/ 1200 w 3072"/>
              <a:gd name="T35" fmla="*/ 24 h 2048"/>
              <a:gd name="T36" fmla="*/ 1824 w 3072"/>
              <a:gd name="T37" fmla="*/ 24 h 2048"/>
              <a:gd name="T38" fmla="*/ 2304 w 3072"/>
              <a:gd name="T39" fmla="*/ 24 h 2048"/>
              <a:gd name="T40" fmla="*/ 3072 w 3072"/>
              <a:gd name="T41" fmla="*/ 72 h 20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72"/>
              <a:gd name="T64" fmla="*/ 0 h 2048"/>
              <a:gd name="T65" fmla="*/ 3072 w 3072"/>
              <a:gd name="T66" fmla="*/ 2048 h 20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72" h="2048">
                <a:moveTo>
                  <a:pt x="2208" y="2040"/>
                </a:moveTo>
                <a:cubicBezTo>
                  <a:pt x="1900" y="2040"/>
                  <a:pt x="1592" y="2040"/>
                  <a:pt x="1344" y="2040"/>
                </a:cubicBezTo>
                <a:cubicBezTo>
                  <a:pt x="1096" y="2040"/>
                  <a:pt x="856" y="2040"/>
                  <a:pt x="720" y="2040"/>
                </a:cubicBezTo>
                <a:cubicBezTo>
                  <a:pt x="584" y="2040"/>
                  <a:pt x="568" y="2040"/>
                  <a:pt x="528" y="2040"/>
                </a:cubicBezTo>
                <a:cubicBezTo>
                  <a:pt x="488" y="2040"/>
                  <a:pt x="512" y="2040"/>
                  <a:pt x="480" y="2040"/>
                </a:cubicBezTo>
                <a:cubicBezTo>
                  <a:pt x="448" y="2040"/>
                  <a:pt x="368" y="2040"/>
                  <a:pt x="336" y="2040"/>
                </a:cubicBezTo>
                <a:cubicBezTo>
                  <a:pt x="304" y="2040"/>
                  <a:pt x="312" y="2040"/>
                  <a:pt x="288" y="2040"/>
                </a:cubicBezTo>
                <a:cubicBezTo>
                  <a:pt x="264" y="2040"/>
                  <a:pt x="216" y="2040"/>
                  <a:pt x="192" y="2040"/>
                </a:cubicBezTo>
                <a:cubicBezTo>
                  <a:pt x="168" y="2040"/>
                  <a:pt x="168" y="2048"/>
                  <a:pt x="144" y="2040"/>
                </a:cubicBezTo>
                <a:cubicBezTo>
                  <a:pt x="120" y="2032"/>
                  <a:pt x="72" y="2016"/>
                  <a:pt x="48" y="1992"/>
                </a:cubicBezTo>
                <a:cubicBezTo>
                  <a:pt x="24" y="1968"/>
                  <a:pt x="0" y="1944"/>
                  <a:pt x="0" y="1896"/>
                </a:cubicBezTo>
                <a:cubicBezTo>
                  <a:pt x="0" y="1848"/>
                  <a:pt x="16" y="1800"/>
                  <a:pt x="48" y="1704"/>
                </a:cubicBezTo>
                <a:cubicBezTo>
                  <a:pt x="80" y="1608"/>
                  <a:pt x="144" y="1424"/>
                  <a:pt x="192" y="1320"/>
                </a:cubicBezTo>
                <a:cubicBezTo>
                  <a:pt x="240" y="1216"/>
                  <a:pt x="280" y="1176"/>
                  <a:pt x="336" y="1080"/>
                </a:cubicBezTo>
                <a:cubicBezTo>
                  <a:pt x="392" y="984"/>
                  <a:pt x="464" y="856"/>
                  <a:pt x="528" y="744"/>
                </a:cubicBezTo>
                <a:cubicBezTo>
                  <a:pt x="592" y="632"/>
                  <a:pt x="656" y="504"/>
                  <a:pt x="720" y="408"/>
                </a:cubicBezTo>
                <a:cubicBezTo>
                  <a:pt x="784" y="312"/>
                  <a:pt x="832" y="232"/>
                  <a:pt x="912" y="168"/>
                </a:cubicBezTo>
                <a:cubicBezTo>
                  <a:pt x="992" y="104"/>
                  <a:pt x="1048" y="48"/>
                  <a:pt x="1200" y="24"/>
                </a:cubicBezTo>
                <a:cubicBezTo>
                  <a:pt x="1352" y="0"/>
                  <a:pt x="1640" y="24"/>
                  <a:pt x="1824" y="24"/>
                </a:cubicBezTo>
                <a:cubicBezTo>
                  <a:pt x="2008" y="24"/>
                  <a:pt x="2096" y="16"/>
                  <a:pt x="2304" y="24"/>
                </a:cubicBezTo>
                <a:cubicBezTo>
                  <a:pt x="2512" y="32"/>
                  <a:pt x="2944" y="64"/>
                  <a:pt x="3072" y="72"/>
                </a:cubicBezTo>
              </a:path>
            </a:pathLst>
          </a:custGeom>
          <a:noFill/>
          <a:ln w="38100" cap="flat" cmpd="sng">
            <a:solidFill>
              <a:schemeClr val="tx1"/>
            </a:solidFill>
            <a:prstDash val="solid"/>
            <a:round/>
            <a:headEnd type="none" w="med" len="med"/>
            <a:tailEnd type="triangle" w="med" len="med"/>
          </a:ln>
        </p:spPr>
        <p:txBody>
          <a:bodyPr/>
          <a:lstStyle/>
          <a:p>
            <a:endParaRPr lang="en-US"/>
          </a:p>
        </p:txBody>
      </p:sp>
      <p:sp>
        <p:nvSpPr>
          <p:cNvPr id="21519" name="Freeform 15"/>
          <p:cNvSpPr>
            <a:spLocks/>
          </p:cNvSpPr>
          <p:nvPr/>
        </p:nvSpPr>
        <p:spPr bwMode="auto">
          <a:xfrm>
            <a:off x="6096000" y="3581400"/>
            <a:ext cx="1219200" cy="2276475"/>
          </a:xfrm>
          <a:custGeom>
            <a:avLst/>
            <a:gdLst>
              <a:gd name="T0" fmla="*/ 672 w 672"/>
              <a:gd name="T1" fmla="*/ 384 h 392"/>
              <a:gd name="T2" fmla="*/ 336 w 672"/>
              <a:gd name="T3" fmla="*/ 384 h 392"/>
              <a:gd name="T4" fmla="*/ 192 w 672"/>
              <a:gd name="T5" fmla="*/ 336 h 392"/>
              <a:gd name="T6" fmla="*/ 48 w 672"/>
              <a:gd name="T7" fmla="*/ 192 h 392"/>
              <a:gd name="T8" fmla="*/ 0 w 672"/>
              <a:gd name="T9" fmla="*/ 0 h 392"/>
              <a:gd name="T10" fmla="*/ 0 60000 65536"/>
              <a:gd name="T11" fmla="*/ 0 60000 65536"/>
              <a:gd name="T12" fmla="*/ 0 60000 65536"/>
              <a:gd name="T13" fmla="*/ 0 60000 65536"/>
              <a:gd name="T14" fmla="*/ 0 60000 65536"/>
              <a:gd name="T15" fmla="*/ 0 w 672"/>
              <a:gd name="T16" fmla="*/ 0 h 392"/>
              <a:gd name="T17" fmla="*/ 672 w 672"/>
              <a:gd name="T18" fmla="*/ 392 h 392"/>
            </a:gdLst>
            <a:ahLst/>
            <a:cxnLst>
              <a:cxn ang="T10">
                <a:pos x="T0" y="T1"/>
              </a:cxn>
              <a:cxn ang="T11">
                <a:pos x="T2" y="T3"/>
              </a:cxn>
              <a:cxn ang="T12">
                <a:pos x="T4" y="T5"/>
              </a:cxn>
              <a:cxn ang="T13">
                <a:pos x="T6" y="T7"/>
              </a:cxn>
              <a:cxn ang="T14">
                <a:pos x="T8" y="T9"/>
              </a:cxn>
            </a:cxnLst>
            <a:rect l="T15" t="T16" r="T17" b="T18"/>
            <a:pathLst>
              <a:path w="672" h="392">
                <a:moveTo>
                  <a:pt x="672" y="384"/>
                </a:moveTo>
                <a:cubicBezTo>
                  <a:pt x="544" y="388"/>
                  <a:pt x="416" y="392"/>
                  <a:pt x="336" y="384"/>
                </a:cubicBezTo>
                <a:cubicBezTo>
                  <a:pt x="256" y="376"/>
                  <a:pt x="240" y="368"/>
                  <a:pt x="192" y="336"/>
                </a:cubicBezTo>
                <a:cubicBezTo>
                  <a:pt x="144" y="304"/>
                  <a:pt x="80" y="248"/>
                  <a:pt x="48" y="192"/>
                </a:cubicBezTo>
                <a:cubicBezTo>
                  <a:pt x="16" y="136"/>
                  <a:pt x="8" y="32"/>
                  <a:pt x="0" y="0"/>
                </a:cubicBezTo>
              </a:path>
            </a:pathLst>
          </a:custGeom>
          <a:noFill/>
          <a:ln w="38100" cmpd="sng">
            <a:solidFill>
              <a:schemeClr val="tx1"/>
            </a:solidFill>
            <a:round/>
            <a:headEnd type="none" w="med" len="med"/>
            <a:tailEnd type="triangle" w="med" len="med"/>
          </a:ln>
        </p:spPr>
        <p:txBody>
          <a:bodyPr/>
          <a:lstStyle/>
          <a:p>
            <a:endParaRPr lang="en-US"/>
          </a:p>
        </p:txBody>
      </p:sp>
      <p:sp>
        <p:nvSpPr>
          <p:cNvPr id="21520" name="Freeform 16"/>
          <p:cNvSpPr>
            <a:spLocks/>
          </p:cNvSpPr>
          <p:nvPr/>
        </p:nvSpPr>
        <p:spPr bwMode="auto">
          <a:xfrm>
            <a:off x="4038600" y="3505200"/>
            <a:ext cx="838200" cy="2362200"/>
          </a:xfrm>
          <a:custGeom>
            <a:avLst/>
            <a:gdLst>
              <a:gd name="T0" fmla="*/ 672 w 672"/>
              <a:gd name="T1" fmla="*/ 384 h 392"/>
              <a:gd name="T2" fmla="*/ 336 w 672"/>
              <a:gd name="T3" fmla="*/ 384 h 392"/>
              <a:gd name="T4" fmla="*/ 192 w 672"/>
              <a:gd name="T5" fmla="*/ 336 h 392"/>
              <a:gd name="T6" fmla="*/ 48 w 672"/>
              <a:gd name="T7" fmla="*/ 192 h 392"/>
              <a:gd name="T8" fmla="*/ 0 w 672"/>
              <a:gd name="T9" fmla="*/ 0 h 392"/>
              <a:gd name="T10" fmla="*/ 0 60000 65536"/>
              <a:gd name="T11" fmla="*/ 0 60000 65536"/>
              <a:gd name="T12" fmla="*/ 0 60000 65536"/>
              <a:gd name="T13" fmla="*/ 0 60000 65536"/>
              <a:gd name="T14" fmla="*/ 0 60000 65536"/>
              <a:gd name="T15" fmla="*/ 0 w 672"/>
              <a:gd name="T16" fmla="*/ 0 h 392"/>
              <a:gd name="T17" fmla="*/ 672 w 672"/>
              <a:gd name="T18" fmla="*/ 392 h 392"/>
            </a:gdLst>
            <a:ahLst/>
            <a:cxnLst>
              <a:cxn ang="T10">
                <a:pos x="T0" y="T1"/>
              </a:cxn>
              <a:cxn ang="T11">
                <a:pos x="T2" y="T3"/>
              </a:cxn>
              <a:cxn ang="T12">
                <a:pos x="T4" y="T5"/>
              </a:cxn>
              <a:cxn ang="T13">
                <a:pos x="T6" y="T7"/>
              </a:cxn>
              <a:cxn ang="T14">
                <a:pos x="T8" y="T9"/>
              </a:cxn>
            </a:cxnLst>
            <a:rect l="T15" t="T16" r="T17" b="T18"/>
            <a:pathLst>
              <a:path w="672" h="392">
                <a:moveTo>
                  <a:pt x="672" y="384"/>
                </a:moveTo>
                <a:cubicBezTo>
                  <a:pt x="544" y="388"/>
                  <a:pt x="416" y="392"/>
                  <a:pt x="336" y="384"/>
                </a:cubicBezTo>
                <a:cubicBezTo>
                  <a:pt x="256" y="376"/>
                  <a:pt x="240" y="368"/>
                  <a:pt x="192" y="336"/>
                </a:cubicBezTo>
                <a:cubicBezTo>
                  <a:pt x="144" y="304"/>
                  <a:pt x="80" y="248"/>
                  <a:pt x="48" y="192"/>
                </a:cubicBezTo>
                <a:cubicBezTo>
                  <a:pt x="16" y="136"/>
                  <a:pt x="8" y="32"/>
                  <a:pt x="0" y="0"/>
                </a:cubicBezTo>
              </a:path>
            </a:pathLst>
          </a:custGeom>
          <a:noFill/>
          <a:ln w="38100" cmpd="sng">
            <a:solidFill>
              <a:schemeClr val="tx1"/>
            </a:solidFill>
            <a:round/>
            <a:headEnd type="none" w="med" len="med"/>
            <a:tailEnd type="triangle" w="med" len="med"/>
          </a:ln>
        </p:spPr>
        <p:txBody>
          <a:bodyPr/>
          <a:lstStyle/>
          <a:p>
            <a:endParaRPr lang="en-US"/>
          </a:p>
        </p:txBody>
      </p:sp>
      <p:sp>
        <p:nvSpPr>
          <p:cNvPr id="21521" name="Rectangle 17"/>
          <p:cNvSpPr>
            <a:spLocks noChangeArrowheads="1"/>
          </p:cNvSpPr>
          <p:nvPr/>
        </p:nvSpPr>
        <p:spPr bwMode="auto">
          <a:xfrm>
            <a:off x="793750" y="6202363"/>
            <a:ext cx="952500" cy="274637"/>
          </a:xfrm>
          <a:prstGeom prst="rect">
            <a:avLst/>
          </a:prstGeom>
          <a:noFill/>
          <a:ln w="9525">
            <a:noFill/>
            <a:miter lim="800000"/>
            <a:headEnd/>
            <a:tailEnd/>
          </a:ln>
        </p:spPr>
        <p:txBody>
          <a:bodyPr wrap="none" lIns="0" tIns="0" rIns="0" bIns="0">
            <a:spAutoFit/>
          </a:bodyPr>
          <a:lstStyle/>
          <a:p>
            <a:pPr marL="342900" indent="-342900" rtl="0">
              <a:spcBef>
                <a:spcPct val="20000"/>
              </a:spcBef>
            </a:pPr>
            <a:r>
              <a:rPr lang="en-US" sz="1800">
                <a:solidFill>
                  <a:srgbClr val="000000"/>
                </a:solidFill>
                <a:latin typeface="Arial" charset="0"/>
                <a:cs typeface="Times New Roman" pitchFamily="18" charset="0"/>
              </a:rPr>
              <a:t>20-50 km</a:t>
            </a:r>
            <a:endParaRPr lang="en-US" sz="2000">
              <a:cs typeface="Times New Roman" pitchFamily="18" charset="0"/>
            </a:endParaRPr>
          </a:p>
        </p:txBody>
      </p:sp>
      <p:sp>
        <p:nvSpPr>
          <p:cNvPr id="21522" name="Line 18"/>
          <p:cNvSpPr>
            <a:spLocks noChangeShapeType="1"/>
          </p:cNvSpPr>
          <p:nvPr/>
        </p:nvSpPr>
        <p:spPr bwMode="auto">
          <a:xfrm>
            <a:off x="1066800" y="5715000"/>
            <a:ext cx="0" cy="304800"/>
          </a:xfrm>
          <a:prstGeom prst="line">
            <a:avLst/>
          </a:prstGeom>
          <a:noFill/>
          <a:ln w="9525">
            <a:solidFill>
              <a:schemeClr val="tx1"/>
            </a:solidFill>
            <a:round/>
            <a:headEnd/>
            <a:tailEnd type="triangle" w="med" len="med"/>
          </a:ln>
        </p:spPr>
        <p:txBody>
          <a:bodyPr/>
          <a:lstStyle/>
          <a:p>
            <a:endParaRPr lang="en-US"/>
          </a:p>
        </p:txBody>
      </p:sp>
      <p:sp>
        <p:nvSpPr>
          <p:cNvPr id="21523" name="Rectangle 19"/>
          <p:cNvSpPr>
            <a:spLocks noChangeArrowheads="1"/>
          </p:cNvSpPr>
          <p:nvPr/>
        </p:nvSpPr>
        <p:spPr bwMode="auto">
          <a:xfrm>
            <a:off x="5892800" y="6096000"/>
            <a:ext cx="1206500" cy="274638"/>
          </a:xfrm>
          <a:prstGeom prst="rect">
            <a:avLst/>
          </a:prstGeom>
          <a:noFill/>
          <a:ln w="9525">
            <a:noFill/>
            <a:miter lim="800000"/>
            <a:headEnd/>
            <a:tailEnd/>
          </a:ln>
        </p:spPr>
        <p:txBody>
          <a:bodyPr wrap="none" lIns="0" tIns="0" rIns="0" bIns="0">
            <a:spAutoFit/>
          </a:bodyPr>
          <a:lstStyle/>
          <a:p>
            <a:pPr marL="342900" indent="-342900" rtl="0">
              <a:spcBef>
                <a:spcPct val="20000"/>
              </a:spcBef>
            </a:pPr>
            <a:r>
              <a:rPr lang="en-US" sz="1800">
                <a:solidFill>
                  <a:srgbClr val="000000"/>
                </a:solidFill>
                <a:latin typeface="Arial" charset="0"/>
                <a:cs typeface="Times New Roman" pitchFamily="18" charset="0"/>
              </a:rPr>
              <a:t>200-300 km</a:t>
            </a:r>
            <a:endParaRPr lang="en-US" sz="2000">
              <a:cs typeface="Times New Roman" pitchFamily="18" charset="0"/>
            </a:endParaRPr>
          </a:p>
        </p:txBody>
      </p:sp>
      <p:sp>
        <p:nvSpPr>
          <p:cNvPr id="21524" name="Freeform 20"/>
          <p:cNvSpPr>
            <a:spLocks/>
          </p:cNvSpPr>
          <p:nvPr/>
        </p:nvSpPr>
        <p:spPr bwMode="auto">
          <a:xfrm>
            <a:off x="5715000" y="3276600"/>
            <a:ext cx="1574800" cy="2643188"/>
          </a:xfrm>
          <a:custGeom>
            <a:avLst/>
            <a:gdLst>
              <a:gd name="T0" fmla="*/ 158 w 992"/>
              <a:gd name="T1" fmla="*/ 1903 h 2049"/>
              <a:gd name="T2" fmla="*/ 44 w 992"/>
              <a:gd name="T3" fmla="*/ 1879 h 2049"/>
              <a:gd name="T4" fmla="*/ 26 w 992"/>
              <a:gd name="T5" fmla="*/ 1819 h 2049"/>
              <a:gd name="T6" fmla="*/ 20 w 992"/>
              <a:gd name="T7" fmla="*/ 1801 h 2049"/>
              <a:gd name="T8" fmla="*/ 2 w 992"/>
              <a:gd name="T9" fmla="*/ 1159 h 2049"/>
              <a:gd name="T10" fmla="*/ 14 w 992"/>
              <a:gd name="T11" fmla="*/ 1123 h 2049"/>
              <a:gd name="T12" fmla="*/ 20 w 992"/>
              <a:gd name="T13" fmla="*/ 1105 h 2049"/>
              <a:gd name="T14" fmla="*/ 14 w 992"/>
              <a:gd name="T15" fmla="*/ 865 h 2049"/>
              <a:gd name="T16" fmla="*/ 32 w 992"/>
              <a:gd name="T17" fmla="*/ 847 h 2049"/>
              <a:gd name="T18" fmla="*/ 56 w 992"/>
              <a:gd name="T19" fmla="*/ 811 h 2049"/>
              <a:gd name="T20" fmla="*/ 20 w 992"/>
              <a:gd name="T21" fmla="*/ 733 h 2049"/>
              <a:gd name="T22" fmla="*/ 68 w 992"/>
              <a:gd name="T23" fmla="*/ 619 h 2049"/>
              <a:gd name="T24" fmla="*/ 62 w 992"/>
              <a:gd name="T25" fmla="*/ 535 h 2049"/>
              <a:gd name="T26" fmla="*/ 32 w 992"/>
              <a:gd name="T27" fmla="*/ 481 h 2049"/>
              <a:gd name="T28" fmla="*/ 56 w 992"/>
              <a:gd name="T29" fmla="*/ 385 h 2049"/>
              <a:gd name="T30" fmla="*/ 92 w 992"/>
              <a:gd name="T31" fmla="*/ 349 h 2049"/>
              <a:gd name="T32" fmla="*/ 86 w 992"/>
              <a:gd name="T33" fmla="*/ 265 h 2049"/>
              <a:gd name="T34" fmla="*/ 92 w 992"/>
              <a:gd name="T35" fmla="*/ 229 h 2049"/>
              <a:gd name="T36" fmla="*/ 164 w 992"/>
              <a:gd name="T37" fmla="*/ 169 h 2049"/>
              <a:gd name="T38" fmla="*/ 236 w 992"/>
              <a:gd name="T39" fmla="*/ 73 h 2049"/>
              <a:gd name="T40" fmla="*/ 290 w 992"/>
              <a:gd name="T41" fmla="*/ 37 h 2049"/>
              <a:gd name="T42" fmla="*/ 398 w 992"/>
              <a:gd name="T43" fmla="*/ 19 h 2049"/>
              <a:gd name="T44" fmla="*/ 428 w 992"/>
              <a:gd name="T45" fmla="*/ 25 h 2049"/>
              <a:gd name="T46" fmla="*/ 434 w 992"/>
              <a:gd name="T47" fmla="*/ 43 h 2049"/>
              <a:gd name="T48" fmla="*/ 476 w 992"/>
              <a:gd name="T49" fmla="*/ 73 h 2049"/>
              <a:gd name="T50" fmla="*/ 632 w 992"/>
              <a:gd name="T51" fmla="*/ 73 h 2049"/>
              <a:gd name="T52" fmla="*/ 620 w 992"/>
              <a:gd name="T53" fmla="*/ 283 h 2049"/>
              <a:gd name="T54" fmla="*/ 704 w 992"/>
              <a:gd name="T55" fmla="*/ 523 h 2049"/>
              <a:gd name="T56" fmla="*/ 650 w 992"/>
              <a:gd name="T57" fmla="*/ 607 h 2049"/>
              <a:gd name="T58" fmla="*/ 644 w 992"/>
              <a:gd name="T59" fmla="*/ 721 h 2049"/>
              <a:gd name="T60" fmla="*/ 650 w 992"/>
              <a:gd name="T61" fmla="*/ 871 h 2049"/>
              <a:gd name="T62" fmla="*/ 644 w 992"/>
              <a:gd name="T63" fmla="*/ 889 h 2049"/>
              <a:gd name="T64" fmla="*/ 650 w 992"/>
              <a:gd name="T65" fmla="*/ 961 h 2049"/>
              <a:gd name="T66" fmla="*/ 668 w 992"/>
              <a:gd name="T67" fmla="*/ 973 h 2049"/>
              <a:gd name="T68" fmla="*/ 680 w 992"/>
              <a:gd name="T69" fmla="*/ 1099 h 2049"/>
              <a:gd name="T70" fmla="*/ 674 w 992"/>
              <a:gd name="T71" fmla="*/ 1141 h 2049"/>
              <a:gd name="T72" fmla="*/ 662 w 992"/>
              <a:gd name="T73" fmla="*/ 1201 h 2049"/>
              <a:gd name="T74" fmla="*/ 704 w 992"/>
              <a:gd name="T75" fmla="*/ 1333 h 2049"/>
              <a:gd name="T76" fmla="*/ 692 w 992"/>
              <a:gd name="T77" fmla="*/ 1387 h 2049"/>
              <a:gd name="T78" fmla="*/ 752 w 992"/>
              <a:gd name="T79" fmla="*/ 1459 h 2049"/>
              <a:gd name="T80" fmla="*/ 818 w 992"/>
              <a:gd name="T81" fmla="*/ 1585 h 2049"/>
              <a:gd name="T82" fmla="*/ 824 w 992"/>
              <a:gd name="T83" fmla="*/ 1633 h 2049"/>
              <a:gd name="T84" fmla="*/ 860 w 992"/>
              <a:gd name="T85" fmla="*/ 1657 h 2049"/>
              <a:gd name="T86" fmla="*/ 950 w 992"/>
              <a:gd name="T87" fmla="*/ 1753 h 2049"/>
              <a:gd name="T88" fmla="*/ 974 w 992"/>
              <a:gd name="T89" fmla="*/ 1849 h 2049"/>
              <a:gd name="T90" fmla="*/ 986 w 992"/>
              <a:gd name="T91" fmla="*/ 1867 h 2049"/>
              <a:gd name="T92" fmla="*/ 992 w 992"/>
              <a:gd name="T93" fmla="*/ 1885 h 2049"/>
              <a:gd name="T94" fmla="*/ 104 w 992"/>
              <a:gd name="T95" fmla="*/ 1891 h 20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2"/>
              <a:gd name="T145" fmla="*/ 0 h 2049"/>
              <a:gd name="T146" fmla="*/ 992 w 992"/>
              <a:gd name="T147" fmla="*/ 2049 h 20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2" h="2049">
                <a:moveTo>
                  <a:pt x="158" y="1903"/>
                </a:moveTo>
                <a:cubicBezTo>
                  <a:pt x="80" y="1897"/>
                  <a:pt x="96" y="1896"/>
                  <a:pt x="44" y="1879"/>
                </a:cubicBezTo>
                <a:cubicBezTo>
                  <a:pt x="35" y="1843"/>
                  <a:pt x="41" y="1863"/>
                  <a:pt x="26" y="1819"/>
                </a:cubicBezTo>
                <a:cubicBezTo>
                  <a:pt x="24" y="1813"/>
                  <a:pt x="20" y="1801"/>
                  <a:pt x="20" y="1801"/>
                </a:cubicBezTo>
                <a:cubicBezTo>
                  <a:pt x="23" y="1546"/>
                  <a:pt x="71" y="1367"/>
                  <a:pt x="2" y="1159"/>
                </a:cubicBezTo>
                <a:cubicBezTo>
                  <a:pt x="6" y="1147"/>
                  <a:pt x="10" y="1135"/>
                  <a:pt x="14" y="1123"/>
                </a:cubicBezTo>
                <a:cubicBezTo>
                  <a:pt x="16" y="1117"/>
                  <a:pt x="20" y="1105"/>
                  <a:pt x="20" y="1105"/>
                </a:cubicBezTo>
                <a:cubicBezTo>
                  <a:pt x="16" y="1029"/>
                  <a:pt x="0" y="941"/>
                  <a:pt x="14" y="865"/>
                </a:cubicBezTo>
                <a:cubicBezTo>
                  <a:pt x="16" y="857"/>
                  <a:pt x="27" y="854"/>
                  <a:pt x="32" y="847"/>
                </a:cubicBezTo>
                <a:cubicBezTo>
                  <a:pt x="41" y="836"/>
                  <a:pt x="56" y="811"/>
                  <a:pt x="56" y="811"/>
                </a:cubicBezTo>
                <a:cubicBezTo>
                  <a:pt x="49" y="781"/>
                  <a:pt x="29" y="761"/>
                  <a:pt x="20" y="733"/>
                </a:cubicBezTo>
                <a:cubicBezTo>
                  <a:pt x="28" y="661"/>
                  <a:pt x="33" y="671"/>
                  <a:pt x="68" y="619"/>
                </a:cubicBezTo>
                <a:cubicBezTo>
                  <a:pt x="66" y="591"/>
                  <a:pt x="69" y="562"/>
                  <a:pt x="62" y="535"/>
                </a:cubicBezTo>
                <a:cubicBezTo>
                  <a:pt x="57" y="515"/>
                  <a:pt x="39" y="501"/>
                  <a:pt x="32" y="481"/>
                </a:cubicBezTo>
                <a:cubicBezTo>
                  <a:pt x="36" y="452"/>
                  <a:pt x="36" y="410"/>
                  <a:pt x="56" y="385"/>
                </a:cubicBezTo>
                <a:cubicBezTo>
                  <a:pt x="67" y="372"/>
                  <a:pt x="92" y="349"/>
                  <a:pt x="92" y="349"/>
                </a:cubicBezTo>
                <a:cubicBezTo>
                  <a:pt x="104" y="312"/>
                  <a:pt x="109" y="300"/>
                  <a:pt x="86" y="265"/>
                </a:cubicBezTo>
                <a:cubicBezTo>
                  <a:pt x="88" y="253"/>
                  <a:pt x="87" y="240"/>
                  <a:pt x="92" y="229"/>
                </a:cubicBezTo>
                <a:cubicBezTo>
                  <a:pt x="103" y="204"/>
                  <a:pt x="144" y="189"/>
                  <a:pt x="164" y="169"/>
                </a:cubicBezTo>
                <a:cubicBezTo>
                  <a:pt x="182" y="116"/>
                  <a:pt x="176" y="85"/>
                  <a:pt x="236" y="73"/>
                </a:cubicBezTo>
                <a:cubicBezTo>
                  <a:pt x="263" y="55"/>
                  <a:pt x="256" y="45"/>
                  <a:pt x="290" y="37"/>
                </a:cubicBezTo>
                <a:cubicBezTo>
                  <a:pt x="346" y="0"/>
                  <a:pt x="312" y="12"/>
                  <a:pt x="398" y="19"/>
                </a:cubicBezTo>
                <a:cubicBezTo>
                  <a:pt x="408" y="21"/>
                  <a:pt x="420" y="19"/>
                  <a:pt x="428" y="25"/>
                </a:cubicBezTo>
                <a:cubicBezTo>
                  <a:pt x="433" y="29"/>
                  <a:pt x="430" y="38"/>
                  <a:pt x="434" y="43"/>
                </a:cubicBezTo>
                <a:cubicBezTo>
                  <a:pt x="446" y="61"/>
                  <a:pt x="457" y="64"/>
                  <a:pt x="476" y="73"/>
                </a:cubicBezTo>
                <a:cubicBezTo>
                  <a:pt x="537" y="65"/>
                  <a:pt x="569" y="63"/>
                  <a:pt x="632" y="73"/>
                </a:cubicBezTo>
                <a:cubicBezTo>
                  <a:pt x="653" y="137"/>
                  <a:pt x="642" y="218"/>
                  <a:pt x="620" y="283"/>
                </a:cubicBezTo>
                <a:cubicBezTo>
                  <a:pt x="626" y="464"/>
                  <a:pt x="593" y="449"/>
                  <a:pt x="704" y="523"/>
                </a:cubicBezTo>
                <a:cubicBezTo>
                  <a:pt x="658" y="538"/>
                  <a:pt x="661" y="564"/>
                  <a:pt x="650" y="607"/>
                </a:cubicBezTo>
                <a:cubicBezTo>
                  <a:pt x="655" y="659"/>
                  <a:pt x="653" y="674"/>
                  <a:pt x="644" y="721"/>
                </a:cubicBezTo>
                <a:cubicBezTo>
                  <a:pt x="646" y="771"/>
                  <a:pt x="650" y="821"/>
                  <a:pt x="650" y="871"/>
                </a:cubicBezTo>
                <a:cubicBezTo>
                  <a:pt x="650" y="877"/>
                  <a:pt x="644" y="883"/>
                  <a:pt x="644" y="889"/>
                </a:cubicBezTo>
                <a:cubicBezTo>
                  <a:pt x="644" y="913"/>
                  <a:pt x="643" y="938"/>
                  <a:pt x="650" y="961"/>
                </a:cubicBezTo>
                <a:cubicBezTo>
                  <a:pt x="652" y="968"/>
                  <a:pt x="662" y="969"/>
                  <a:pt x="668" y="973"/>
                </a:cubicBezTo>
                <a:cubicBezTo>
                  <a:pt x="693" y="1011"/>
                  <a:pt x="671" y="1055"/>
                  <a:pt x="680" y="1099"/>
                </a:cubicBezTo>
                <a:cubicBezTo>
                  <a:pt x="678" y="1113"/>
                  <a:pt x="676" y="1127"/>
                  <a:pt x="674" y="1141"/>
                </a:cubicBezTo>
                <a:cubicBezTo>
                  <a:pt x="670" y="1161"/>
                  <a:pt x="662" y="1201"/>
                  <a:pt x="662" y="1201"/>
                </a:cubicBezTo>
                <a:cubicBezTo>
                  <a:pt x="667" y="1250"/>
                  <a:pt x="668" y="1297"/>
                  <a:pt x="704" y="1333"/>
                </a:cubicBezTo>
                <a:cubicBezTo>
                  <a:pt x="712" y="1358"/>
                  <a:pt x="706" y="1366"/>
                  <a:pt x="692" y="1387"/>
                </a:cubicBezTo>
                <a:cubicBezTo>
                  <a:pt x="678" y="1443"/>
                  <a:pt x="711" y="1438"/>
                  <a:pt x="752" y="1459"/>
                </a:cubicBezTo>
                <a:cubicBezTo>
                  <a:pt x="762" y="1499"/>
                  <a:pt x="795" y="1550"/>
                  <a:pt x="818" y="1585"/>
                </a:cubicBezTo>
                <a:cubicBezTo>
                  <a:pt x="820" y="1601"/>
                  <a:pt x="816" y="1619"/>
                  <a:pt x="824" y="1633"/>
                </a:cubicBezTo>
                <a:cubicBezTo>
                  <a:pt x="831" y="1645"/>
                  <a:pt x="860" y="1657"/>
                  <a:pt x="860" y="1657"/>
                </a:cubicBezTo>
                <a:cubicBezTo>
                  <a:pt x="876" y="1706"/>
                  <a:pt x="898" y="1743"/>
                  <a:pt x="950" y="1753"/>
                </a:cubicBezTo>
                <a:cubicBezTo>
                  <a:pt x="960" y="1784"/>
                  <a:pt x="961" y="1819"/>
                  <a:pt x="974" y="1849"/>
                </a:cubicBezTo>
                <a:cubicBezTo>
                  <a:pt x="977" y="1856"/>
                  <a:pt x="983" y="1861"/>
                  <a:pt x="986" y="1867"/>
                </a:cubicBezTo>
                <a:cubicBezTo>
                  <a:pt x="989" y="1873"/>
                  <a:pt x="990" y="1879"/>
                  <a:pt x="992" y="1885"/>
                </a:cubicBezTo>
                <a:cubicBezTo>
                  <a:pt x="746" y="2049"/>
                  <a:pt x="400" y="1891"/>
                  <a:pt x="104" y="1891"/>
                </a:cubicBezTo>
              </a:path>
            </a:pathLst>
          </a:custGeom>
          <a:gradFill rotWithShape="1">
            <a:gsLst>
              <a:gs pos="0">
                <a:schemeClr val="tx1">
                  <a:alpha val="10001"/>
                </a:schemeClr>
              </a:gs>
              <a:gs pos="100000">
                <a:schemeClr val="tx1">
                  <a:alpha val="10001"/>
                </a:schemeClr>
              </a:gs>
            </a:gsLst>
            <a:lin ang="5400000" scaled="1"/>
          </a:gradFill>
          <a:ln w="9525" cap="flat" cmpd="sng">
            <a:solidFill>
              <a:schemeClr val="tx1"/>
            </a:solidFill>
            <a:prstDash val="solid"/>
            <a:round/>
            <a:headEnd type="none" w="med" len="med"/>
            <a:tailEnd type="none" w="med" len="med"/>
          </a:ln>
        </p:spPr>
        <p:txBody>
          <a:bodyPr/>
          <a:lstStyle/>
          <a:p>
            <a:endParaRPr lang="en-US"/>
          </a:p>
        </p:txBody>
      </p:sp>
      <p:sp>
        <p:nvSpPr>
          <p:cNvPr id="21525" name="Line 21"/>
          <p:cNvSpPr>
            <a:spLocks noChangeShapeType="1"/>
          </p:cNvSpPr>
          <p:nvPr/>
        </p:nvSpPr>
        <p:spPr bwMode="auto">
          <a:xfrm>
            <a:off x="990600" y="1143000"/>
            <a:ext cx="685800" cy="0"/>
          </a:xfrm>
          <a:prstGeom prst="line">
            <a:avLst/>
          </a:prstGeom>
          <a:noFill/>
          <a:ln w="38100">
            <a:solidFill>
              <a:schemeClr val="tx1"/>
            </a:solidFill>
            <a:round/>
            <a:headEnd type="triangle" w="med" len="med"/>
            <a:tailEnd/>
          </a:ln>
        </p:spPr>
        <p:txBody>
          <a:bodyPr/>
          <a:lstStyle/>
          <a:p>
            <a:endParaRPr lang="en-US"/>
          </a:p>
        </p:txBody>
      </p:sp>
      <p:sp>
        <p:nvSpPr>
          <p:cNvPr id="21526" name="Freeform 22"/>
          <p:cNvSpPr>
            <a:spLocks/>
          </p:cNvSpPr>
          <p:nvPr/>
        </p:nvSpPr>
        <p:spPr bwMode="auto">
          <a:xfrm>
            <a:off x="3733800" y="990600"/>
            <a:ext cx="285750" cy="261938"/>
          </a:xfrm>
          <a:custGeom>
            <a:avLst/>
            <a:gdLst>
              <a:gd name="T0" fmla="*/ 78 w 180"/>
              <a:gd name="T1" fmla="*/ 2 h 165"/>
              <a:gd name="T2" fmla="*/ 36 w 180"/>
              <a:gd name="T3" fmla="*/ 8 h 165"/>
              <a:gd name="T4" fmla="*/ 0 w 180"/>
              <a:gd name="T5" fmla="*/ 68 h 165"/>
              <a:gd name="T6" fmla="*/ 60 w 180"/>
              <a:gd name="T7" fmla="*/ 134 h 165"/>
              <a:gd name="T8" fmla="*/ 132 w 180"/>
              <a:gd name="T9" fmla="*/ 152 h 165"/>
              <a:gd name="T10" fmla="*/ 144 w 180"/>
              <a:gd name="T11" fmla="*/ 110 h 165"/>
              <a:gd name="T12" fmla="*/ 180 w 180"/>
              <a:gd name="T13" fmla="*/ 98 h 165"/>
              <a:gd name="T14" fmla="*/ 174 w 180"/>
              <a:gd name="T15" fmla="*/ 56 h 165"/>
              <a:gd name="T16" fmla="*/ 156 w 180"/>
              <a:gd name="T17" fmla="*/ 50 h 165"/>
              <a:gd name="T18" fmla="*/ 150 w 180"/>
              <a:gd name="T19" fmla="*/ 32 h 165"/>
              <a:gd name="T20" fmla="*/ 108 w 180"/>
              <a:gd name="T21" fmla="*/ 14 h 165"/>
              <a:gd name="T22" fmla="*/ 78 w 180"/>
              <a:gd name="T23" fmla="*/ 2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165"/>
              <a:gd name="T38" fmla="*/ 180 w 180"/>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165">
                <a:moveTo>
                  <a:pt x="78" y="2"/>
                </a:moveTo>
                <a:cubicBezTo>
                  <a:pt x="64" y="4"/>
                  <a:pt x="49" y="2"/>
                  <a:pt x="36" y="8"/>
                </a:cubicBezTo>
                <a:cubicBezTo>
                  <a:pt x="7" y="21"/>
                  <a:pt x="43" y="54"/>
                  <a:pt x="0" y="68"/>
                </a:cubicBezTo>
                <a:cubicBezTo>
                  <a:pt x="9" y="114"/>
                  <a:pt x="12" y="124"/>
                  <a:pt x="60" y="134"/>
                </a:cubicBezTo>
                <a:cubicBezTo>
                  <a:pt x="106" y="165"/>
                  <a:pt x="82" y="160"/>
                  <a:pt x="132" y="152"/>
                </a:cubicBezTo>
                <a:cubicBezTo>
                  <a:pt x="137" y="138"/>
                  <a:pt x="133" y="119"/>
                  <a:pt x="144" y="110"/>
                </a:cubicBezTo>
                <a:cubicBezTo>
                  <a:pt x="154" y="102"/>
                  <a:pt x="180" y="98"/>
                  <a:pt x="180" y="98"/>
                </a:cubicBezTo>
                <a:cubicBezTo>
                  <a:pt x="178" y="84"/>
                  <a:pt x="180" y="69"/>
                  <a:pt x="174" y="56"/>
                </a:cubicBezTo>
                <a:cubicBezTo>
                  <a:pt x="171" y="50"/>
                  <a:pt x="160" y="54"/>
                  <a:pt x="156" y="50"/>
                </a:cubicBezTo>
                <a:cubicBezTo>
                  <a:pt x="152" y="46"/>
                  <a:pt x="154" y="37"/>
                  <a:pt x="150" y="32"/>
                </a:cubicBezTo>
                <a:cubicBezTo>
                  <a:pt x="140" y="19"/>
                  <a:pt x="122" y="18"/>
                  <a:pt x="108" y="14"/>
                </a:cubicBezTo>
                <a:cubicBezTo>
                  <a:pt x="87" y="0"/>
                  <a:pt x="97" y="2"/>
                  <a:pt x="78" y="2"/>
                </a:cubicBezTo>
                <a:close/>
              </a:path>
            </a:pathLst>
          </a:custGeom>
          <a:gradFill rotWithShape="1">
            <a:gsLst>
              <a:gs pos="0">
                <a:schemeClr val="tx1">
                  <a:alpha val="10001"/>
                </a:schemeClr>
              </a:gs>
              <a:gs pos="100000">
                <a:schemeClr val="tx1">
                  <a:alpha val="10001"/>
                </a:schemeClr>
              </a:gs>
            </a:gsLst>
            <a:lin ang="5400000" scaled="1"/>
          </a:gradFill>
          <a:ln w="9525" cap="flat" cmpd="sng">
            <a:solidFill>
              <a:schemeClr val="tx1"/>
            </a:solidFill>
            <a:prstDash val="solid"/>
            <a:round/>
            <a:headEnd type="none" w="med" len="med"/>
            <a:tailEnd type="none" w="med" len="med"/>
          </a:ln>
        </p:spPr>
        <p:txBody>
          <a:bodyPr/>
          <a:lstStyle/>
          <a:p>
            <a:endParaRPr lang="en-US"/>
          </a:p>
        </p:txBody>
      </p:sp>
      <p:sp>
        <p:nvSpPr>
          <p:cNvPr id="21527" name="Text Box 23"/>
          <p:cNvSpPr txBox="1">
            <a:spLocks noChangeArrowheads="1"/>
          </p:cNvSpPr>
          <p:nvPr/>
        </p:nvSpPr>
        <p:spPr bwMode="auto">
          <a:xfrm>
            <a:off x="1752600" y="958850"/>
            <a:ext cx="1582738" cy="336550"/>
          </a:xfrm>
          <a:prstGeom prst="rect">
            <a:avLst/>
          </a:prstGeom>
          <a:noFill/>
          <a:ln w="9525">
            <a:noFill/>
            <a:miter lim="800000"/>
            <a:headEnd/>
            <a:tailEnd/>
          </a:ln>
        </p:spPr>
        <p:txBody>
          <a:bodyPr wrap="none">
            <a:spAutoFit/>
          </a:bodyPr>
          <a:lstStyle/>
          <a:p>
            <a:pPr rtl="0"/>
            <a:r>
              <a:rPr lang="en-US">
                <a:latin typeface="Arial" charset="0"/>
                <a:cs typeface="Arial" charset="0"/>
              </a:rPr>
              <a:t>Original air flow</a:t>
            </a:r>
          </a:p>
        </p:txBody>
      </p:sp>
      <p:sp>
        <p:nvSpPr>
          <p:cNvPr id="21528" name="Text Box 24"/>
          <p:cNvSpPr txBox="1">
            <a:spLocks noChangeArrowheads="1"/>
          </p:cNvSpPr>
          <p:nvPr/>
        </p:nvSpPr>
        <p:spPr bwMode="auto">
          <a:xfrm>
            <a:off x="4111625" y="914400"/>
            <a:ext cx="1423988" cy="336550"/>
          </a:xfrm>
          <a:prstGeom prst="rect">
            <a:avLst/>
          </a:prstGeom>
          <a:noFill/>
          <a:ln w="9525">
            <a:noFill/>
            <a:miter lim="800000"/>
            <a:headEnd/>
            <a:tailEnd/>
          </a:ln>
        </p:spPr>
        <p:txBody>
          <a:bodyPr wrap="none">
            <a:spAutoFit/>
          </a:bodyPr>
          <a:lstStyle/>
          <a:p>
            <a:pPr rtl="0"/>
            <a:r>
              <a:rPr lang="en-US">
                <a:latin typeface="Arial" charset="0"/>
                <a:cs typeface="Arial" charset="0"/>
              </a:rPr>
              <a:t>Original cloud</a:t>
            </a:r>
          </a:p>
        </p:txBody>
      </p:sp>
      <p:pic>
        <p:nvPicPr>
          <p:cNvPr id="21529" name="Picture 25"/>
          <p:cNvPicPr>
            <a:picLocks noChangeAspect="1" noChangeArrowheads="1"/>
          </p:cNvPicPr>
          <p:nvPr/>
        </p:nvPicPr>
        <p:blipFill>
          <a:blip r:embed="rId3" cstate="print"/>
          <a:srcRect/>
          <a:stretch>
            <a:fillRect/>
          </a:stretch>
        </p:blipFill>
        <p:spPr bwMode="auto">
          <a:xfrm>
            <a:off x="5562600" y="889000"/>
            <a:ext cx="525463" cy="352425"/>
          </a:xfrm>
          <a:prstGeom prst="rect">
            <a:avLst/>
          </a:prstGeom>
          <a:noFill/>
          <a:ln w="9525">
            <a:noFill/>
            <a:miter lim="800000"/>
            <a:headEnd/>
            <a:tailEnd/>
          </a:ln>
        </p:spPr>
      </p:pic>
      <p:sp>
        <p:nvSpPr>
          <p:cNvPr id="21530" name="Text Box 26"/>
          <p:cNvSpPr txBox="1">
            <a:spLocks noChangeArrowheads="1"/>
          </p:cNvSpPr>
          <p:nvPr/>
        </p:nvSpPr>
        <p:spPr bwMode="auto">
          <a:xfrm>
            <a:off x="6075363" y="958850"/>
            <a:ext cx="1697037" cy="336550"/>
          </a:xfrm>
          <a:prstGeom prst="rect">
            <a:avLst/>
          </a:prstGeom>
          <a:noFill/>
          <a:ln w="9525">
            <a:noFill/>
            <a:miter lim="800000"/>
            <a:headEnd/>
            <a:tailEnd/>
          </a:ln>
        </p:spPr>
        <p:txBody>
          <a:bodyPr wrap="none">
            <a:spAutoFit/>
          </a:bodyPr>
          <a:lstStyle/>
          <a:p>
            <a:pPr rtl="0"/>
            <a:r>
              <a:rPr lang="en-US">
                <a:latin typeface="Arial" charset="0"/>
                <a:cs typeface="Arial" charset="0"/>
              </a:rPr>
              <a:t>Heavy sea spray</a:t>
            </a:r>
          </a:p>
        </p:txBody>
      </p:sp>
      <p:sp>
        <p:nvSpPr>
          <p:cNvPr id="21531" name="Freeform 27"/>
          <p:cNvSpPr>
            <a:spLocks/>
          </p:cNvSpPr>
          <p:nvPr/>
        </p:nvSpPr>
        <p:spPr bwMode="auto">
          <a:xfrm>
            <a:off x="1066800" y="1828800"/>
            <a:ext cx="6642100" cy="4114800"/>
          </a:xfrm>
          <a:custGeom>
            <a:avLst/>
            <a:gdLst>
              <a:gd name="T0" fmla="*/ 480 w 4184"/>
              <a:gd name="T1" fmla="*/ 2136 h 2156"/>
              <a:gd name="T2" fmla="*/ 6 w 4184"/>
              <a:gd name="T3" fmla="*/ 2076 h 2156"/>
              <a:gd name="T4" fmla="*/ 66 w 4184"/>
              <a:gd name="T5" fmla="*/ 1602 h 2156"/>
              <a:gd name="T6" fmla="*/ 114 w 4184"/>
              <a:gd name="T7" fmla="*/ 1458 h 2156"/>
              <a:gd name="T8" fmla="*/ 144 w 4184"/>
              <a:gd name="T9" fmla="*/ 1398 h 2156"/>
              <a:gd name="T10" fmla="*/ 204 w 4184"/>
              <a:gd name="T11" fmla="*/ 1230 h 2156"/>
              <a:gd name="T12" fmla="*/ 246 w 4184"/>
              <a:gd name="T13" fmla="*/ 1032 h 2156"/>
              <a:gd name="T14" fmla="*/ 306 w 4184"/>
              <a:gd name="T15" fmla="*/ 918 h 2156"/>
              <a:gd name="T16" fmla="*/ 342 w 4184"/>
              <a:gd name="T17" fmla="*/ 864 h 2156"/>
              <a:gd name="T18" fmla="*/ 378 w 4184"/>
              <a:gd name="T19" fmla="*/ 804 h 2156"/>
              <a:gd name="T20" fmla="*/ 426 w 4184"/>
              <a:gd name="T21" fmla="*/ 732 h 2156"/>
              <a:gd name="T22" fmla="*/ 468 w 4184"/>
              <a:gd name="T23" fmla="*/ 636 h 2156"/>
              <a:gd name="T24" fmla="*/ 510 w 4184"/>
              <a:gd name="T25" fmla="*/ 510 h 2156"/>
              <a:gd name="T26" fmla="*/ 672 w 4184"/>
              <a:gd name="T27" fmla="*/ 198 h 2156"/>
              <a:gd name="T28" fmla="*/ 840 w 4184"/>
              <a:gd name="T29" fmla="*/ 72 h 2156"/>
              <a:gd name="T30" fmla="*/ 930 w 4184"/>
              <a:gd name="T31" fmla="*/ 0 h 2156"/>
              <a:gd name="T32" fmla="*/ 2298 w 4184"/>
              <a:gd name="T33" fmla="*/ 42 h 2156"/>
              <a:gd name="T34" fmla="*/ 3036 w 4184"/>
              <a:gd name="T35" fmla="*/ 108 h 2156"/>
              <a:gd name="T36" fmla="*/ 3672 w 4184"/>
              <a:gd name="T37" fmla="*/ 204 h 2156"/>
              <a:gd name="T38" fmla="*/ 4092 w 4184"/>
              <a:gd name="T39" fmla="*/ 252 h 2156"/>
              <a:gd name="T40" fmla="*/ 4164 w 4184"/>
              <a:gd name="T41" fmla="*/ 306 h 2156"/>
              <a:gd name="T42" fmla="*/ 4152 w 4184"/>
              <a:gd name="T43" fmla="*/ 348 h 2156"/>
              <a:gd name="T44" fmla="*/ 3822 w 4184"/>
              <a:gd name="T45" fmla="*/ 300 h 2156"/>
              <a:gd name="T46" fmla="*/ 2676 w 4184"/>
              <a:gd name="T47" fmla="*/ 348 h 2156"/>
              <a:gd name="T48" fmla="*/ 2586 w 4184"/>
              <a:gd name="T49" fmla="*/ 378 h 2156"/>
              <a:gd name="T50" fmla="*/ 2214 w 4184"/>
              <a:gd name="T51" fmla="*/ 432 h 2156"/>
              <a:gd name="T52" fmla="*/ 1716 w 4184"/>
              <a:gd name="T53" fmla="*/ 492 h 2156"/>
              <a:gd name="T54" fmla="*/ 1506 w 4184"/>
              <a:gd name="T55" fmla="*/ 594 h 2156"/>
              <a:gd name="T56" fmla="*/ 1416 w 4184"/>
              <a:gd name="T57" fmla="*/ 654 h 2156"/>
              <a:gd name="T58" fmla="*/ 1368 w 4184"/>
              <a:gd name="T59" fmla="*/ 684 h 2156"/>
              <a:gd name="T60" fmla="*/ 1242 w 4184"/>
              <a:gd name="T61" fmla="*/ 792 h 2156"/>
              <a:gd name="T62" fmla="*/ 1044 w 4184"/>
              <a:gd name="T63" fmla="*/ 990 h 2156"/>
              <a:gd name="T64" fmla="*/ 954 w 4184"/>
              <a:gd name="T65" fmla="*/ 1104 h 2156"/>
              <a:gd name="T66" fmla="*/ 834 w 4184"/>
              <a:gd name="T67" fmla="*/ 1266 h 2156"/>
              <a:gd name="T68" fmla="*/ 792 w 4184"/>
              <a:gd name="T69" fmla="*/ 1320 h 2156"/>
              <a:gd name="T70" fmla="*/ 666 w 4184"/>
              <a:gd name="T71" fmla="*/ 1548 h 2156"/>
              <a:gd name="T72" fmla="*/ 576 w 4184"/>
              <a:gd name="T73" fmla="*/ 1998 h 2156"/>
              <a:gd name="T74" fmla="*/ 696 w 4184"/>
              <a:gd name="T75" fmla="*/ 2118 h 2156"/>
              <a:gd name="T76" fmla="*/ 552 w 4184"/>
              <a:gd name="T77" fmla="*/ 2154 h 21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84"/>
              <a:gd name="T118" fmla="*/ 0 h 2156"/>
              <a:gd name="T119" fmla="*/ 4184 w 4184"/>
              <a:gd name="T120" fmla="*/ 2156 h 21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84" h="2156">
                <a:moveTo>
                  <a:pt x="552" y="2154"/>
                </a:moveTo>
                <a:cubicBezTo>
                  <a:pt x="504" y="2138"/>
                  <a:pt x="528" y="2144"/>
                  <a:pt x="480" y="2136"/>
                </a:cubicBezTo>
                <a:cubicBezTo>
                  <a:pt x="348" y="2138"/>
                  <a:pt x="151" y="2156"/>
                  <a:pt x="0" y="2142"/>
                </a:cubicBezTo>
                <a:cubicBezTo>
                  <a:pt x="2" y="2120"/>
                  <a:pt x="2" y="2098"/>
                  <a:pt x="6" y="2076"/>
                </a:cubicBezTo>
                <a:cubicBezTo>
                  <a:pt x="8" y="2064"/>
                  <a:pt x="18" y="2040"/>
                  <a:pt x="18" y="2040"/>
                </a:cubicBezTo>
                <a:cubicBezTo>
                  <a:pt x="21" y="1916"/>
                  <a:pt x="23" y="1730"/>
                  <a:pt x="66" y="1602"/>
                </a:cubicBezTo>
                <a:cubicBezTo>
                  <a:pt x="70" y="1569"/>
                  <a:pt x="74" y="1511"/>
                  <a:pt x="96" y="1482"/>
                </a:cubicBezTo>
                <a:cubicBezTo>
                  <a:pt x="102" y="1474"/>
                  <a:pt x="108" y="1466"/>
                  <a:pt x="114" y="1458"/>
                </a:cubicBezTo>
                <a:cubicBezTo>
                  <a:pt x="122" y="1446"/>
                  <a:pt x="138" y="1422"/>
                  <a:pt x="138" y="1422"/>
                </a:cubicBezTo>
                <a:cubicBezTo>
                  <a:pt x="140" y="1414"/>
                  <a:pt x="140" y="1405"/>
                  <a:pt x="144" y="1398"/>
                </a:cubicBezTo>
                <a:cubicBezTo>
                  <a:pt x="150" y="1385"/>
                  <a:pt x="168" y="1362"/>
                  <a:pt x="168" y="1362"/>
                </a:cubicBezTo>
                <a:cubicBezTo>
                  <a:pt x="179" y="1318"/>
                  <a:pt x="190" y="1273"/>
                  <a:pt x="204" y="1230"/>
                </a:cubicBezTo>
                <a:cubicBezTo>
                  <a:pt x="211" y="1181"/>
                  <a:pt x="224" y="1135"/>
                  <a:pt x="234" y="1086"/>
                </a:cubicBezTo>
                <a:cubicBezTo>
                  <a:pt x="237" y="1071"/>
                  <a:pt x="238" y="1048"/>
                  <a:pt x="246" y="1032"/>
                </a:cubicBezTo>
                <a:cubicBezTo>
                  <a:pt x="255" y="1014"/>
                  <a:pt x="267" y="996"/>
                  <a:pt x="276" y="978"/>
                </a:cubicBezTo>
                <a:cubicBezTo>
                  <a:pt x="286" y="958"/>
                  <a:pt x="294" y="938"/>
                  <a:pt x="306" y="918"/>
                </a:cubicBezTo>
                <a:cubicBezTo>
                  <a:pt x="313" y="906"/>
                  <a:pt x="322" y="894"/>
                  <a:pt x="330" y="882"/>
                </a:cubicBezTo>
                <a:cubicBezTo>
                  <a:pt x="334" y="876"/>
                  <a:pt x="342" y="864"/>
                  <a:pt x="342" y="864"/>
                </a:cubicBezTo>
                <a:cubicBezTo>
                  <a:pt x="354" y="814"/>
                  <a:pt x="336" y="865"/>
                  <a:pt x="372" y="822"/>
                </a:cubicBezTo>
                <a:cubicBezTo>
                  <a:pt x="376" y="817"/>
                  <a:pt x="375" y="810"/>
                  <a:pt x="378" y="804"/>
                </a:cubicBezTo>
                <a:cubicBezTo>
                  <a:pt x="385" y="791"/>
                  <a:pt x="394" y="780"/>
                  <a:pt x="402" y="768"/>
                </a:cubicBezTo>
                <a:cubicBezTo>
                  <a:pt x="410" y="756"/>
                  <a:pt x="418" y="744"/>
                  <a:pt x="426" y="732"/>
                </a:cubicBezTo>
                <a:cubicBezTo>
                  <a:pt x="430" y="726"/>
                  <a:pt x="438" y="714"/>
                  <a:pt x="438" y="714"/>
                </a:cubicBezTo>
                <a:cubicBezTo>
                  <a:pt x="445" y="685"/>
                  <a:pt x="455" y="662"/>
                  <a:pt x="468" y="636"/>
                </a:cubicBezTo>
                <a:cubicBezTo>
                  <a:pt x="475" y="622"/>
                  <a:pt x="477" y="602"/>
                  <a:pt x="480" y="588"/>
                </a:cubicBezTo>
                <a:cubicBezTo>
                  <a:pt x="487" y="559"/>
                  <a:pt x="498" y="536"/>
                  <a:pt x="510" y="510"/>
                </a:cubicBezTo>
                <a:cubicBezTo>
                  <a:pt x="520" y="487"/>
                  <a:pt x="523" y="460"/>
                  <a:pt x="534" y="438"/>
                </a:cubicBezTo>
                <a:cubicBezTo>
                  <a:pt x="575" y="356"/>
                  <a:pt x="606" y="264"/>
                  <a:pt x="672" y="198"/>
                </a:cubicBezTo>
                <a:cubicBezTo>
                  <a:pt x="704" y="166"/>
                  <a:pt x="743" y="134"/>
                  <a:pt x="780" y="108"/>
                </a:cubicBezTo>
                <a:cubicBezTo>
                  <a:pt x="813" y="84"/>
                  <a:pt x="803" y="109"/>
                  <a:pt x="840" y="72"/>
                </a:cubicBezTo>
                <a:cubicBezTo>
                  <a:pt x="886" y="26"/>
                  <a:pt x="862" y="45"/>
                  <a:pt x="912" y="12"/>
                </a:cubicBezTo>
                <a:cubicBezTo>
                  <a:pt x="918" y="8"/>
                  <a:pt x="930" y="0"/>
                  <a:pt x="930" y="0"/>
                </a:cubicBezTo>
                <a:cubicBezTo>
                  <a:pt x="1146" y="3"/>
                  <a:pt x="1343" y="10"/>
                  <a:pt x="1554" y="18"/>
                </a:cubicBezTo>
                <a:cubicBezTo>
                  <a:pt x="1800" y="43"/>
                  <a:pt x="2052" y="38"/>
                  <a:pt x="2298" y="42"/>
                </a:cubicBezTo>
                <a:cubicBezTo>
                  <a:pt x="2402" y="63"/>
                  <a:pt x="2488" y="68"/>
                  <a:pt x="2598" y="72"/>
                </a:cubicBezTo>
                <a:cubicBezTo>
                  <a:pt x="2775" y="97"/>
                  <a:pt x="2827" y="103"/>
                  <a:pt x="3036" y="108"/>
                </a:cubicBezTo>
                <a:cubicBezTo>
                  <a:pt x="3102" y="115"/>
                  <a:pt x="3169" y="128"/>
                  <a:pt x="3234" y="144"/>
                </a:cubicBezTo>
                <a:cubicBezTo>
                  <a:pt x="3333" y="210"/>
                  <a:pt x="3591" y="202"/>
                  <a:pt x="3672" y="204"/>
                </a:cubicBezTo>
                <a:cubicBezTo>
                  <a:pt x="3715" y="218"/>
                  <a:pt x="3764" y="216"/>
                  <a:pt x="3810" y="222"/>
                </a:cubicBezTo>
                <a:cubicBezTo>
                  <a:pt x="3903" y="253"/>
                  <a:pt x="3990" y="249"/>
                  <a:pt x="4092" y="252"/>
                </a:cubicBezTo>
                <a:cubicBezTo>
                  <a:pt x="4135" y="281"/>
                  <a:pt x="4115" y="270"/>
                  <a:pt x="4152" y="288"/>
                </a:cubicBezTo>
                <a:cubicBezTo>
                  <a:pt x="4156" y="294"/>
                  <a:pt x="4159" y="301"/>
                  <a:pt x="4164" y="306"/>
                </a:cubicBezTo>
                <a:cubicBezTo>
                  <a:pt x="4169" y="311"/>
                  <a:pt x="4181" y="311"/>
                  <a:pt x="4182" y="318"/>
                </a:cubicBezTo>
                <a:cubicBezTo>
                  <a:pt x="4184" y="330"/>
                  <a:pt x="4158" y="344"/>
                  <a:pt x="4152" y="348"/>
                </a:cubicBezTo>
                <a:cubicBezTo>
                  <a:pt x="4104" y="346"/>
                  <a:pt x="4056" y="346"/>
                  <a:pt x="4008" y="342"/>
                </a:cubicBezTo>
                <a:cubicBezTo>
                  <a:pt x="3947" y="337"/>
                  <a:pt x="3883" y="312"/>
                  <a:pt x="3822" y="300"/>
                </a:cubicBezTo>
                <a:cubicBezTo>
                  <a:pt x="3510" y="304"/>
                  <a:pt x="3198" y="313"/>
                  <a:pt x="2886" y="318"/>
                </a:cubicBezTo>
                <a:cubicBezTo>
                  <a:pt x="2816" y="322"/>
                  <a:pt x="2744" y="328"/>
                  <a:pt x="2676" y="348"/>
                </a:cubicBezTo>
                <a:cubicBezTo>
                  <a:pt x="2676" y="348"/>
                  <a:pt x="2631" y="363"/>
                  <a:pt x="2622" y="366"/>
                </a:cubicBezTo>
                <a:cubicBezTo>
                  <a:pt x="2610" y="370"/>
                  <a:pt x="2586" y="378"/>
                  <a:pt x="2586" y="378"/>
                </a:cubicBezTo>
                <a:cubicBezTo>
                  <a:pt x="2562" y="396"/>
                  <a:pt x="2549" y="401"/>
                  <a:pt x="2520" y="408"/>
                </a:cubicBezTo>
                <a:cubicBezTo>
                  <a:pt x="2468" y="442"/>
                  <a:pt x="2258" y="430"/>
                  <a:pt x="2214" y="432"/>
                </a:cubicBezTo>
                <a:cubicBezTo>
                  <a:pt x="2137" y="445"/>
                  <a:pt x="2078" y="472"/>
                  <a:pt x="1998" y="480"/>
                </a:cubicBezTo>
                <a:cubicBezTo>
                  <a:pt x="1885" y="508"/>
                  <a:pt x="2036" y="472"/>
                  <a:pt x="1716" y="492"/>
                </a:cubicBezTo>
                <a:cubicBezTo>
                  <a:pt x="1688" y="494"/>
                  <a:pt x="1664" y="515"/>
                  <a:pt x="1638" y="522"/>
                </a:cubicBezTo>
                <a:cubicBezTo>
                  <a:pt x="1597" y="550"/>
                  <a:pt x="1549" y="570"/>
                  <a:pt x="1506" y="594"/>
                </a:cubicBezTo>
                <a:cubicBezTo>
                  <a:pt x="1479" y="609"/>
                  <a:pt x="1462" y="627"/>
                  <a:pt x="1434" y="636"/>
                </a:cubicBezTo>
                <a:cubicBezTo>
                  <a:pt x="1428" y="642"/>
                  <a:pt x="1423" y="649"/>
                  <a:pt x="1416" y="654"/>
                </a:cubicBezTo>
                <a:cubicBezTo>
                  <a:pt x="1411" y="658"/>
                  <a:pt x="1403" y="656"/>
                  <a:pt x="1398" y="660"/>
                </a:cubicBezTo>
                <a:cubicBezTo>
                  <a:pt x="1359" y="691"/>
                  <a:pt x="1413" y="669"/>
                  <a:pt x="1368" y="684"/>
                </a:cubicBezTo>
                <a:cubicBezTo>
                  <a:pt x="1351" y="710"/>
                  <a:pt x="1320" y="717"/>
                  <a:pt x="1296" y="738"/>
                </a:cubicBezTo>
                <a:cubicBezTo>
                  <a:pt x="1277" y="755"/>
                  <a:pt x="1260" y="776"/>
                  <a:pt x="1242" y="792"/>
                </a:cubicBezTo>
                <a:cubicBezTo>
                  <a:pt x="1220" y="811"/>
                  <a:pt x="1192" y="826"/>
                  <a:pt x="1170" y="846"/>
                </a:cubicBezTo>
                <a:cubicBezTo>
                  <a:pt x="1122" y="889"/>
                  <a:pt x="1085" y="942"/>
                  <a:pt x="1044" y="990"/>
                </a:cubicBezTo>
                <a:cubicBezTo>
                  <a:pt x="1022" y="1015"/>
                  <a:pt x="1012" y="1043"/>
                  <a:pt x="984" y="1062"/>
                </a:cubicBezTo>
                <a:cubicBezTo>
                  <a:pt x="958" y="1114"/>
                  <a:pt x="988" y="1060"/>
                  <a:pt x="954" y="1104"/>
                </a:cubicBezTo>
                <a:cubicBezTo>
                  <a:pt x="920" y="1148"/>
                  <a:pt x="898" y="1190"/>
                  <a:pt x="858" y="1230"/>
                </a:cubicBezTo>
                <a:cubicBezTo>
                  <a:pt x="848" y="1240"/>
                  <a:pt x="839" y="1252"/>
                  <a:pt x="834" y="1266"/>
                </a:cubicBezTo>
                <a:cubicBezTo>
                  <a:pt x="832" y="1272"/>
                  <a:pt x="832" y="1279"/>
                  <a:pt x="828" y="1284"/>
                </a:cubicBezTo>
                <a:cubicBezTo>
                  <a:pt x="818" y="1297"/>
                  <a:pt x="792" y="1320"/>
                  <a:pt x="792" y="1320"/>
                </a:cubicBezTo>
                <a:cubicBezTo>
                  <a:pt x="780" y="1356"/>
                  <a:pt x="767" y="1386"/>
                  <a:pt x="744" y="1416"/>
                </a:cubicBezTo>
                <a:cubicBezTo>
                  <a:pt x="728" y="1463"/>
                  <a:pt x="681" y="1504"/>
                  <a:pt x="666" y="1548"/>
                </a:cubicBezTo>
                <a:cubicBezTo>
                  <a:pt x="654" y="1584"/>
                  <a:pt x="633" y="1624"/>
                  <a:pt x="612" y="1656"/>
                </a:cubicBezTo>
                <a:cubicBezTo>
                  <a:pt x="590" y="1768"/>
                  <a:pt x="612" y="1889"/>
                  <a:pt x="576" y="1998"/>
                </a:cubicBezTo>
                <a:cubicBezTo>
                  <a:pt x="583" y="2086"/>
                  <a:pt x="573" y="2079"/>
                  <a:pt x="654" y="2088"/>
                </a:cubicBezTo>
                <a:cubicBezTo>
                  <a:pt x="696" y="2102"/>
                  <a:pt x="686" y="2088"/>
                  <a:pt x="696" y="2118"/>
                </a:cubicBezTo>
                <a:cubicBezTo>
                  <a:pt x="694" y="2124"/>
                  <a:pt x="696" y="2133"/>
                  <a:pt x="690" y="2136"/>
                </a:cubicBezTo>
                <a:cubicBezTo>
                  <a:pt x="665" y="2147"/>
                  <a:pt x="571" y="2152"/>
                  <a:pt x="552" y="2154"/>
                </a:cubicBezTo>
                <a:close/>
              </a:path>
            </a:pathLst>
          </a:custGeom>
          <a:gradFill rotWithShape="1">
            <a:gsLst>
              <a:gs pos="0">
                <a:schemeClr val="tx1">
                  <a:alpha val="10001"/>
                </a:schemeClr>
              </a:gs>
              <a:gs pos="100000">
                <a:schemeClr val="tx1">
                  <a:alpha val="10001"/>
                </a:schemeClr>
              </a:gs>
            </a:gsLst>
            <a:lin ang="5400000" scaled="1"/>
          </a:gradFill>
          <a:ln w="9525" cap="flat" cmpd="sng">
            <a:solidFill>
              <a:schemeClr val="tx1"/>
            </a:solidFill>
            <a:prstDash val="solid"/>
            <a:round/>
            <a:headEnd type="none" w="med" len="med"/>
            <a:tailEnd type="none" w="med" len="med"/>
          </a:ln>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248400" y="2667000"/>
            <a:ext cx="771525" cy="790575"/>
          </a:xfrm>
          <a:prstGeom prst="rect">
            <a:avLst/>
          </a:prstGeom>
          <a:noFill/>
          <a:ln w="9525">
            <a:noFill/>
            <a:miter lim="800000"/>
            <a:headEnd/>
            <a:tailEnd/>
          </a:ln>
        </p:spPr>
      </p:pic>
      <p:sp>
        <p:nvSpPr>
          <p:cNvPr id="22531" name="Freeform 3"/>
          <p:cNvSpPr>
            <a:spLocks/>
          </p:cNvSpPr>
          <p:nvPr/>
        </p:nvSpPr>
        <p:spPr bwMode="auto">
          <a:xfrm>
            <a:off x="4941888" y="1901825"/>
            <a:ext cx="3038475" cy="3840163"/>
          </a:xfrm>
          <a:custGeom>
            <a:avLst/>
            <a:gdLst>
              <a:gd name="T0" fmla="*/ 1543 w 1914"/>
              <a:gd name="T1" fmla="*/ 2390 h 2419"/>
              <a:gd name="T2" fmla="*/ 1513 w 1914"/>
              <a:gd name="T3" fmla="*/ 2414 h 2419"/>
              <a:gd name="T4" fmla="*/ 859 w 1914"/>
              <a:gd name="T5" fmla="*/ 2414 h 2419"/>
              <a:gd name="T6" fmla="*/ 541 w 1914"/>
              <a:gd name="T7" fmla="*/ 2360 h 2419"/>
              <a:gd name="T8" fmla="*/ 535 w 1914"/>
              <a:gd name="T9" fmla="*/ 1796 h 2419"/>
              <a:gd name="T10" fmla="*/ 487 w 1914"/>
              <a:gd name="T11" fmla="*/ 1586 h 2419"/>
              <a:gd name="T12" fmla="*/ 439 w 1914"/>
              <a:gd name="T13" fmla="*/ 788 h 2419"/>
              <a:gd name="T14" fmla="*/ 367 w 1914"/>
              <a:gd name="T15" fmla="*/ 626 h 2419"/>
              <a:gd name="T16" fmla="*/ 313 w 1914"/>
              <a:gd name="T17" fmla="*/ 578 h 2419"/>
              <a:gd name="T18" fmla="*/ 229 w 1914"/>
              <a:gd name="T19" fmla="*/ 500 h 2419"/>
              <a:gd name="T20" fmla="*/ 181 w 1914"/>
              <a:gd name="T21" fmla="*/ 464 h 2419"/>
              <a:gd name="T22" fmla="*/ 97 w 1914"/>
              <a:gd name="T23" fmla="*/ 404 h 2419"/>
              <a:gd name="T24" fmla="*/ 67 w 1914"/>
              <a:gd name="T25" fmla="*/ 374 h 2419"/>
              <a:gd name="T26" fmla="*/ 19 w 1914"/>
              <a:gd name="T27" fmla="*/ 308 h 2419"/>
              <a:gd name="T28" fmla="*/ 25 w 1914"/>
              <a:gd name="T29" fmla="*/ 176 h 2419"/>
              <a:gd name="T30" fmla="*/ 97 w 1914"/>
              <a:gd name="T31" fmla="*/ 128 h 2419"/>
              <a:gd name="T32" fmla="*/ 1033 w 1914"/>
              <a:gd name="T33" fmla="*/ 56 h 2419"/>
              <a:gd name="T34" fmla="*/ 1615 w 1914"/>
              <a:gd name="T35" fmla="*/ 98 h 2419"/>
              <a:gd name="T36" fmla="*/ 1861 w 1914"/>
              <a:gd name="T37" fmla="*/ 134 h 2419"/>
              <a:gd name="T38" fmla="*/ 1885 w 1914"/>
              <a:gd name="T39" fmla="*/ 224 h 2419"/>
              <a:gd name="T40" fmla="*/ 1747 w 1914"/>
              <a:gd name="T41" fmla="*/ 260 h 2419"/>
              <a:gd name="T42" fmla="*/ 1543 w 1914"/>
              <a:gd name="T43" fmla="*/ 392 h 2419"/>
              <a:gd name="T44" fmla="*/ 1333 w 1914"/>
              <a:gd name="T45" fmla="*/ 602 h 2419"/>
              <a:gd name="T46" fmla="*/ 1291 w 1914"/>
              <a:gd name="T47" fmla="*/ 692 h 2419"/>
              <a:gd name="T48" fmla="*/ 1255 w 1914"/>
              <a:gd name="T49" fmla="*/ 914 h 2419"/>
              <a:gd name="T50" fmla="*/ 1291 w 1914"/>
              <a:gd name="T51" fmla="*/ 1220 h 2419"/>
              <a:gd name="T52" fmla="*/ 1345 w 1914"/>
              <a:gd name="T53" fmla="*/ 1328 h 2419"/>
              <a:gd name="T54" fmla="*/ 1309 w 1914"/>
              <a:gd name="T55" fmla="*/ 1556 h 2419"/>
              <a:gd name="T56" fmla="*/ 1369 w 1914"/>
              <a:gd name="T57" fmla="*/ 1874 h 2419"/>
              <a:gd name="T58" fmla="*/ 1513 w 1914"/>
              <a:gd name="T59" fmla="*/ 2006 h 2419"/>
              <a:gd name="T60" fmla="*/ 1597 w 1914"/>
              <a:gd name="T61" fmla="*/ 2102 h 2419"/>
              <a:gd name="T62" fmla="*/ 1657 w 1914"/>
              <a:gd name="T63" fmla="*/ 2186 h 2419"/>
              <a:gd name="T64" fmla="*/ 1717 w 1914"/>
              <a:gd name="T65" fmla="*/ 2372 h 2419"/>
              <a:gd name="T66" fmla="*/ 1681 w 1914"/>
              <a:gd name="T67" fmla="*/ 2402 h 24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14"/>
              <a:gd name="T103" fmla="*/ 0 h 2419"/>
              <a:gd name="T104" fmla="*/ 1914 w 1914"/>
              <a:gd name="T105" fmla="*/ 2419 h 24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14" h="2419">
                <a:moveTo>
                  <a:pt x="1747" y="2390"/>
                </a:moveTo>
                <a:cubicBezTo>
                  <a:pt x="1679" y="2387"/>
                  <a:pt x="1606" y="2365"/>
                  <a:pt x="1543" y="2390"/>
                </a:cubicBezTo>
                <a:cubicBezTo>
                  <a:pt x="1536" y="2393"/>
                  <a:pt x="1537" y="2403"/>
                  <a:pt x="1531" y="2408"/>
                </a:cubicBezTo>
                <a:cubicBezTo>
                  <a:pt x="1526" y="2412"/>
                  <a:pt x="1519" y="2412"/>
                  <a:pt x="1513" y="2414"/>
                </a:cubicBezTo>
                <a:cubicBezTo>
                  <a:pt x="1398" y="2410"/>
                  <a:pt x="1272" y="2418"/>
                  <a:pt x="1159" y="2390"/>
                </a:cubicBezTo>
                <a:cubicBezTo>
                  <a:pt x="1041" y="2410"/>
                  <a:pt x="1008" y="2410"/>
                  <a:pt x="859" y="2414"/>
                </a:cubicBezTo>
                <a:cubicBezTo>
                  <a:pt x="755" y="2410"/>
                  <a:pt x="650" y="2419"/>
                  <a:pt x="547" y="2402"/>
                </a:cubicBezTo>
                <a:cubicBezTo>
                  <a:pt x="533" y="2400"/>
                  <a:pt x="546" y="2373"/>
                  <a:pt x="541" y="2360"/>
                </a:cubicBezTo>
                <a:cubicBezTo>
                  <a:pt x="533" y="2340"/>
                  <a:pt x="505" y="2306"/>
                  <a:pt x="505" y="2306"/>
                </a:cubicBezTo>
                <a:cubicBezTo>
                  <a:pt x="522" y="2137"/>
                  <a:pt x="514" y="1966"/>
                  <a:pt x="535" y="1796"/>
                </a:cubicBezTo>
                <a:cubicBezTo>
                  <a:pt x="533" y="1760"/>
                  <a:pt x="532" y="1724"/>
                  <a:pt x="529" y="1688"/>
                </a:cubicBezTo>
                <a:cubicBezTo>
                  <a:pt x="526" y="1651"/>
                  <a:pt x="498" y="1620"/>
                  <a:pt x="487" y="1586"/>
                </a:cubicBezTo>
                <a:cubicBezTo>
                  <a:pt x="510" y="1313"/>
                  <a:pt x="498" y="1481"/>
                  <a:pt x="487" y="890"/>
                </a:cubicBezTo>
                <a:cubicBezTo>
                  <a:pt x="486" y="854"/>
                  <a:pt x="464" y="813"/>
                  <a:pt x="439" y="788"/>
                </a:cubicBezTo>
                <a:cubicBezTo>
                  <a:pt x="432" y="768"/>
                  <a:pt x="416" y="754"/>
                  <a:pt x="409" y="734"/>
                </a:cubicBezTo>
                <a:cubicBezTo>
                  <a:pt x="397" y="697"/>
                  <a:pt x="380" y="664"/>
                  <a:pt x="367" y="626"/>
                </a:cubicBezTo>
                <a:cubicBezTo>
                  <a:pt x="365" y="619"/>
                  <a:pt x="354" y="619"/>
                  <a:pt x="349" y="614"/>
                </a:cubicBezTo>
                <a:cubicBezTo>
                  <a:pt x="336" y="603"/>
                  <a:pt x="325" y="590"/>
                  <a:pt x="313" y="578"/>
                </a:cubicBezTo>
                <a:cubicBezTo>
                  <a:pt x="285" y="550"/>
                  <a:pt x="302" y="565"/>
                  <a:pt x="259" y="536"/>
                </a:cubicBezTo>
                <a:cubicBezTo>
                  <a:pt x="190" y="490"/>
                  <a:pt x="284" y="544"/>
                  <a:pt x="229" y="500"/>
                </a:cubicBezTo>
                <a:cubicBezTo>
                  <a:pt x="219" y="492"/>
                  <a:pt x="204" y="489"/>
                  <a:pt x="193" y="482"/>
                </a:cubicBezTo>
                <a:cubicBezTo>
                  <a:pt x="189" y="476"/>
                  <a:pt x="186" y="469"/>
                  <a:pt x="181" y="464"/>
                </a:cubicBezTo>
                <a:cubicBezTo>
                  <a:pt x="170" y="455"/>
                  <a:pt x="145" y="440"/>
                  <a:pt x="145" y="440"/>
                </a:cubicBezTo>
                <a:cubicBezTo>
                  <a:pt x="131" y="418"/>
                  <a:pt x="118" y="418"/>
                  <a:pt x="97" y="404"/>
                </a:cubicBezTo>
                <a:cubicBezTo>
                  <a:pt x="93" y="398"/>
                  <a:pt x="90" y="391"/>
                  <a:pt x="85" y="386"/>
                </a:cubicBezTo>
                <a:cubicBezTo>
                  <a:pt x="80" y="381"/>
                  <a:pt x="72" y="380"/>
                  <a:pt x="67" y="374"/>
                </a:cubicBezTo>
                <a:cubicBezTo>
                  <a:pt x="34" y="333"/>
                  <a:pt x="95" y="378"/>
                  <a:pt x="43" y="344"/>
                </a:cubicBezTo>
                <a:cubicBezTo>
                  <a:pt x="35" y="332"/>
                  <a:pt x="24" y="322"/>
                  <a:pt x="19" y="308"/>
                </a:cubicBezTo>
                <a:cubicBezTo>
                  <a:pt x="15" y="296"/>
                  <a:pt x="7" y="272"/>
                  <a:pt x="7" y="272"/>
                </a:cubicBezTo>
                <a:cubicBezTo>
                  <a:pt x="9" y="251"/>
                  <a:pt x="0" y="198"/>
                  <a:pt x="25" y="176"/>
                </a:cubicBezTo>
                <a:cubicBezTo>
                  <a:pt x="41" y="162"/>
                  <a:pt x="61" y="152"/>
                  <a:pt x="79" y="140"/>
                </a:cubicBezTo>
                <a:cubicBezTo>
                  <a:pt x="85" y="136"/>
                  <a:pt x="97" y="128"/>
                  <a:pt x="97" y="128"/>
                </a:cubicBezTo>
                <a:cubicBezTo>
                  <a:pt x="160" y="33"/>
                  <a:pt x="329" y="53"/>
                  <a:pt x="421" y="50"/>
                </a:cubicBezTo>
                <a:cubicBezTo>
                  <a:pt x="619" y="0"/>
                  <a:pt x="830" y="38"/>
                  <a:pt x="1033" y="56"/>
                </a:cubicBezTo>
                <a:cubicBezTo>
                  <a:pt x="1154" y="86"/>
                  <a:pt x="1399" y="75"/>
                  <a:pt x="1531" y="80"/>
                </a:cubicBezTo>
                <a:cubicBezTo>
                  <a:pt x="1560" y="87"/>
                  <a:pt x="1584" y="94"/>
                  <a:pt x="1615" y="98"/>
                </a:cubicBezTo>
                <a:cubicBezTo>
                  <a:pt x="1675" y="118"/>
                  <a:pt x="1740" y="99"/>
                  <a:pt x="1801" y="116"/>
                </a:cubicBezTo>
                <a:cubicBezTo>
                  <a:pt x="1864" y="134"/>
                  <a:pt x="1775" y="105"/>
                  <a:pt x="1861" y="134"/>
                </a:cubicBezTo>
                <a:cubicBezTo>
                  <a:pt x="1873" y="138"/>
                  <a:pt x="1897" y="146"/>
                  <a:pt x="1897" y="146"/>
                </a:cubicBezTo>
                <a:cubicBezTo>
                  <a:pt x="1911" y="188"/>
                  <a:pt x="1914" y="190"/>
                  <a:pt x="1885" y="224"/>
                </a:cubicBezTo>
                <a:cubicBezTo>
                  <a:pt x="1876" y="234"/>
                  <a:pt x="1872" y="252"/>
                  <a:pt x="1855" y="254"/>
                </a:cubicBezTo>
                <a:cubicBezTo>
                  <a:pt x="1819" y="259"/>
                  <a:pt x="1783" y="258"/>
                  <a:pt x="1747" y="260"/>
                </a:cubicBezTo>
                <a:cubicBezTo>
                  <a:pt x="1795" y="276"/>
                  <a:pt x="1731" y="284"/>
                  <a:pt x="1711" y="308"/>
                </a:cubicBezTo>
                <a:cubicBezTo>
                  <a:pt x="1653" y="378"/>
                  <a:pt x="1636" y="384"/>
                  <a:pt x="1543" y="392"/>
                </a:cubicBezTo>
                <a:cubicBezTo>
                  <a:pt x="1502" y="420"/>
                  <a:pt x="1521" y="411"/>
                  <a:pt x="1489" y="422"/>
                </a:cubicBezTo>
                <a:cubicBezTo>
                  <a:pt x="1433" y="478"/>
                  <a:pt x="1389" y="546"/>
                  <a:pt x="1333" y="602"/>
                </a:cubicBezTo>
                <a:cubicBezTo>
                  <a:pt x="1326" y="622"/>
                  <a:pt x="1310" y="636"/>
                  <a:pt x="1303" y="656"/>
                </a:cubicBezTo>
                <a:cubicBezTo>
                  <a:pt x="1299" y="668"/>
                  <a:pt x="1291" y="692"/>
                  <a:pt x="1291" y="692"/>
                </a:cubicBezTo>
                <a:cubicBezTo>
                  <a:pt x="1284" y="843"/>
                  <a:pt x="1300" y="786"/>
                  <a:pt x="1273" y="866"/>
                </a:cubicBezTo>
                <a:cubicBezTo>
                  <a:pt x="1262" y="898"/>
                  <a:pt x="1273" y="883"/>
                  <a:pt x="1255" y="914"/>
                </a:cubicBezTo>
                <a:cubicBezTo>
                  <a:pt x="1248" y="926"/>
                  <a:pt x="1231" y="950"/>
                  <a:pt x="1231" y="950"/>
                </a:cubicBezTo>
                <a:cubicBezTo>
                  <a:pt x="1234" y="1026"/>
                  <a:pt x="1208" y="1165"/>
                  <a:pt x="1291" y="1220"/>
                </a:cubicBezTo>
                <a:cubicBezTo>
                  <a:pt x="1312" y="1251"/>
                  <a:pt x="1320" y="1252"/>
                  <a:pt x="1333" y="1292"/>
                </a:cubicBezTo>
                <a:cubicBezTo>
                  <a:pt x="1337" y="1304"/>
                  <a:pt x="1345" y="1328"/>
                  <a:pt x="1345" y="1328"/>
                </a:cubicBezTo>
                <a:cubicBezTo>
                  <a:pt x="1343" y="1380"/>
                  <a:pt x="1343" y="1432"/>
                  <a:pt x="1339" y="1484"/>
                </a:cubicBezTo>
                <a:cubicBezTo>
                  <a:pt x="1338" y="1504"/>
                  <a:pt x="1315" y="1538"/>
                  <a:pt x="1309" y="1556"/>
                </a:cubicBezTo>
                <a:cubicBezTo>
                  <a:pt x="1307" y="1562"/>
                  <a:pt x="1303" y="1574"/>
                  <a:pt x="1303" y="1574"/>
                </a:cubicBezTo>
                <a:cubicBezTo>
                  <a:pt x="1310" y="1663"/>
                  <a:pt x="1280" y="1815"/>
                  <a:pt x="1369" y="1874"/>
                </a:cubicBezTo>
                <a:cubicBezTo>
                  <a:pt x="1388" y="1902"/>
                  <a:pt x="1418" y="1939"/>
                  <a:pt x="1447" y="1958"/>
                </a:cubicBezTo>
                <a:cubicBezTo>
                  <a:pt x="1463" y="1982"/>
                  <a:pt x="1489" y="1992"/>
                  <a:pt x="1513" y="2006"/>
                </a:cubicBezTo>
                <a:cubicBezTo>
                  <a:pt x="1526" y="2013"/>
                  <a:pt x="1549" y="2030"/>
                  <a:pt x="1549" y="2030"/>
                </a:cubicBezTo>
                <a:cubicBezTo>
                  <a:pt x="1565" y="2054"/>
                  <a:pt x="1581" y="2078"/>
                  <a:pt x="1597" y="2102"/>
                </a:cubicBezTo>
                <a:cubicBezTo>
                  <a:pt x="1604" y="2113"/>
                  <a:pt x="1605" y="2126"/>
                  <a:pt x="1609" y="2138"/>
                </a:cubicBezTo>
                <a:cubicBezTo>
                  <a:pt x="1616" y="2159"/>
                  <a:pt x="1640" y="2174"/>
                  <a:pt x="1657" y="2186"/>
                </a:cubicBezTo>
                <a:cubicBezTo>
                  <a:pt x="1671" y="2229"/>
                  <a:pt x="1662" y="2211"/>
                  <a:pt x="1681" y="2240"/>
                </a:cubicBezTo>
                <a:cubicBezTo>
                  <a:pt x="1692" y="2284"/>
                  <a:pt x="1706" y="2328"/>
                  <a:pt x="1717" y="2372"/>
                </a:cubicBezTo>
                <a:cubicBezTo>
                  <a:pt x="1721" y="2388"/>
                  <a:pt x="1750" y="2403"/>
                  <a:pt x="1735" y="2408"/>
                </a:cubicBezTo>
                <a:cubicBezTo>
                  <a:pt x="1705" y="2418"/>
                  <a:pt x="1718" y="2365"/>
                  <a:pt x="1681" y="2402"/>
                </a:cubicBezTo>
              </a:path>
            </a:pathLst>
          </a:custGeom>
          <a:noFill/>
          <a:ln w="9525" cap="flat" cmpd="sng">
            <a:solidFill>
              <a:srgbClr val="FF3300"/>
            </a:solidFill>
            <a:prstDash val="solid"/>
            <a:round/>
            <a:headEnd type="none" w="med" len="med"/>
            <a:tailEnd type="none" w="med" len="med"/>
          </a:ln>
        </p:spPr>
        <p:txBody>
          <a:bodyPr/>
          <a:lstStyle/>
          <a:p>
            <a:endParaRPr lang="en-US"/>
          </a:p>
        </p:txBody>
      </p:sp>
      <p:pic>
        <p:nvPicPr>
          <p:cNvPr id="22532" name="Picture 4"/>
          <p:cNvPicPr>
            <a:picLocks noChangeAspect="1" noChangeArrowheads="1"/>
          </p:cNvPicPr>
          <p:nvPr/>
        </p:nvPicPr>
        <p:blipFill>
          <a:blip r:embed="rId3" cstate="print"/>
          <a:srcRect/>
          <a:stretch>
            <a:fillRect/>
          </a:stretch>
        </p:blipFill>
        <p:spPr bwMode="auto">
          <a:xfrm>
            <a:off x="3446463" y="5505450"/>
            <a:ext cx="1135062" cy="762000"/>
          </a:xfrm>
          <a:prstGeom prst="rect">
            <a:avLst/>
          </a:prstGeom>
          <a:noFill/>
          <a:ln w="9525">
            <a:noFill/>
            <a:miter lim="800000"/>
            <a:headEnd/>
            <a:tailEnd/>
          </a:ln>
        </p:spPr>
      </p:pic>
      <p:pic>
        <p:nvPicPr>
          <p:cNvPr id="22533" name="Picture 5"/>
          <p:cNvPicPr>
            <a:picLocks noChangeAspect="1" noChangeArrowheads="1"/>
          </p:cNvPicPr>
          <p:nvPr/>
        </p:nvPicPr>
        <p:blipFill>
          <a:blip r:embed="rId3" cstate="print"/>
          <a:srcRect/>
          <a:stretch>
            <a:fillRect/>
          </a:stretch>
        </p:blipFill>
        <p:spPr bwMode="auto">
          <a:xfrm>
            <a:off x="2314575" y="5495925"/>
            <a:ext cx="1135063" cy="762000"/>
          </a:xfrm>
          <a:prstGeom prst="rect">
            <a:avLst/>
          </a:prstGeom>
          <a:noFill/>
          <a:ln w="9525">
            <a:noFill/>
            <a:miter lim="800000"/>
            <a:headEnd/>
            <a:tailEnd/>
          </a:ln>
        </p:spPr>
      </p:pic>
      <p:pic>
        <p:nvPicPr>
          <p:cNvPr id="22534" name="Picture 6"/>
          <p:cNvPicPr>
            <a:picLocks noChangeAspect="1" noChangeArrowheads="1"/>
          </p:cNvPicPr>
          <p:nvPr/>
        </p:nvPicPr>
        <p:blipFill>
          <a:blip r:embed="rId3" cstate="print"/>
          <a:srcRect/>
          <a:stretch>
            <a:fillRect/>
          </a:stretch>
        </p:blipFill>
        <p:spPr bwMode="auto">
          <a:xfrm>
            <a:off x="1219200" y="5486400"/>
            <a:ext cx="1135063" cy="762000"/>
          </a:xfrm>
          <a:prstGeom prst="rect">
            <a:avLst/>
          </a:prstGeom>
          <a:noFill/>
          <a:ln w="9525">
            <a:noFill/>
            <a:miter lim="800000"/>
            <a:headEnd/>
            <a:tailEnd/>
          </a:ln>
        </p:spPr>
      </p:pic>
      <p:sp>
        <p:nvSpPr>
          <p:cNvPr id="22535" name="Line 7"/>
          <p:cNvSpPr>
            <a:spLocks noChangeShapeType="1"/>
          </p:cNvSpPr>
          <p:nvPr/>
        </p:nvSpPr>
        <p:spPr bwMode="auto">
          <a:xfrm>
            <a:off x="533400" y="6019800"/>
            <a:ext cx="8077200" cy="0"/>
          </a:xfrm>
          <a:prstGeom prst="line">
            <a:avLst/>
          </a:prstGeom>
          <a:noFill/>
          <a:ln w="28575">
            <a:solidFill>
              <a:schemeClr val="tx1"/>
            </a:solidFill>
            <a:round/>
            <a:headEnd/>
            <a:tailEnd/>
          </a:ln>
        </p:spPr>
        <p:txBody>
          <a:bodyPr/>
          <a:lstStyle/>
          <a:p>
            <a:endParaRPr lang="en-US"/>
          </a:p>
        </p:txBody>
      </p:sp>
      <p:sp>
        <p:nvSpPr>
          <p:cNvPr id="22536" name="Line 8"/>
          <p:cNvSpPr>
            <a:spLocks noChangeShapeType="1"/>
          </p:cNvSpPr>
          <p:nvPr/>
        </p:nvSpPr>
        <p:spPr bwMode="auto">
          <a:xfrm flipV="1">
            <a:off x="533400" y="1905000"/>
            <a:ext cx="0" cy="4114800"/>
          </a:xfrm>
          <a:prstGeom prst="line">
            <a:avLst/>
          </a:prstGeom>
          <a:noFill/>
          <a:ln w="28575">
            <a:solidFill>
              <a:schemeClr val="tx1"/>
            </a:solidFill>
            <a:round/>
            <a:headEnd/>
            <a:tailEnd/>
          </a:ln>
        </p:spPr>
        <p:txBody>
          <a:bodyPr/>
          <a:lstStyle/>
          <a:p>
            <a:endParaRPr lang="en-US"/>
          </a:p>
        </p:txBody>
      </p:sp>
      <p:sp>
        <p:nvSpPr>
          <p:cNvPr id="22537" name="Line 9"/>
          <p:cNvSpPr>
            <a:spLocks noChangeShapeType="1"/>
          </p:cNvSpPr>
          <p:nvPr/>
        </p:nvSpPr>
        <p:spPr bwMode="auto">
          <a:xfrm>
            <a:off x="533400" y="4419600"/>
            <a:ext cx="7924800" cy="0"/>
          </a:xfrm>
          <a:prstGeom prst="line">
            <a:avLst/>
          </a:prstGeom>
          <a:noFill/>
          <a:ln w="9525">
            <a:solidFill>
              <a:schemeClr val="tx1"/>
            </a:solidFill>
            <a:prstDash val="dash"/>
            <a:round/>
            <a:headEnd/>
            <a:tailEnd/>
          </a:ln>
        </p:spPr>
        <p:txBody>
          <a:bodyPr/>
          <a:lstStyle/>
          <a:p>
            <a:endParaRPr lang="en-US"/>
          </a:p>
        </p:txBody>
      </p:sp>
      <p:sp>
        <p:nvSpPr>
          <p:cNvPr id="22538" name="Line 10"/>
          <p:cNvSpPr>
            <a:spLocks noChangeShapeType="1"/>
          </p:cNvSpPr>
          <p:nvPr/>
        </p:nvSpPr>
        <p:spPr bwMode="auto">
          <a:xfrm>
            <a:off x="1524000" y="5848350"/>
            <a:ext cx="152400" cy="0"/>
          </a:xfrm>
          <a:prstGeom prst="line">
            <a:avLst/>
          </a:prstGeom>
          <a:noFill/>
          <a:ln w="38100">
            <a:solidFill>
              <a:schemeClr val="tx1"/>
            </a:solidFill>
            <a:round/>
            <a:headEnd type="triangle" w="med" len="med"/>
            <a:tailEnd/>
          </a:ln>
        </p:spPr>
        <p:txBody>
          <a:bodyPr/>
          <a:lstStyle/>
          <a:p>
            <a:endParaRPr lang="en-US"/>
          </a:p>
        </p:txBody>
      </p:sp>
      <p:sp>
        <p:nvSpPr>
          <p:cNvPr id="22539" name="Text Box 11"/>
          <p:cNvSpPr txBox="1">
            <a:spLocks noChangeArrowheads="1"/>
          </p:cNvSpPr>
          <p:nvPr/>
        </p:nvSpPr>
        <p:spPr bwMode="auto">
          <a:xfrm>
            <a:off x="609600" y="3976688"/>
            <a:ext cx="568325" cy="366712"/>
          </a:xfrm>
          <a:prstGeom prst="rect">
            <a:avLst/>
          </a:prstGeom>
          <a:noFill/>
          <a:ln w="9525">
            <a:noFill/>
            <a:miter lim="800000"/>
            <a:headEnd/>
            <a:tailEnd/>
          </a:ln>
        </p:spPr>
        <p:txBody>
          <a:bodyPr wrap="none">
            <a:spAutoFit/>
          </a:bodyPr>
          <a:lstStyle/>
          <a:p>
            <a:r>
              <a:rPr lang="en-US" sz="1800">
                <a:solidFill>
                  <a:srgbClr val="000000"/>
                </a:solidFill>
                <a:latin typeface="Arial" charset="0"/>
                <a:cs typeface="Times New Roman" pitchFamily="18" charset="0"/>
              </a:rPr>
              <a:t>0°C</a:t>
            </a:r>
          </a:p>
        </p:txBody>
      </p:sp>
      <p:sp>
        <p:nvSpPr>
          <p:cNvPr id="22540" name="Freeform 12"/>
          <p:cNvSpPr>
            <a:spLocks/>
          </p:cNvSpPr>
          <p:nvPr/>
        </p:nvSpPr>
        <p:spPr bwMode="auto">
          <a:xfrm>
            <a:off x="2057400" y="2286000"/>
            <a:ext cx="2819400" cy="3505200"/>
          </a:xfrm>
          <a:custGeom>
            <a:avLst/>
            <a:gdLst>
              <a:gd name="T0" fmla="*/ 1064 w 2072"/>
              <a:gd name="T1" fmla="*/ 1968 h 1984"/>
              <a:gd name="T2" fmla="*/ 536 w 2072"/>
              <a:gd name="T3" fmla="*/ 1968 h 1984"/>
              <a:gd name="T4" fmla="*/ 248 w 2072"/>
              <a:gd name="T5" fmla="*/ 1968 h 1984"/>
              <a:gd name="T6" fmla="*/ 56 w 2072"/>
              <a:gd name="T7" fmla="*/ 1872 h 1984"/>
              <a:gd name="T8" fmla="*/ 8 w 2072"/>
              <a:gd name="T9" fmla="*/ 1776 h 1984"/>
              <a:gd name="T10" fmla="*/ 8 w 2072"/>
              <a:gd name="T11" fmla="*/ 1584 h 1984"/>
              <a:gd name="T12" fmla="*/ 56 w 2072"/>
              <a:gd name="T13" fmla="*/ 1344 h 1984"/>
              <a:gd name="T14" fmla="*/ 200 w 2072"/>
              <a:gd name="T15" fmla="*/ 1056 h 1984"/>
              <a:gd name="T16" fmla="*/ 440 w 2072"/>
              <a:gd name="T17" fmla="*/ 624 h 1984"/>
              <a:gd name="T18" fmla="*/ 776 w 2072"/>
              <a:gd name="T19" fmla="*/ 288 h 1984"/>
              <a:gd name="T20" fmla="*/ 1208 w 2072"/>
              <a:gd name="T21" fmla="*/ 48 h 1984"/>
              <a:gd name="T22" fmla="*/ 2072 w 2072"/>
              <a:gd name="T23" fmla="*/ 0 h 19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72"/>
              <a:gd name="T37" fmla="*/ 0 h 1984"/>
              <a:gd name="T38" fmla="*/ 2072 w 2072"/>
              <a:gd name="T39" fmla="*/ 1984 h 19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72" h="1984">
                <a:moveTo>
                  <a:pt x="1064" y="1968"/>
                </a:moveTo>
                <a:cubicBezTo>
                  <a:pt x="868" y="1968"/>
                  <a:pt x="672" y="1968"/>
                  <a:pt x="536" y="1968"/>
                </a:cubicBezTo>
                <a:cubicBezTo>
                  <a:pt x="400" y="1968"/>
                  <a:pt x="328" y="1984"/>
                  <a:pt x="248" y="1968"/>
                </a:cubicBezTo>
                <a:cubicBezTo>
                  <a:pt x="168" y="1952"/>
                  <a:pt x="96" y="1904"/>
                  <a:pt x="56" y="1872"/>
                </a:cubicBezTo>
                <a:cubicBezTo>
                  <a:pt x="16" y="1840"/>
                  <a:pt x="16" y="1824"/>
                  <a:pt x="8" y="1776"/>
                </a:cubicBezTo>
                <a:cubicBezTo>
                  <a:pt x="0" y="1728"/>
                  <a:pt x="0" y="1656"/>
                  <a:pt x="8" y="1584"/>
                </a:cubicBezTo>
                <a:cubicBezTo>
                  <a:pt x="16" y="1512"/>
                  <a:pt x="24" y="1432"/>
                  <a:pt x="56" y="1344"/>
                </a:cubicBezTo>
                <a:cubicBezTo>
                  <a:pt x="88" y="1256"/>
                  <a:pt x="136" y="1176"/>
                  <a:pt x="200" y="1056"/>
                </a:cubicBezTo>
                <a:cubicBezTo>
                  <a:pt x="264" y="936"/>
                  <a:pt x="344" y="752"/>
                  <a:pt x="440" y="624"/>
                </a:cubicBezTo>
                <a:cubicBezTo>
                  <a:pt x="536" y="496"/>
                  <a:pt x="648" y="384"/>
                  <a:pt x="776" y="288"/>
                </a:cubicBezTo>
                <a:cubicBezTo>
                  <a:pt x="904" y="192"/>
                  <a:pt x="992" y="96"/>
                  <a:pt x="1208" y="48"/>
                </a:cubicBezTo>
                <a:cubicBezTo>
                  <a:pt x="1424" y="0"/>
                  <a:pt x="1748" y="0"/>
                  <a:pt x="2072" y="0"/>
                </a:cubicBezTo>
              </a:path>
            </a:pathLst>
          </a:custGeom>
          <a:noFill/>
          <a:ln w="38100" cap="flat" cmpd="sng">
            <a:solidFill>
              <a:srgbClr val="FF0066"/>
            </a:solidFill>
            <a:prstDash val="solid"/>
            <a:round/>
            <a:headEnd type="none" w="med" len="med"/>
            <a:tailEnd type="triangle" w="med" len="med"/>
          </a:ln>
        </p:spPr>
        <p:txBody>
          <a:bodyPr/>
          <a:lstStyle/>
          <a:p>
            <a:endParaRPr lang="en-US"/>
          </a:p>
        </p:txBody>
      </p:sp>
      <p:sp>
        <p:nvSpPr>
          <p:cNvPr id="22541" name="Freeform 13"/>
          <p:cNvSpPr>
            <a:spLocks/>
          </p:cNvSpPr>
          <p:nvPr/>
        </p:nvSpPr>
        <p:spPr bwMode="auto">
          <a:xfrm>
            <a:off x="5448300" y="2286000"/>
            <a:ext cx="952500" cy="1524000"/>
          </a:xfrm>
          <a:custGeom>
            <a:avLst/>
            <a:gdLst>
              <a:gd name="T0" fmla="*/ 432 w 456"/>
              <a:gd name="T1" fmla="*/ 384 h 384"/>
              <a:gd name="T2" fmla="*/ 432 w 456"/>
              <a:gd name="T3" fmla="*/ 240 h 384"/>
              <a:gd name="T4" fmla="*/ 288 w 456"/>
              <a:gd name="T5" fmla="*/ 96 h 384"/>
              <a:gd name="T6" fmla="*/ 0 w 456"/>
              <a:gd name="T7" fmla="*/ 0 h 384"/>
              <a:gd name="T8" fmla="*/ 0 60000 65536"/>
              <a:gd name="T9" fmla="*/ 0 60000 65536"/>
              <a:gd name="T10" fmla="*/ 0 60000 65536"/>
              <a:gd name="T11" fmla="*/ 0 60000 65536"/>
              <a:gd name="T12" fmla="*/ 0 w 456"/>
              <a:gd name="T13" fmla="*/ 0 h 384"/>
              <a:gd name="T14" fmla="*/ 456 w 456"/>
              <a:gd name="T15" fmla="*/ 384 h 384"/>
            </a:gdLst>
            <a:ahLst/>
            <a:cxnLst>
              <a:cxn ang="T8">
                <a:pos x="T0" y="T1"/>
              </a:cxn>
              <a:cxn ang="T9">
                <a:pos x="T2" y="T3"/>
              </a:cxn>
              <a:cxn ang="T10">
                <a:pos x="T4" y="T5"/>
              </a:cxn>
              <a:cxn ang="T11">
                <a:pos x="T6" y="T7"/>
              </a:cxn>
            </a:cxnLst>
            <a:rect l="T12" t="T13" r="T14" b="T15"/>
            <a:pathLst>
              <a:path w="456" h="384">
                <a:moveTo>
                  <a:pt x="432" y="384"/>
                </a:moveTo>
                <a:cubicBezTo>
                  <a:pt x="444" y="336"/>
                  <a:pt x="456" y="288"/>
                  <a:pt x="432" y="240"/>
                </a:cubicBezTo>
                <a:cubicBezTo>
                  <a:pt x="408" y="192"/>
                  <a:pt x="360" y="136"/>
                  <a:pt x="288" y="96"/>
                </a:cubicBezTo>
                <a:cubicBezTo>
                  <a:pt x="216" y="56"/>
                  <a:pt x="108" y="28"/>
                  <a:pt x="0" y="0"/>
                </a:cubicBezTo>
              </a:path>
            </a:pathLst>
          </a:custGeom>
          <a:noFill/>
          <a:ln w="38100" cmpd="sng">
            <a:solidFill>
              <a:srgbClr val="FF0066"/>
            </a:solidFill>
            <a:round/>
            <a:headEnd type="none" w="med" len="med"/>
            <a:tailEnd type="triangle" w="med" len="med"/>
          </a:ln>
        </p:spPr>
        <p:txBody>
          <a:bodyPr/>
          <a:lstStyle/>
          <a:p>
            <a:endParaRPr lang="en-US"/>
          </a:p>
        </p:txBody>
      </p:sp>
      <p:sp>
        <p:nvSpPr>
          <p:cNvPr id="22542" name="Freeform 14"/>
          <p:cNvSpPr>
            <a:spLocks/>
          </p:cNvSpPr>
          <p:nvPr/>
        </p:nvSpPr>
        <p:spPr bwMode="auto">
          <a:xfrm flipH="1">
            <a:off x="6324600" y="2362200"/>
            <a:ext cx="914400" cy="1447800"/>
          </a:xfrm>
          <a:custGeom>
            <a:avLst/>
            <a:gdLst>
              <a:gd name="T0" fmla="*/ 432 w 456"/>
              <a:gd name="T1" fmla="*/ 384 h 384"/>
              <a:gd name="T2" fmla="*/ 432 w 456"/>
              <a:gd name="T3" fmla="*/ 240 h 384"/>
              <a:gd name="T4" fmla="*/ 288 w 456"/>
              <a:gd name="T5" fmla="*/ 96 h 384"/>
              <a:gd name="T6" fmla="*/ 0 w 456"/>
              <a:gd name="T7" fmla="*/ 0 h 384"/>
              <a:gd name="T8" fmla="*/ 0 60000 65536"/>
              <a:gd name="T9" fmla="*/ 0 60000 65536"/>
              <a:gd name="T10" fmla="*/ 0 60000 65536"/>
              <a:gd name="T11" fmla="*/ 0 60000 65536"/>
              <a:gd name="T12" fmla="*/ 0 w 456"/>
              <a:gd name="T13" fmla="*/ 0 h 384"/>
              <a:gd name="T14" fmla="*/ 456 w 456"/>
              <a:gd name="T15" fmla="*/ 384 h 384"/>
            </a:gdLst>
            <a:ahLst/>
            <a:cxnLst>
              <a:cxn ang="T8">
                <a:pos x="T0" y="T1"/>
              </a:cxn>
              <a:cxn ang="T9">
                <a:pos x="T2" y="T3"/>
              </a:cxn>
              <a:cxn ang="T10">
                <a:pos x="T4" y="T5"/>
              </a:cxn>
              <a:cxn ang="T11">
                <a:pos x="T6" y="T7"/>
              </a:cxn>
            </a:cxnLst>
            <a:rect l="T12" t="T13" r="T14" b="T15"/>
            <a:pathLst>
              <a:path w="456" h="384">
                <a:moveTo>
                  <a:pt x="432" y="384"/>
                </a:moveTo>
                <a:cubicBezTo>
                  <a:pt x="444" y="336"/>
                  <a:pt x="456" y="288"/>
                  <a:pt x="432" y="240"/>
                </a:cubicBezTo>
                <a:cubicBezTo>
                  <a:pt x="408" y="192"/>
                  <a:pt x="360" y="136"/>
                  <a:pt x="288" y="96"/>
                </a:cubicBezTo>
                <a:cubicBezTo>
                  <a:pt x="216" y="56"/>
                  <a:pt x="108" y="28"/>
                  <a:pt x="0" y="0"/>
                </a:cubicBezTo>
              </a:path>
            </a:pathLst>
          </a:custGeom>
          <a:noFill/>
          <a:ln w="38100" cmpd="sng">
            <a:solidFill>
              <a:srgbClr val="FF0066"/>
            </a:solidFill>
            <a:round/>
            <a:headEnd type="none" w="med" len="med"/>
            <a:tailEnd type="triangle" w="med" len="med"/>
          </a:ln>
        </p:spPr>
        <p:txBody>
          <a:bodyPr/>
          <a:lstStyle/>
          <a:p>
            <a:endParaRPr lang="en-US"/>
          </a:p>
        </p:txBody>
      </p:sp>
      <p:sp>
        <p:nvSpPr>
          <p:cNvPr id="22543" name="Line 15"/>
          <p:cNvSpPr>
            <a:spLocks noChangeShapeType="1"/>
          </p:cNvSpPr>
          <p:nvPr/>
        </p:nvSpPr>
        <p:spPr bwMode="auto">
          <a:xfrm flipH="1">
            <a:off x="3276600" y="5772150"/>
            <a:ext cx="4114800" cy="0"/>
          </a:xfrm>
          <a:prstGeom prst="line">
            <a:avLst/>
          </a:prstGeom>
          <a:noFill/>
          <a:ln w="38100">
            <a:solidFill>
              <a:srgbClr val="FF0066"/>
            </a:solidFill>
            <a:round/>
            <a:headEnd/>
            <a:tailEnd type="triangle" w="med" len="med"/>
          </a:ln>
        </p:spPr>
        <p:txBody>
          <a:bodyPr/>
          <a:lstStyle/>
          <a:p>
            <a:endParaRPr lang="en-US"/>
          </a:p>
        </p:txBody>
      </p:sp>
      <p:sp>
        <p:nvSpPr>
          <p:cNvPr id="22544" name="Line 16"/>
          <p:cNvSpPr>
            <a:spLocks noChangeShapeType="1"/>
          </p:cNvSpPr>
          <p:nvPr/>
        </p:nvSpPr>
        <p:spPr bwMode="auto">
          <a:xfrm>
            <a:off x="4876800" y="2362200"/>
            <a:ext cx="152400" cy="381000"/>
          </a:xfrm>
          <a:prstGeom prst="line">
            <a:avLst/>
          </a:prstGeom>
          <a:noFill/>
          <a:ln w="38100">
            <a:solidFill>
              <a:srgbClr val="FF0066"/>
            </a:solidFill>
            <a:round/>
            <a:headEnd/>
            <a:tailEnd type="triangle" w="med" len="med"/>
          </a:ln>
        </p:spPr>
        <p:txBody>
          <a:bodyPr/>
          <a:lstStyle/>
          <a:p>
            <a:endParaRPr lang="en-US"/>
          </a:p>
        </p:txBody>
      </p:sp>
      <p:sp>
        <p:nvSpPr>
          <p:cNvPr id="22545" name="Freeform 17"/>
          <p:cNvSpPr>
            <a:spLocks/>
          </p:cNvSpPr>
          <p:nvPr/>
        </p:nvSpPr>
        <p:spPr bwMode="auto">
          <a:xfrm>
            <a:off x="6362700" y="3733800"/>
            <a:ext cx="1295400" cy="2051050"/>
          </a:xfrm>
          <a:custGeom>
            <a:avLst/>
            <a:gdLst>
              <a:gd name="T0" fmla="*/ 672 w 672"/>
              <a:gd name="T1" fmla="*/ 384 h 392"/>
              <a:gd name="T2" fmla="*/ 336 w 672"/>
              <a:gd name="T3" fmla="*/ 384 h 392"/>
              <a:gd name="T4" fmla="*/ 192 w 672"/>
              <a:gd name="T5" fmla="*/ 336 h 392"/>
              <a:gd name="T6" fmla="*/ 48 w 672"/>
              <a:gd name="T7" fmla="*/ 192 h 392"/>
              <a:gd name="T8" fmla="*/ 0 w 672"/>
              <a:gd name="T9" fmla="*/ 0 h 392"/>
              <a:gd name="T10" fmla="*/ 0 60000 65536"/>
              <a:gd name="T11" fmla="*/ 0 60000 65536"/>
              <a:gd name="T12" fmla="*/ 0 60000 65536"/>
              <a:gd name="T13" fmla="*/ 0 60000 65536"/>
              <a:gd name="T14" fmla="*/ 0 60000 65536"/>
              <a:gd name="T15" fmla="*/ 0 w 672"/>
              <a:gd name="T16" fmla="*/ 0 h 392"/>
              <a:gd name="T17" fmla="*/ 672 w 672"/>
              <a:gd name="T18" fmla="*/ 392 h 392"/>
            </a:gdLst>
            <a:ahLst/>
            <a:cxnLst>
              <a:cxn ang="T10">
                <a:pos x="T0" y="T1"/>
              </a:cxn>
              <a:cxn ang="T11">
                <a:pos x="T2" y="T3"/>
              </a:cxn>
              <a:cxn ang="T12">
                <a:pos x="T4" y="T5"/>
              </a:cxn>
              <a:cxn ang="T13">
                <a:pos x="T6" y="T7"/>
              </a:cxn>
              <a:cxn ang="T14">
                <a:pos x="T8" y="T9"/>
              </a:cxn>
            </a:cxnLst>
            <a:rect l="T15" t="T16" r="T17" b="T18"/>
            <a:pathLst>
              <a:path w="672" h="392">
                <a:moveTo>
                  <a:pt x="672" y="384"/>
                </a:moveTo>
                <a:cubicBezTo>
                  <a:pt x="544" y="388"/>
                  <a:pt x="416" y="392"/>
                  <a:pt x="336" y="384"/>
                </a:cubicBezTo>
                <a:cubicBezTo>
                  <a:pt x="256" y="376"/>
                  <a:pt x="240" y="368"/>
                  <a:pt x="192" y="336"/>
                </a:cubicBezTo>
                <a:cubicBezTo>
                  <a:pt x="144" y="304"/>
                  <a:pt x="80" y="248"/>
                  <a:pt x="48" y="192"/>
                </a:cubicBezTo>
                <a:cubicBezTo>
                  <a:pt x="16" y="136"/>
                  <a:pt x="8" y="32"/>
                  <a:pt x="0" y="0"/>
                </a:cubicBezTo>
              </a:path>
            </a:pathLst>
          </a:custGeom>
          <a:noFill/>
          <a:ln w="38100" cmpd="sng">
            <a:solidFill>
              <a:srgbClr val="FF0066"/>
            </a:solidFill>
            <a:round/>
            <a:headEnd type="none" w="med" len="med"/>
            <a:tailEnd type="triangle" w="med" len="med"/>
          </a:ln>
        </p:spPr>
        <p:txBody>
          <a:bodyPr/>
          <a:lstStyle/>
          <a:p>
            <a:endParaRPr lang="en-US"/>
          </a:p>
        </p:txBody>
      </p:sp>
      <p:sp>
        <p:nvSpPr>
          <p:cNvPr id="22546" name="Freeform 18"/>
          <p:cNvSpPr>
            <a:spLocks/>
          </p:cNvSpPr>
          <p:nvPr/>
        </p:nvSpPr>
        <p:spPr bwMode="auto">
          <a:xfrm>
            <a:off x="4191000" y="3521075"/>
            <a:ext cx="838200" cy="2270125"/>
          </a:xfrm>
          <a:custGeom>
            <a:avLst/>
            <a:gdLst>
              <a:gd name="T0" fmla="*/ 672 w 672"/>
              <a:gd name="T1" fmla="*/ 384 h 392"/>
              <a:gd name="T2" fmla="*/ 336 w 672"/>
              <a:gd name="T3" fmla="*/ 384 h 392"/>
              <a:gd name="T4" fmla="*/ 192 w 672"/>
              <a:gd name="T5" fmla="*/ 336 h 392"/>
              <a:gd name="T6" fmla="*/ 48 w 672"/>
              <a:gd name="T7" fmla="*/ 192 h 392"/>
              <a:gd name="T8" fmla="*/ 0 w 672"/>
              <a:gd name="T9" fmla="*/ 0 h 392"/>
              <a:gd name="T10" fmla="*/ 0 60000 65536"/>
              <a:gd name="T11" fmla="*/ 0 60000 65536"/>
              <a:gd name="T12" fmla="*/ 0 60000 65536"/>
              <a:gd name="T13" fmla="*/ 0 60000 65536"/>
              <a:gd name="T14" fmla="*/ 0 60000 65536"/>
              <a:gd name="T15" fmla="*/ 0 w 672"/>
              <a:gd name="T16" fmla="*/ 0 h 392"/>
              <a:gd name="T17" fmla="*/ 672 w 672"/>
              <a:gd name="T18" fmla="*/ 392 h 392"/>
            </a:gdLst>
            <a:ahLst/>
            <a:cxnLst>
              <a:cxn ang="T10">
                <a:pos x="T0" y="T1"/>
              </a:cxn>
              <a:cxn ang="T11">
                <a:pos x="T2" y="T3"/>
              </a:cxn>
              <a:cxn ang="T12">
                <a:pos x="T4" y="T5"/>
              </a:cxn>
              <a:cxn ang="T13">
                <a:pos x="T6" y="T7"/>
              </a:cxn>
              <a:cxn ang="T14">
                <a:pos x="T8" y="T9"/>
              </a:cxn>
            </a:cxnLst>
            <a:rect l="T15" t="T16" r="T17" b="T18"/>
            <a:pathLst>
              <a:path w="672" h="392">
                <a:moveTo>
                  <a:pt x="672" y="384"/>
                </a:moveTo>
                <a:cubicBezTo>
                  <a:pt x="544" y="388"/>
                  <a:pt x="416" y="392"/>
                  <a:pt x="336" y="384"/>
                </a:cubicBezTo>
                <a:cubicBezTo>
                  <a:pt x="256" y="376"/>
                  <a:pt x="240" y="368"/>
                  <a:pt x="192" y="336"/>
                </a:cubicBezTo>
                <a:cubicBezTo>
                  <a:pt x="144" y="304"/>
                  <a:pt x="80" y="248"/>
                  <a:pt x="48" y="192"/>
                </a:cubicBezTo>
                <a:cubicBezTo>
                  <a:pt x="16" y="136"/>
                  <a:pt x="8" y="32"/>
                  <a:pt x="0" y="0"/>
                </a:cubicBezTo>
              </a:path>
            </a:pathLst>
          </a:custGeom>
          <a:noFill/>
          <a:ln w="38100" cmpd="sng">
            <a:solidFill>
              <a:srgbClr val="FF0066"/>
            </a:solidFill>
            <a:round/>
            <a:headEnd type="none" w="med" len="med"/>
            <a:tailEnd type="triangle" w="med" len="med"/>
          </a:ln>
        </p:spPr>
        <p:txBody>
          <a:bodyPr/>
          <a:lstStyle/>
          <a:p>
            <a:endParaRPr lang="en-US"/>
          </a:p>
        </p:txBody>
      </p:sp>
      <p:sp>
        <p:nvSpPr>
          <p:cNvPr id="22547" name="Line 19"/>
          <p:cNvSpPr>
            <a:spLocks noChangeShapeType="1"/>
          </p:cNvSpPr>
          <p:nvPr/>
        </p:nvSpPr>
        <p:spPr bwMode="auto">
          <a:xfrm flipV="1">
            <a:off x="2057400" y="5105400"/>
            <a:ext cx="0" cy="228600"/>
          </a:xfrm>
          <a:prstGeom prst="line">
            <a:avLst/>
          </a:prstGeom>
          <a:noFill/>
          <a:ln w="38100">
            <a:solidFill>
              <a:srgbClr val="FF0066"/>
            </a:solidFill>
            <a:round/>
            <a:headEnd/>
            <a:tailEnd type="triangle" w="med" len="med"/>
          </a:ln>
        </p:spPr>
        <p:txBody>
          <a:bodyPr/>
          <a:lstStyle/>
          <a:p>
            <a:endParaRPr lang="en-US"/>
          </a:p>
        </p:txBody>
      </p:sp>
      <p:sp>
        <p:nvSpPr>
          <p:cNvPr id="22548" name="Line 20"/>
          <p:cNvSpPr>
            <a:spLocks noChangeShapeType="1"/>
          </p:cNvSpPr>
          <p:nvPr/>
        </p:nvSpPr>
        <p:spPr bwMode="auto">
          <a:xfrm flipV="1">
            <a:off x="2981325" y="2771775"/>
            <a:ext cx="152400" cy="152400"/>
          </a:xfrm>
          <a:prstGeom prst="line">
            <a:avLst/>
          </a:prstGeom>
          <a:noFill/>
          <a:ln w="38100">
            <a:solidFill>
              <a:srgbClr val="FF0066"/>
            </a:solidFill>
            <a:round/>
            <a:headEnd/>
            <a:tailEnd type="triangle" w="med" len="med"/>
          </a:ln>
        </p:spPr>
        <p:txBody>
          <a:bodyPr/>
          <a:lstStyle/>
          <a:p>
            <a:endParaRPr lang="en-US"/>
          </a:p>
        </p:txBody>
      </p:sp>
      <p:sp>
        <p:nvSpPr>
          <p:cNvPr id="22549" name="Rectangle 21"/>
          <p:cNvSpPr>
            <a:spLocks noChangeArrowheads="1"/>
          </p:cNvSpPr>
          <p:nvPr/>
        </p:nvSpPr>
        <p:spPr bwMode="auto">
          <a:xfrm>
            <a:off x="793750" y="6202363"/>
            <a:ext cx="952500" cy="274637"/>
          </a:xfrm>
          <a:prstGeom prst="rect">
            <a:avLst/>
          </a:prstGeom>
          <a:noFill/>
          <a:ln w="9525">
            <a:noFill/>
            <a:miter lim="800000"/>
            <a:headEnd/>
            <a:tailEnd/>
          </a:ln>
        </p:spPr>
        <p:txBody>
          <a:bodyPr wrap="none" lIns="0" tIns="0" rIns="0" bIns="0">
            <a:spAutoFit/>
          </a:bodyPr>
          <a:lstStyle/>
          <a:p>
            <a:pPr marL="342900" indent="-342900" rtl="0">
              <a:spcBef>
                <a:spcPct val="20000"/>
              </a:spcBef>
            </a:pPr>
            <a:r>
              <a:rPr lang="en-US" sz="1800">
                <a:solidFill>
                  <a:srgbClr val="000000"/>
                </a:solidFill>
                <a:latin typeface="Arial" charset="0"/>
                <a:cs typeface="Times New Roman" pitchFamily="18" charset="0"/>
              </a:rPr>
              <a:t>20-50 km</a:t>
            </a:r>
            <a:endParaRPr lang="en-US" sz="2000">
              <a:cs typeface="Times New Roman" pitchFamily="18" charset="0"/>
            </a:endParaRPr>
          </a:p>
        </p:txBody>
      </p:sp>
      <p:sp>
        <p:nvSpPr>
          <p:cNvPr id="22550" name="Line 22"/>
          <p:cNvSpPr>
            <a:spLocks noChangeShapeType="1"/>
          </p:cNvSpPr>
          <p:nvPr/>
        </p:nvSpPr>
        <p:spPr bwMode="auto">
          <a:xfrm>
            <a:off x="1066800" y="5715000"/>
            <a:ext cx="0" cy="304800"/>
          </a:xfrm>
          <a:prstGeom prst="line">
            <a:avLst/>
          </a:prstGeom>
          <a:noFill/>
          <a:ln w="9525">
            <a:solidFill>
              <a:schemeClr val="tx1"/>
            </a:solidFill>
            <a:round/>
            <a:headEnd/>
            <a:tailEnd type="triangle" w="med" len="med"/>
          </a:ln>
        </p:spPr>
        <p:txBody>
          <a:bodyPr/>
          <a:lstStyle/>
          <a:p>
            <a:endParaRPr lang="en-US"/>
          </a:p>
        </p:txBody>
      </p:sp>
      <p:sp>
        <p:nvSpPr>
          <p:cNvPr id="22551" name="Rectangle 23"/>
          <p:cNvSpPr>
            <a:spLocks noChangeArrowheads="1"/>
          </p:cNvSpPr>
          <p:nvPr/>
        </p:nvSpPr>
        <p:spPr bwMode="auto">
          <a:xfrm>
            <a:off x="5892800" y="6096000"/>
            <a:ext cx="1206500" cy="274638"/>
          </a:xfrm>
          <a:prstGeom prst="rect">
            <a:avLst/>
          </a:prstGeom>
          <a:noFill/>
          <a:ln w="9525">
            <a:noFill/>
            <a:miter lim="800000"/>
            <a:headEnd/>
            <a:tailEnd/>
          </a:ln>
        </p:spPr>
        <p:txBody>
          <a:bodyPr wrap="none" lIns="0" tIns="0" rIns="0" bIns="0">
            <a:spAutoFit/>
          </a:bodyPr>
          <a:lstStyle/>
          <a:p>
            <a:pPr marL="342900" indent="-342900" rtl="0">
              <a:spcBef>
                <a:spcPct val="20000"/>
              </a:spcBef>
            </a:pPr>
            <a:r>
              <a:rPr lang="en-US" sz="1800">
                <a:solidFill>
                  <a:srgbClr val="000000"/>
                </a:solidFill>
                <a:latin typeface="Arial" charset="0"/>
                <a:cs typeface="Times New Roman" pitchFamily="18" charset="0"/>
              </a:rPr>
              <a:t>200-300 km</a:t>
            </a:r>
            <a:endParaRPr lang="en-US" sz="2000">
              <a:cs typeface="Times New Roman" pitchFamily="18" charset="0"/>
            </a:endParaRPr>
          </a:p>
        </p:txBody>
      </p:sp>
      <p:sp>
        <p:nvSpPr>
          <p:cNvPr id="22552" name="Freeform 24"/>
          <p:cNvSpPr>
            <a:spLocks/>
          </p:cNvSpPr>
          <p:nvPr/>
        </p:nvSpPr>
        <p:spPr bwMode="auto">
          <a:xfrm>
            <a:off x="2133600" y="5440363"/>
            <a:ext cx="5311775" cy="573087"/>
          </a:xfrm>
          <a:custGeom>
            <a:avLst/>
            <a:gdLst>
              <a:gd name="T0" fmla="*/ 206 w 1986"/>
              <a:gd name="T1" fmla="*/ 323 h 361"/>
              <a:gd name="T2" fmla="*/ 140 w 1986"/>
              <a:gd name="T3" fmla="*/ 263 h 361"/>
              <a:gd name="T4" fmla="*/ 68 w 1986"/>
              <a:gd name="T5" fmla="*/ 185 h 361"/>
              <a:gd name="T6" fmla="*/ 8 w 1986"/>
              <a:gd name="T7" fmla="*/ 125 h 361"/>
              <a:gd name="T8" fmla="*/ 2 w 1986"/>
              <a:gd name="T9" fmla="*/ 107 h 361"/>
              <a:gd name="T10" fmla="*/ 56 w 1986"/>
              <a:gd name="T11" fmla="*/ 77 h 361"/>
              <a:gd name="T12" fmla="*/ 92 w 1986"/>
              <a:gd name="T13" fmla="*/ 65 h 361"/>
              <a:gd name="T14" fmla="*/ 182 w 1986"/>
              <a:gd name="T15" fmla="*/ 89 h 361"/>
              <a:gd name="T16" fmla="*/ 260 w 1986"/>
              <a:gd name="T17" fmla="*/ 65 h 361"/>
              <a:gd name="T18" fmla="*/ 416 w 1986"/>
              <a:gd name="T19" fmla="*/ 59 h 361"/>
              <a:gd name="T20" fmla="*/ 680 w 1986"/>
              <a:gd name="T21" fmla="*/ 41 h 361"/>
              <a:gd name="T22" fmla="*/ 716 w 1986"/>
              <a:gd name="T23" fmla="*/ 17 h 361"/>
              <a:gd name="T24" fmla="*/ 1130 w 1986"/>
              <a:gd name="T25" fmla="*/ 35 h 361"/>
              <a:gd name="T26" fmla="*/ 1340 w 1986"/>
              <a:gd name="T27" fmla="*/ 65 h 361"/>
              <a:gd name="T28" fmla="*/ 1574 w 1986"/>
              <a:gd name="T29" fmla="*/ 89 h 361"/>
              <a:gd name="T30" fmla="*/ 1760 w 1986"/>
              <a:gd name="T31" fmla="*/ 119 h 361"/>
              <a:gd name="T32" fmla="*/ 1808 w 1986"/>
              <a:gd name="T33" fmla="*/ 125 h 361"/>
              <a:gd name="T34" fmla="*/ 1820 w 1986"/>
              <a:gd name="T35" fmla="*/ 161 h 361"/>
              <a:gd name="T36" fmla="*/ 1856 w 1986"/>
              <a:gd name="T37" fmla="*/ 179 h 361"/>
              <a:gd name="T38" fmla="*/ 1898 w 1986"/>
              <a:gd name="T39" fmla="*/ 251 h 361"/>
              <a:gd name="T40" fmla="*/ 1904 w 1986"/>
              <a:gd name="T41" fmla="*/ 269 h 361"/>
              <a:gd name="T42" fmla="*/ 1946 w 1986"/>
              <a:gd name="T43" fmla="*/ 281 h 361"/>
              <a:gd name="T44" fmla="*/ 1946 w 1986"/>
              <a:gd name="T45" fmla="*/ 341 h 361"/>
              <a:gd name="T46" fmla="*/ 1664 w 1986"/>
              <a:gd name="T47" fmla="*/ 335 h 361"/>
              <a:gd name="T48" fmla="*/ 1436 w 1986"/>
              <a:gd name="T49" fmla="*/ 341 h 361"/>
              <a:gd name="T50" fmla="*/ 1034 w 1986"/>
              <a:gd name="T51" fmla="*/ 359 h 361"/>
              <a:gd name="T52" fmla="*/ 950 w 1986"/>
              <a:gd name="T53" fmla="*/ 335 h 361"/>
              <a:gd name="T54" fmla="*/ 746 w 1986"/>
              <a:gd name="T55" fmla="*/ 335 h 361"/>
              <a:gd name="T56" fmla="*/ 374 w 1986"/>
              <a:gd name="T57" fmla="*/ 347 h 361"/>
              <a:gd name="T58" fmla="*/ 326 w 1986"/>
              <a:gd name="T59" fmla="*/ 341 h 361"/>
              <a:gd name="T60" fmla="*/ 290 w 1986"/>
              <a:gd name="T61" fmla="*/ 329 h 361"/>
              <a:gd name="T62" fmla="*/ 206 w 1986"/>
              <a:gd name="T63" fmla="*/ 323 h 3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6"/>
              <a:gd name="T97" fmla="*/ 0 h 361"/>
              <a:gd name="T98" fmla="*/ 1986 w 1986"/>
              <a:gd name="T99" fmla="*/ 361 h 3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6" h="361">
                <a:moveTo>
                  <a:pt x="206" y="323"/>
                </a:moveTo>
                <a:cubicBezTo>
                  <a:pt x="190" y="299"/>
                  <a:pt x="164" y="279"/>
                  <a:pt x="140" y="263"/>
                </a:cubicBezTo>
                <a:cubicBezTo>
                  <a:pt x="131" y="237"/>
                  <a:pt x="92" y="201"/>
                  <a:pt x="68" y="185"/>
                </a:cubicBezTo>
                <a:cubicBezTo>
                  <a:pt x="53" y="163"/>
                  <a:pt x="30" y="140"/>
                  <a:pt x="8" y="125"/>
                </a:cubicBezTo>
                <a:cubicBezTo>
                  <a:pt x="6" y="119"/>
                  <a:pt x="0" y="113"/>
                  <a:pt x="2" y="107"/>
                </a:cubicBezTo>
                <a:cubicBezTo>
                  <a:pt x="5" y="99"/>
                  <a:pt x="48" y="81"/>
                  <a:pt x="56" y="77"/>
                </a:cubicBezTo>
                <a:cubicBezTo>
                  <a:pt x="68" y="72"/>
                  <a:pt x="92" y="65"/>
                  <a:pt x="92" y="65"/>
                </a:cubicBezTo>
                <a:cubicBezTo>
                  <a:pt x="128" y="74"/>
                  <a:pt x="141" y="84"/>
                  <a:pt x="182" y="89"/>
                </a:cubicBezTo>
                <a:cubicBezTo>
                  <a:pt x="196" y="87"/>
                  <a:pt x="254" y="66"/>
                  <a:pt x="260" y="65"/>
                </a:cubicBezTo>
                <a:cubicBezTo>
                  <a:pt x="312" y="60"/>
                  <a:pt x="364" y="61"/>
                  <a:pt x="416" y="59"/>
                </a:cubicBezTo>
                <a:cubicBezTo>
                  <a:pt x="505" y="0"/>
                  <a:pt x="398" y="67"/>
                  <a:pt x="680" y="41"/>
                </a:cubicBezTo>
                <a:cubicBezTo>
                  <a:pt x="694" y="40"/>
                  <a:pt x="702" y="22"/>
                  <a:pt x="716" y="17"/>
                </a:cubicBezTo>
                <a:cubicBezTo>
                  <a:pt x="861" y="22"/>
                  <a:pt x="983" y="31"/>
                  <a:pt x="1130" y="35"/>
                </a:cubicBezTo>
                <a:cubicBezTo>
                  <a:pt x="1224" y="58"/>
                  <a:pt x="1228" y="59"/>
                  <a:pt x="1340" y="65"/>
                </a:cubicBezTo>
                <a:cubicBezTo>
                  <a:pt x="1437" y="84"/>
                  <a:pt x="1446" y="84"/>
                  <a:pt x="1574" y="89"/>
                </a:cubicBezTo>
                <a:cubicBezTo>
                  <a:pt x="1644" y="112"/>
                  <a:pt x="1672" y="115"/>
                  <a:pt x="1760" y="119"/>
                </a:cubicBezTo>
                <a:cubicBezTo>
                  <a:pt x="1776" y="121"/>
                  <a:pt x="1795" y="116"/>
                  <a:pt x="1808" y="125"/>
                </a:cubicBezTo>
                <a:cubicBezTo>
                  <a:pt x="1818" y="132"/>
                  <a:pt x="1816" y="149"/>
                  <a:pt x="1820" y="161"/>
                </a:cubicBezTo>
                <a:cubicBezTo>
                  <a:pt x="1823" y="170"/>
                  <a:pt x="1849" y="177"/>
                  <a:pt x="1856" y="179"/>
                </a:cubicBezTo>
                <a:cubicBezTo>
                  <a:pt x="1881" y="204"/>
                  <a:pt x="1887" y="217"/>
                  <a:pt x="1898" y="251"/>
                </a:cubicBezTo>
                <a:cubicBezTo>
                  <a:pt x="1900" y="257"/>
                  <a:pt x="1898" y="267"/>
                  <a:pt x="1904" y="269"/>
                </a:cubicBezTo>
                <a:cubicBezTo>
                  <a:pt x="1930" y="278"/>
                  <a:pt x="1916" y="273"/>
                  <a:pt x="1946" y="281"/>
                </a:cubicBezTo>
                <a:cubicBezTo>
                  <a:pt x="1973" y="299"/>
                  <a:pt x="1986" y="328"/>
                  <a:pt x="1946" y="341"/>
                </a:cubicBezTo>
                <a:cubicBezTo>
                  <a:pt x="1820" y="331"/>
                  <a:pt x="1828" y="330"/>
                  <a:pt x="1664" y="335"/>
                </a:cubicBezTo>
                <a:cubicBezTo>
                  <a:pt x="1592" y="359"/>
                  <a:pt x="1510" y="347"/>
                  <a:pt x="1436" y="341"/>
                </a:cubicBezTo>
                <a:cubicBezTo>
                  <a:pt x="1301" y="307"/>
                  <a:pt x="1161" y="317"/>
                  <a:pt x="1034" y="359"/>
                </a:cubicBezTo>
                <a:cubicBezTo>
                  <a:pt x="1006" y="352"/>
                  <a:pt x="978" y="344"/>
                  <a:pt x="950" y="335"/>
                </a:cubicBezTo>
                <a:cubicBezTo>
                  <a:pt x="871" y="361"/>
                  <a:pt x="957" y="335"/>
                  <a:pt x="746" y="335"/>
                </a:cubicBezTo>
                <a:cubicBezTo>
                  <a:pt x="622" y="335"/>
                  <a:pt x="498" y="344"/>
                  <a:pt x="374" y="347"/>
                </a:cubicBezTo>
                <a:cubicBezTo>
                  <a:pt x="358" y="345"/>
                  <a:pt x="342" y="344"/>
                  <a:pt x="326" y="341"/>
                </a:cubicBezTo>
                <a:cubicBezTo>
                  <a:pt x="314" y="338"/>
                  <a:pt x="290" y="329"/>
                  <a:pt x="290" y="329"/>
                </a:cubicBezTo>
                <a:cubicBezTo>
                  <a:pt x="268" y="336"/>
                  <a:pt x="206" y="358"/>
                  <a:pt x="206" y="323"/>
                </a:cubicBezTo>
                <a:close/>
              </a:path>
            </a:pathLst>
          </a:custGeom>
          <a:gradFill rotWithShape="1">
            <a:gsLst>
              <a:gs pos="0">
                <a:srgbClr val="0066FF">
                  <a:alpha val="20000"/>
                </a:srgbClr>
              </a:gs>
              <a:gs pos="100000">
                <a:srgbClr val="0066FF">
                  <a:alpha val="20000"/>
                </a:srgbClr>
              </a:gs>
            </a:gsLst>
            <a:lin ang="5400000" scaled="1"/>
          </a:gradFill>
          <a:ln w="9525" cap="flat" cmpd="sng">
            <a:noFill/>
            <a:prstDash val="solid"/>
            <a:round/>
            <a:headEnd type="none" w="med" len="med"/>
            <a:tailEnd type="none" w="med" len="med"/>
          </a:ln>
        </p:spPr>
        <p:txBody>
          <a:bodyPr/>
          <a:lstStyle/>
          <a:p>
            <a:endParaRPr lang="en-US"/>
          </a:p>
        </p:txBody>
      </p:sp>
      <p:sp>
        <p:nvSpPr>
          <p:cNvPr id="22553" name="Freeform 25"/>
          <p:cNvSpPr>
            <a:spLocks/>
          </p:cNvSpPr>
          <p:nvPr/>
        </p:nvSpPr>
        <p:spPr bwMode="auto">
          <a:xfrm>
            <a:off x="5029200" y="2286000"/>
            <a:ext cx="393700" cy="317500"/>
          </a:xfrm>
          <a:custGeom>
            <a:avLst/>
            <a:gdLst>
              <a:gd name="T0" fmla="*/ 248 w 248"/>
              <a:gd name="T1" fmla="*/ 8 h 200"/>
              <a:gd name="T2" fmla="*/ 152 w 248"/>
              <a:gd name="T3" fmla="*/ 8 h 200"/>
              <a:gd name="T4" fmla="*/ 56 w 248"/>
              <a:gd name="T5" fmla="*/ 56 h 200"/>
              <a:gd name="T6" fmla="*/ 8 w 248"/>
              <a:gd name="T7" fmla="*/ 152 h 200"/>
              <a:gd name="T8" fmla="*/ 8 w 248"/>
              <a:gd name="T9" fmla="*/ 200 h 200"/>
              <a:gd name="T10" fmla="*/ 0 60000 65536"/>
              <a:gd name="T11" fmla="*/ 0 60000 65536"/>
              <a:gd name="T12" fmla="*/ 0 60000 65536"/>
              <a:gd name="T13" fmla="*/ 0 60000 65536"/>
              <a:gd name="T14" fmla="*/ 0 60000 65536"/>
              <a:gd name="T15" fmla="*/ 0 w 248"/>
              <a:gd name="T16" fmla="*/ 0 h 200"/>
              <a:gd name="T17" fmla="*/ 248 w 248"/>
              <a:gd name="T18" fmla="*/ 200 h 200"/>
            </a:gdLst>
            <a:ahLst/>
            <a:cxnLst>
              <a:cxn ang="T10">
                <a:pos x="T0" y="T1"/>
              </a:cxn>
              <a:cxn ang="T11">
                <a:pos x="T2" y="T3"/>
              </a:cxn>
              <a:cxn ang="T12">
                <a:pos x="T4" y="T5"/>
              </a:cxn>
              <a:cxn ang="T13">
                <a:pos x="T6" y="T7"/>
              </a:cxn>
              <a:cxn ang="T14">
                <a:pos x="T8" y="T9"/>
              </a:cxn>
            </a:cxnLst>
            <a:rect l="T15" t="T16" r="T17" b="T18"/>
            <a:pathLst>
              <a:path w="248" h="200">
                <a:moveTo>
                  <a:pt x="248" y="8"/>
                </a:moveTo>
                <a:cubicBezTo>
                  <a:pt x="216" y="4"/>
                  <a:pt x="184" y="0"/>
                  <a:pt x="152" y="8"/>
                </a:cubicBezTo>
                <a:cubicBezTo>
                  <a:pt x="120" y="16"/>
                  <a:pt x="80" y="32"/>
                  <a:pt x="56" y="56"/>
                </a:cubicBezTo>
                <a:cubicBezTo>
                  <a:pt x="32" y="80"/>
                  <a:pt x="16" y="128"/>
                  <a:pt x="8" y="152"/>
                </a:cubicBezTo>
                <a:cubicBezTo>
                  <a:pt x="0" y="176"/>
                  <a:pt x="4" y="188"/>
                  <a:pt x="8" y="200"/>
                </a:cubicBezTo>
              </a:path>
            </a:pathLst>
          </a:custGeom>
          <a:noFill/>
          <a:ln w="38100" cmpd="sng">
            <a:solidFill>
              <a:srgbClr val="FF3300"/>
            </a:solidFill>
            <a:round/>
            <a:headEnd type="none" w="med" len="med"/>
            <a:tailEnd type="triangle" w="med" len="med"/>
          </a:ln>
        </p:spPr>
        <p:txBody>
          <a:bodyPr/>
          <a:lstStyle/>
          <a:p>
            <a:endParaRPr lang="en-US"/>
          </a:p>
        </p:txBody>
      </p:sp>
      <p:sp>
        <p:nvSpPr>
          <p:cNvPr id="22554" name="Freeform 26"/>
          <p:cNvSpPr>
            <a:spLocks/>
          </p:cNvSpPr>
          <p:nvPr/>
        </p:nvSpPr>
        <p:spPr bwMode="auto">
          <a:xfrm>
            <a:off x="4953000" y="1905000"/>
            <a:ext cx="3068638" cy="2501900"/>
          </a:xfrm>
          <a:custGeom>
            <a:avLst/>
            <a:gdLst>
              <a:gd name="T0" fmla="*/ 513 w 2125"/>
              <a:gd name="T1" fmla="*/ 1558 h 1573"/>
              <a:gd name="T2" fmla="*/ 1407 w 2125"/>
              <a:gd name="T3" fmla="*/ 1564 h 1573"/>
              <a:gd name="T4" fmla="*/ 1485 w 2125"/>
              <a:gd name="T5" fmla="*/ 1504 h 1573"/>
              <a:gd name="T6" fmla="*/ 1491 w 2125"/>
              <a:gd name="T7" fmla="*/ 1486 h 1573"/>
              <a:gd name="T8" fmla="*/ 1509 w 2125"/>
              <a:gd name="T9" fmla="*/ 1468 h 1573"/>
              <a:gd name="T10" fmla="*/ 1503 w 2125"/>
              <a:gd name="T11" fmla="*/ 1294 h 1573"/>
              <a:gd name="T12" fmla="*/ 1437 w 2125"/>
              <a:gd name="T13" fmla="*/ 1156 h 1573"/>
              <a:gd name="T14" fmla="*/ 1401 w 2125"/>
              <a:gd name="T15" fmla="*/ 1072 h 1573"/>
              <a:gd name="T16" fmla="*/ 1383 w 2125"/>
              <a:gd name="T17" fmla="*/ 1018 h 1573"/>
              <a:gd name="T18" fmla="*/ 1377 w 2125"/>
              <a:gd name="T19" fmla="*/ 1000 h 1573"/>
              <a:gd name="T20" fmla="*/ 1383 w 2125"/>
              <a:gd name="T21" fmla="*/ 700 h 1573"/>
              <a:gd name="T22" fmla="*/ 1425 w 2125"/>
              <a:gd name="T23" fmla="*/ 622 h 1573"/>
              <a:gd name="T24" fmla="*/ 1551 w 2125"/>
              <a:gd name="T25" fmla="*/ 442 h 1573"/>
              <a:gd name="T26" fmla="*/ 1701 w 2125"/>
              <a:gd name="T27" fmla="*/ 364 h 1573"/>
              <a:gd name="T28" fmla="*/ 1911 w 2125"/>
              <a:gd name="T29" fmla="*/ 292 h 1573"/>
              <a:gd name="T30" fmla="*/ 2013 w 2125"/>
              <a:gd name="T31" fmla="*/ 250 h 1573"/>
              <a:gd name="T32" fmla="*/ 2073 w 2125"/>
              <a:gd name="T33" fmla="*/ 220 h 1573"/>
              <a:gd name="T34" fmla="*/ 1917 w 2125"/>
              <a:gd name="T35" fmla="*/ 112 h 1573"/>
              <a:gd name="T36" fmla="*/ 1527 w 2125"/>
              <a:gd name="T37" fmla="*/ 88 h 1573"/>
              <a:gd name="T38" fmla="*/ 1209 w 2125"/>
              <a:gd name="T39" fmla="*/ 64 h 1573"/>
              <a:gd name="T40" fmla="*/ 891 w 2125"/>
              <a:gd name="T41" fmla="*/ 46 h 1573"/>
              <a:gd name="T42" fmla="*/ 87 w 2125"/>
              <a:gd name="T43" fmla="*/ 112 h 1573"/>
              <a:gd name="T44" fmla="*/ 51 w 2125"/>
              <a:gd name="T45" fmla="*/ 172 h 1573"/>
              <a:gd name="T46" fmla="*/ 21 w 2125"/>
              <a:gd name="T47" fmla="*/ 226 h 1573"/>
              <a:gd name="T48" fmla="*/ 51 w 2125"/>
              <a:gd name="T49" fmla="*/ 358 h 1573"/>
              <a:gd name="T50" fmla="*/ 189 w 2125"/>
              <a:gd name="T51" fmla="*/ 472 h 1573"/>
              <a:gd name="T52" fmla="*/ 261 w 2125"/>
              <a:gd name="T53" fmla="*/ 514 h 1573"/>
              <a:gd name="T54" fmla="*/ 279 w 2125"/>
              <a:gd name="T55" fmla="*/ 532 h 1573"/>
              <a:gd name="T56" fmla="*/ 315 w 2125"/>
              <a:gd name="T57" fmla="*/ 550 h 1573"/>
              <a:gd name="T58" fmla="*/ 429 w 2125"/>
              <a:gd name="T59" fmla="*/ 652 h 1573"/>
              <a:gd name="T60" fmla="*/ 501 w 2125"/>
              <a:gd name="T61" fmla="*/ 784 h 1573"/>
              <a:gd name="T62" fmla="*/ 537 w 2125"/>
              <a:gd name="T63" fmla="*/ 1012 h 1573"/>
              <a:gd name="T64" fmla="*/ 531 w 2125"/>
              <a:gd name="T65" fmla="*/ 1486 h 1573"/>
              <a:gd name="T66" fmla="*/ 549 w 2125"/>
              <a:gd name="T67" fmla="*/ 1558 h 15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25"/>
              <a:gd name="T103" fmla="*/ 0 h 1573"/>
              <a:gd name="T104" fmla="*/ 2125 w 2125"/>
              <a:gd name="T105" fmla="*/ 1573 h 15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25" h="1573">
                <a:moveTo>
                  <a:pt x="513" y="1558"/>
                </a:moveTo>
                <a:cubicBezTo>
                  <a:pt x="824" y="1573"/>
                  <a:pt x="1052" y="1567"/>
                  <a:pt x="1407" y="1564"/>
                </a:cubicBezTo>
                <a:cubicBezTo>
                  <a:pt x="1445" y="1551"/>
                  <a:pt x="1458" y="1531"/>
                  <a:pt x="1485" y="1504"/>
                </a:cubicBezTo>
                <a:cubicBezTo>
                  <a:pt x="1487" y="1498"/>
                  <a:pt x="1487" y="1491"/>
                  <a:pt x="1491" y="1486"/>
                </a:cubicBezTo>
                <a:cubicBezTo>
                  <a:pt x="1496" y="1479"/>
                  <a:pt x="1508" y="1476"/>
                  <a:pt x="1509" y="1468"/>
                </a:cubicBezTo>
                <a:cubicBezTo>
                  <a:pt x="1513" y="1410"/>
                  <a:pt x="1507" y="1352"/>
                  <a:pt x="1503" y="1294"/>
                </a:cubicBezTo>
                <a:cubicBezTo>
                  <a:pt x="1500" y="1245"/>
                  <a:pt x="1456" y="1201"/>
                  <a:pt x="1437" y="1156"/>
                </a:cubicBezTo>
                <a:cubicBezTo>
                  <a:pt x="1425" y="1127"/>
                  <a:pt x="1410" y="1102"/>
                  <a:pt x="1401" y="1072"/>
                </a:cubicBezTo>
                <a:cubicBezTo>
                  <a:pt x="1396" y="1054"/>
                  <a:pt x="1389" y="1036"/>
                  <a:pt x="1383" y="1018"/>
                </a:cubicBezTo>
                <a:cubicBezTo>
                  <a:pt x="1381" y="1012"/>
                  <a:pt x="1377" y="1000"/>
                  <a:pt x="1377" y="1000"/>
                </a:cubicBezTo>
                <a:cubicBezTo>
                  <a:pt x="1379" y="900"/>
                  <a:pt x="1377" y="800"/>
                  <a:pt x="1383" y="700"/>
                </a:cubicBezTo>
                <a:cubicBezTo>
                  <a:pt x="1383" y="693"/>
                  <a:pt x="1418" y="632"/>
                  <a:pt x="1425" y="622"/>
                </a:cubicBezTo>
                <a:cubicBezTo>
                  <a:pt x="1455" y="575"/>
                  <a:pt x="1509" y="470"/>
                  <a:pt x="1551" y="442"/>
                </a:cubicBezTo>
                <a:cubicBezTo>
                  <a:pt x="1583" y="394"/>
                  <a:pt x="1648" y="377"/>
                  <a:pt x="1701" y="364"/>
                </a:cubicBezTo>
                <a:cubicBezTo>
                  <a:pt x="1762" y="323"/>
                  <a:pt x="1841" y="312"/>
                  <a:pt x="1911" y="292"/>
                </a:cubicBezTo>
                <a:cubicBezTo>
                  <a:pt x="1948" y="282"/>
                  <a:pt x="1976" y="259"/>
                  <a:pt x="2013" y="250"/>
                </a:cubicBezTo>
                <a:cubicBezTo>
                  <a:pt x="2056" y="221"/>
                  <a:pt x="2035" y="229"/>
                  <a:pt x="2073" y="220"/>
                </a:cubicBezTo>
                <a:cubicBezTo>
                  <a:pt x="2125" y="141"/>
                  <a:pt x="1960" y="122"/>
                  <a:pt x="1917" y="112"/>
                </a:cubicBezTo>
                <a:cubicBezTo>
                  <a:pt x="1781" y="82"/>
                  <a:pt x="1690" y="91"/>
                  <a:pt x="1527" y="88"/>
                </a:cubicBezTo>
                <a:cubicBezTo>
                  <a:pt x="1440" y="59"/>
                  <a:pt x="1296" y="67"/>
                  <a:pt x="1209" y="64"/>
                </a:cubicBezTo>
                <a:cubicBezTo>
                  <a:pt x="1109" y="31"/>
                  <a:pt x="996" y="58"/>
                  <a:pt x="891" y="46"/>
                </a:cubicBezTo>
                <a:cubicBezTo>
                  <a:pt x="879" y="46"/>
                  <a:pt x="255" y="0"/>
                  <a:pt x="87" y="112"/>
                </a:cubicBezTo>
                <a:cubicBezTo>
                  <a:pt x="77" y="133"/>
                  <a:pt x="58" y="150"/>
                  <a:pt x="51" y="172"/>
                </a:cubicBezTo>
                <a:cubicBezTo>
                  <a:pt x="36" y="216"/>
                  <a:pt x="48" y="199"/>
                  <a:pt x="21" y="226"/>
                </a:cubicBezTo>
                <a:cubicBezTo>
                  <a:pt x="0" y="290"/>
                  <a:pt x="12" y="308"/>
                  <a:pt x="51" y="358"/>
                </a:cubicBezTo>
                <a:cubicBezTo>
                  <a:pt x="89" y="407"/>
                  <a:pt x="125" y="456"/>
                  <a:pt x="189" y="472"/>
                </a:cubicBezTo>
                <a:cubicBezTo>
                  <a:pt x="211" y="489"/>
                  <a:pt x="241" y="494"/>
                  <a:pt x="261" y="514"/>
                </a:cubicBezTo>
                <a:cubicBezTo>
                  <a:pt x="267" y="520"/>
                  <a:pt x="272" y="527"/>
                  <a:pt x="279" y="532"/>
                </a:cubicBezTo>
                <a:cubicBezTo>
                  <a:pt x="333" y="568"/>
                  <a:pt x="258" y="503"/>
                  <a:pt x="315" y="550"/>
                </a:cubicBezTo>
                <a:cubicBezTo>
                  <a:pt x="355" y="583"/>
                  <a:pt x="392" y="615"/>
                  <a:pt x="429" y="652"/>
                </a:cubicBezTo>
                <a:cubicBezTo>
                  <a:pt x="466" y="689"/>
                  <a:pt x="479" y="739"/>
                  <a:pt x="501" y="784"/>
                </a:cubicBezTo>
                <a:cubicBezTo>
                  <a:pt x="506" y="864"/>
                  <a:pt x="521" y="934"/>
                  <a:pt x="537" y="1012"/>
                </a:cubicBezTo>
                <a:cubicBezTo>
                  <a:pt x="535" y="1170"/>
                  <a:pt x="531" y="1328"/>
                  <a:pt x="531" y="1486"/>
                </a:cubicBezTo>
                <a:cubicBezTo>
                  <a:pt x="531" y="1492"/>
                  <a:pt x="535" y="1558"/>
                  <a:pt x="549" y="1558"/>
                </a:cubicBezTo>
              </a:path>
            </a:pathLst>
          </a:custGeom>
          <a:gradFill rotWithShape="1">
            <a:gsLst>
              <a:gs pos="0">
                <a:srgbClr val="FF3300">
                  <a:alpha val="20000"/>
                </a:srgbClr>
              </a:gs>
              <a:gs pos="100000">
                <a:srgbClr val="FF3300">
                  <a:alpha val="20000"/>
                </a:srgbClr>
              </a:gs>
            </a:gsLst>
            <a:lin ang="5400000" scaled="1"/>
          </a:gradFill>
          <a:ln w="9525">
            <a:noFill/>
            <a:round/>
            <a:headEnd/>
            <a:tailEnd/>
          </a:ln>
        </p:spPr>
        <p:txBody>
          <a:bodyPr/>
          <a:lstStyle/>
          <a:p>
            <a:endParaRPr lang="en-US"/>
          </a:p>
        </p:txBody>
      </p:sp>
      <p:sp>
        <p:nvSpPr>
          <p:cNvPr id="22555" name="Freeform 27"/>
          <p:cNvSpPr>
            <a:spLocks/>
          </p:cNvSpPr>
          <p:nvPr/>
        </p:nvSpPr>
        <p:spPr bwMode="auto">
          <a:xfrm>
            <a:off x="5715000" y="4419600"/>
            <a:ext cx="1997075" cy="1349375"/>
          </a:xfrm>
          <a:custGeom>
            <a:avLst/>
            <a:gdLst>
              <a:gd name="T0" fmla="*/ 10 w 1258"/>
              <a:gd name="T1" fmla="*/ 20 h 850"/>
              <a:gd name="T2" fmla="*/ 22 w 1258"/>
              <a:gd name="T3" fmla="*/ 194 h 850"/>
              <a:gd name="T4" fmla="*/ 58 w 1258"/>
              <a:gd name="T5" fmla="*/ 212 h 850"/>
              <a:gd name="T6" fmla="*/ 70 w 1258"/>
              <a:gd name="T7" fmla="*/ 230 h 850"/>
              <a:gd name="T8" fmla="*/ 64 w 1258"/>
              <a:gd name="T9" fmla="*/ 458 h 850"/>
              <a:gd name="T10" fmla="*/ 28 w 1258"/>
              <a:gd name="T11" fmla="*/ 524 h 850"/>
              <a:gd name="T12" fmla="*/ 34 w 1258"/>
              <a:gd name="T13" fmla="*/ 602 h 850"/>
              <a:gd name="T14" fmla="*/ 40 w 1258"/>
              <a:gd name="T15" fmla="*/ 758 h 850"/>
              <a:gd name="T16" fmla="*/ 52 w 1258"/>
              <a:gd name="T17" fmla="*/ 812 h 850"/>
              <a:gd name="T18" fmla="*/ 100 w 1258"/>
              <a:gd name="T19" fmla="*/ 818 h 850"/>
              <a:gd name="T20" fmla="*/ 418 w 1258"/>
              <a:gd name="T21" fmla="*/ 836 h 850"/>
              <a:gd name="T22" fmla="*/ 646 w 1258"/>
              <a:gd name="T23" fmla="*/ 842 h 850"/>
              <a:gd name="T24" fmla="*/ 1006 w 1258"/>
              <a:gd name="T25" fmla="*/ 824 h 850"/>
              <a:gd name="T26" fmla="*/ 1090 w 1258"/>
              <a:gd name="T27" fmla="*/ 830 h 850"/>
              <a:gd name="T28" fmla="*/ 1108 w 1258"/>
              <a:gd name="T29" fmla="*/ 836 h 850"/>
              <a:gd name="T30" fmla="*/ 1144 w 1258"/>
              <a:gd name="T31" fmla="*/ 824 h 850"/>
              <a:gd name="T32" fmla="*/ 1258 w 1258"/>
              <a:gd name="T33" fmla="*/ 842 h 850"/>
              <a:gd name="T34" fmla="*/ 1222 w 1258"/>
              <a:gd name="T35" fmla="*/ 728 h 850"/>
              <a:gd name="T36" fmla="*/ 1240 w 1258"/>
              <a:gd name="T37" fmla="*/ 716 h 850"/>
              <a:gd name="T38" fmla="*/ 1168 w 1258"/>
              <a:gd name="T39" fmla="*/ 578 h 850"/>
              <a:gd name="T40" fmla="*/ 1156 w 1258"/>
              <a:gd name="T41" fmla="*/ 560 h 850"/>
              <a:gd name="T42" fmla="*/ 1138 w 1258"/>
              <a:gd name="T43" fmla="*/ 548 h 850"/>
              <a:gd name="T44" fmla="*/ 1054 w 1258"/>
              <a:gd name="T45" fmla="*/ 446 h 850"/>
              <a:gd name="T46" fmla="*/ 976 w 1258"/>
              <a:gd name="T47" fmla="*/ 368 h 850"/>
              <a:gd name="T48" fmla="*/ 928 w 1258"/>
              <a:gd name="T49" fmla="*/ 326 h 850"/>
              <a:gd name="T50" fmla="*/ 880 w 1258"/>
              <a:gd name="T51" fmla="*/ 284 h 850"/>
              <a:gd name="T52" fmla="*/ 856 w 1258"/>
              <a:gd name="T53" fmla="*/ 254 h 850"/>
              <a:gd name="T54" fmla="*/ 832 w 1258"/>
              <a:gd name="T55" fmla="*/ 200 h 850"/>
              <a:gd name="T56" fmla="*/ 826 w 1258"/>
              <a:gd name="T57" fmla="*/ 38 h 850"/>
              <a:gd name="T58" fmla="*/ 796 w 1258"/>
              <a:gd name="T59" fmla="*/ 32 h 850"/>
              <a:gd name="T60" fmla="*/ 718 w 1258"/>
              <a:gd name="T61" fmla="*/ 20 h 850"/>
              <a:gd name="T62" fmla="*/ 682 w 1258"/>
              <a:gd name="T63" fmla="*/ 26 h 850"/>
              <a:gd name="T64" fmla="*/ 478 w 1258"/>
              <a:gd name="T65" fmla="*/ 20 h 850"/>
              <a:gd name="T66" fmla="*/ 340 w 1258"/>
              <a:gd name="T67" fmla="*/ 26 h 850"/>
              <a:gd name="T68" fmla="*/ 310 w 1258"/>
              <a:gd name="T69" fmla="*/ 44 h 850"/>
              <a:gd name="T70" fmla="*/ 316 w 1258"/>
              <a:gd name="T71" fmla="*/ 20 h 850"/>
              <a:gd name="T72" fmla="*/ 340 w 1258"/>
              <a:gd name="T73" fmla="*/ 26 h 850"/>
              <a:gd name="T74" fmla="*/ 322 w 1258"/>
              <a:gd name="T75" fmla="*/ 32 h 850"/>
              <a:gd name="T76" fmla="*/ 22 w 1258"/>
              <a:gd name="T77" fmla="*/ 32 h 850"/>
              <a:gd name="T78" fmla="*/ 10 w 1258"/>
              <a:gd name="T79" fmla="*/ 68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58"/>
              <a:gd name="T121" fmla="*/ 0 h 850"/>
              <a:gd name="T122" fmla="*/ 1258 w 1258"/>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58" h="850">
                <a:moveTo>
                  <a:pt x="10" y="20"/>
                </a:moveTo>
                <a:cubicBezTo>
                  <a:pt x="13" y="78"/>
                  <a:pt x="0" y="140"/>
                  <a:pt x="22" y="194"/>
                </a:cubicBezTo>
                <a:cubicBezTo>
                  <a:pt x="27" y="206"/>
                  <a:pt x="47" y="205"/>
                  <a:pt x="58" y="212"/>
                </a:cubicBezTo>
                <a:cubicBezTo>
                  <a:pt x="62" y="218"/>
                  <a:pt x="70" y="223"/>
                  <a:pt x="70" y="230"/>
                </a:cubicBezTo>
                <a:cubicBezTo>
                  <a:pt x="72" y="306"/>
                  <a:pt x="68" y="382"/>
                  <a:pt x="64" y="458"/>
                </a:cubicBezTo>
                <a:cubicBezTo>
                  <a:pt x="63" y="488"/>
                  <a:pt x="56" y="515"/>
                  <a:pt x="28" y="524"/>
                </a:cubicBezTo>
                <a:cubicBezTo>
                  <a:pt x="30" y="550"/>
                  <a:pt x="33" y="576"/>
                  <a:pt x="34" y="602"/>
                </a:cubicBezTo>
                <a:cubicBezTo>
                  <a:pt x="37" y="654"/>
                  <a:pt x="36" y="706"/>
                  <a:pt x="40" y="758"/>
                </a:cubicBezTo>
                <a:cubicBezTo>
                  <a:pt x="41" y="776"/>
                  <a:pt x="37" y="801"/>
                  <a:pt x="52" y="812"/>
                </a:cubicBezTo>
                <a:cubicBezTo>
                  <a:pt x="65" y="822"/>
                  <a:pt x="84" y="816"/>
                  <a:pt x="100" y="818"/>
                </a:cubicBezTo>
                <a:cubicBezTo>
                  <a:pt x="194" y="849"/>
                  <a:pt x="315" y="829"/>
                  <a:pt x="418" y="836"/>
                </a:cubicBezTo>
                <a:cubicBezTo>
                  <a:pt x="473" y="850"/>
                  <a:pt x="591" y="839"/>
                  <a:pt x="646" y="842"/>
                </a:cubicBezTo>
                <a:cubicBezTo>
                  <a:pt x="775" y="837"/>
                  <a:pt x="876" y="828"/>
                  <a:pt x="1006" y="824"/>
                </a:cubicBezTo>
                <a:cubicBezTo>
                  <a:pt x="1034" y="826"/>
                  <a:pt x="1062" y="827"/>
                  <a:pt x="1090" y="830"/>
                </a:cubicBezTo>
                <a:cubicBezTo>
                  <a:pt x="1096" y="831"/>
                  <a:pt x="1102" y="837"/>
                  <a:pt x="1108" y="836"/>
                </a:cubicBezTo>
                <a:cubicBezTo>
                  <a:pt x="1121" y="835"/>
                  <a:pt x="1144" y="824"/>
                  <a:pt x="1144" y="824"/>
                </a:cubicBezTo>
                <a:cubicBezTo>
                  <a:pt x="1190" y="828"/>
                  <a:pt x="1216" y="834"/>
                  <a:pt x="1258" y="842"/>
                </a:cubicBezTo>
                <a:cubicBezTo>
                  <a:pt x="1252" y="801"/>
                  <a:pt x="1245" y="762"/>
                  <a:pt x="1222" y="728"/>
                </a:cubicBezTo>
                <a:cubicBezTo>
                  <a:pt x="1228" y="724"/>
                  <a:pt x="1238" y="723"/>
                  <a:pt x="1240" y="716"/>
                </a:cubicBezTo>
                <a:cubicBezTo>
                  <a:pt x="1250" y="675"/>
                  <a:pt x="1201" y="600"/>
                  <a:pt x="1168" y="578"/>
                </a:cubicBezTo>
                <a:cubicBezTo>
                  <a:pt x="1164" y="572"/>
                  <a:pt x="1161" y="565"/>
                  <a:pt x="1156" y="560"/>
                </a:cubicBezTo>
                <a:cubicBezTo>
                  <a:pt x="1151" y="555"/>
                  <a:pt x="1143" y="553"/>
                  <a:pt x="1138" y="548"/>
                </a:cubicBezTo>
                <a:cubicBezTo>
                  <a:pt x="1108" y="513"/>
                  <a:pt x="1093" y="472"/>
                  <a:pt x="1054" y="446"/>
                </a:cubicBezTo>
                <a:cubicBezTo>
                  <a:pt x="1038" y="423"/>
                  <a:pt x="999" y="384"/>
                  <a:pt x="976" y="368"/>
                </a:cubicBezTo>
                <a:cubicBezTo>
                  <a:pt x="942" y="317"/>
                  <a:pt x="998" y="396"/>
                  <a:pt x="928" y="326"/>
                </a:cubicBezTo>
                <a:cubicBezTo>
                  <a:pt x="910" y="308"/>
                  <a:pt x="904" y="292"/>
                  <a:pt x="880" y="284"/>
                </a:cubicBezTo>
                <a:cubicBezTo>
                  <a:pt x="865" y="239"/>
                  <a:pt x="887" y="293"/>
                  <a:pt x="856" y="254"/>
                </a:cubicBezTo>
                <a:cubicBezTo>
                  <a:pt x="849" y="245"/>
                  <a:pt x="836" y="212"/>
                  <a:pt x="832" y="200"/>
                </a:cubicBezTo>
                <a:cubicBezTo>
                  <a:pt x="830" y="146"/>
                  <a:pt x="837" y="91"/>
                  <a:pt x="826" y="38"/>
                </a:cubicBezTo>
                <a:cubicBezTo>
                  <a:pt x="824" y="28"/>
                  <a:pt x="806" y="34"/>
                  <a:pt x="796" y="32"/>
                </a:cubicBezTo>
                <a:cubicBezTo>
                  <a:pt x="738" y="18"/>
                  <a:pt x="850" y="33"/>
                  <a:pt x="718" y="20"/>
                </a:cubicBezTo>
                <a:cubicBezTo>
                  <a:pt x="657" y="0"/>
                  <a:pt x="747" y="24"/>
                  <a:pt x="682" y="26"/>
                </a:cubicBezTo>
                <a:cubicBezTo>
                  <a:pt x="614" y="28"/>
                  <a:pt x="546" y="22"/>
                  <a:pt x="478" y="20"/>
                </a:cubicBezTo>
                <a:cubicBezTo>
                  <a:pt x="445" y="9"/>
                  <a:pt x="355" y="25"/>
                  <a:pt x="340" y="26"/>
                </a:cubicBezTo>
                <a:cubicBezTo>
                  <a:pt x="312" y="67"/>
                  <a:pt x="321" y="76"/>
                  <a:pt x="310" y="44"/>
                </a:cubicBezTo>
                <a:cubicBezTo>
                  <a:pt x="312" y="36"/>
                  <a:pt x="309" y="24"/>
                  <a:pt x="316" y="20"/>
                </a:cubicBezTo>
                <a:cubicBezTo>
                  <a:pt x="323" y="16"/>
                  <a:pt x="336" y="19"/>
                  <a:pt x="340" y="26"/>
                </a:cubicBezTo>
                <a:cubicBezTo>
                  <a:pt x="343" y="32"/>
                  <a:pt x="328" y="30"/>
                  <a:pt x="322" y="32"/>
                </a:cubicBezTo>
                <a:cubicBezTo>
                  <a:pt x="199" y="28"/>
                  <a:pt x="129" y="17"/>
                  <a:pt x="22" y="32"/>
                </a:cubicBezTo>
                <a:cubicBezTo>
                  <a:pt x="7" y="55"/>
                  <a:pt x="10" y="43"/>
                  <a:pt x="10" y="68"/>
                </a:cubicBezTo>
              </a:path>
            </a:pathLst>
          </a:custGeom>
          <a:gradFill rotWithShape="1">
            <a:gsLst>
              <a:gs pos="0">
                <a:srgbClr val="0066FF">
                  <a:alpha val="20000"/>
                </a:srgbClr>
              </a:gs>
              <a:gs pos="100000">
                <a:srgbClr val="0066FF">
                  <a:alpha val="20000"/>
                </a:srgbClr>
              </a:gs>
            </a:gsLst>
            <a:lin ang="5400000" scaled="1"/>
          </a:gradFill>
          <a:ln w="9525" cap="flat" cmpd="sng">
            <a:solidFill>
              <a:srgbClr val="FF3300"/>
            </a:solidFill>
            <a:prstDash val="solid"/>
            <a:round/>
            <a:headEnd type="none" w="med" len="med"/>
            <a:tailEnd type="none" w="med" len="med"/>
          </a:ln>
        </p:spPr>
        <p:txBody>
          <a:bodyPr/>
          <a:lstStyle/>
          <a:p>
            <a:endParaRPr lang="en-US"/>
          </a:p>
        </p:txBody>
      </p:sp>
      <p:sp>
        <p:nvSpPr>
          <p:cNvPr id="22556" name="Freeform 28"/>
          <p:cNvSpPr>
            <a:spLocks/>
          </p:cNvSpPr>
          <p:nvPr/>
        </p:nvSpPr>
        <p:spPr bwMode="auto">
          <a:xfrm>
            <a:off x="1673225" y="2200275"/>
            <a:ext cx="3324225" cy="3638550"/>
          </a:xfrm>
          <a:custGeom>
            <a:avLst/>
            <a:gdLst>
              <a:gd name="T0" fmla="*/ 272 w 2094"/>
              <a:gd name="T1" fmla="*/ 2280 h 2292"/>
              <a:gd name="T2" fmla="*/ 50 w 2094"/>
              <a:gd name="T3" fmla="*/ 2028 h 2292"/>
              <a:gd name="T4" fmla="*/ 74 w 2094"/>
              <a:gd name="T5" fmla="*/ 1884 h 2292"/>
              <a:gd name="T6" fmla="*/ 128 w 2094"/>
              <a:gd name="T7" fmla="*/ 1464 h 2292"/>
              <a:gd name="T8" fmla="*/ 152 w 2094"/>
              <a:gd name="T9" fmla="*/ 1392 h 2292"/>
              <a:gd name="T10" fmla="*/ 170 w 2094"/>
              <a:gd name="T11" fmla="*/ 1254 h 2292"/>
              <a:gd name="T12" fmla="*/ 242 w 2094"/>
              <a:gd name="T13" fmla="*/ 1110 h 2292"/>
              <a:gd name="T14" fmla="*/ 338 w 2094"/>
              <a:gd name="T15" fmla="*/ 942 h 2292"/>
              <a:gd name="T16" fmla="*/ 446 w 2094"/>
              <a:gd name="T17" fmla="*/ 696 h 2292"/>
              <a:gd name="T18" fmla="*/ 512 w 2094"/>
              <a:gd name="T19" fmla="*/ 612 h 2292"/>
              <a:gd name="T20" fmla="*/ 548 w 2094"/>
              <a:gd name="T21" fmla="*/ 540 h 2292"/>
              <a:gd name="T22" fmla="*/ 656 w 2094"/>
              <a:gd name="T23" fmla="*/ 414 h 2292"/>
              <a:gd name="T24" fmla="*/ 746 w 2094"/>
              <a:gd name="T25" fmla="*/ 300 h 2292"/>
              <a:gd name="T26" fmla="*/ 902 w 2094"/>
              <a:gd name="T27" fmla="*/ 186 h 2292"/>
              <a:gd name="T28" fmla="*/ 968 w 2094"/>
              <a:gd name="T29" fmla="*/ 84 h 2292"/>
              <a:gd name="T30" fmla="*/ 1070 w 2094"/>
              <a:gd name="T31" fmla="*/ 12 h 2292"/>
              <a:gd name="T32" fmla="*/ 1952 w 2094"/>
              <a:gd name="T33" fmla="*/ 6 h 2292"/>
              <a:gd name="T34" fmla="*/ 2084 w 2094"/>
              <a:gd name="T35" fmla="*/ 54 h 2292"/>
              <a:gd name="T36" fmla="*/ 2030 w 2094"/>
              <a:gd name="T37" fmla="*/ 246 h 2292"/>
              <a:gd name="T38" fmla="*/ 1784 w 2094"/>
              <a:gd name="T39" fmla="*/ 264 h 2292"/>
              <a:gd name="T40" fmla="*/ 1676 w 2094"/>
              <a:gd name="T41" fmla="*/ 300 h 2292"/>
              <a:gd name="T42" fmla="*/ 1568 w 2094"/>
              <a:gd name="T43" fmla="*/ 366 h 2292"/>
              <a:gd name="T44" fmla="*/ 1442 w 2094"/>
              <a:gd name="T45" fmla="*/ 438 h 2292"/>
              <a:gd name="T46" fmla="*/ 1304 w 2094"/>
              <a:gd name="T47" fmla="*/ 552 h 2292"/>
              <a:gd name="T48" fmla="*/ 1178 w 2094"/>
              <a:gd name="T49" fmla="*/ 696 h 2292"/>
              <a:gd name="T50" fmla="*/ 1058 w 2094"/>
              <a:gd name="T51" fmla="*/ 852 h 2292"/>
              <a:gd name="T52" fmla="*/ 956 w 2094"/>
              <a:gd name="T53" fmla="*/ 1002 h 2292"/>
              <a:gd name="T54" fmla="*/ 830 w 2094"/>
              <a:gd name="T55" fmla="*/ 1182 h 2292"/>
              <a:gd name="T56" fmla="*/ 764 w 2094"/>
              <a:gd name="T57" fmla="*/ 1296 h 2292"/>
              <a:gd name="T58" fmla="*/ 710 w 2094"/>
              <a:gd name="T59" fmla="*/ 1470 h 2292"/>
              <a:gd name="T60" fmla="*/ 656 w 2094"/>
              <a:gd name="T61" fmla="*/ 1698 h 2292"/>
              <a:gd name="T62" fmla="*/ 632 w 2094"/>
              <a:gd name="T63" fmla="*/ 1770 h 2292"/>
              <a:gd name="T64" fmla="*/ 608 w 2094"/>
              <a:gd name="T65" fmla="*/ 1896 h 2292"/>
              <a:gd name="T66" fmla="*/ 578 w 2094"/>
              <a:gd name="T67" fmla="*/ 2142 h 2292"/>
              <a:gd name="T68" fmla="*/ 506 w 2094"/>
              <a:gd name="T69" fmla="*/ 2292 h 2292"/>
              <a:gd name="T70" fmla="*/ 344 w 2094"/>
              <a:gd name="T71" fmla="*/ 2274 h 22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4"/>
              <a:gd name="T109" fmla="*/ 0 h 2292"/>
              <a:gd name="T110" fmla="*/ 2094 w 2094"/>
              <a:gd name="T111" fmla="*/ 2292 h 22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4" h="2292">
                <a:moveTo>
                  <a:pt x="548" y="2286"/>
                </a:moveTo>
                <a:cubicBezTo>
                  <a:pt x="432" y="2267"/>
                  <a:pt x="482" y="2274"/>
                  <a:pt x="272" y="2280"/>
                </a:cubicBezTo>
                <a:cubicBezTo>
                  <a:pt x="201" y="2285"/>
                  <a:pt x="125" y="2272"/>
                  <a:pt x="56" y="2286"/>
                </a:cubicBezTo>
                <a:cubicBezTo>
                  <a:pt x="0" y="2202"/>
                  <a:pt x="41" y="2271"/>
                  <a:pt x="50" y="2028"/>
                </a:cubicBezTo>
                <a:cubicBezTo>
                  <a:pt x="51" y="1999"/>
                  <a:pt x="53" y="1953"/>
                  <a:pt x="62" y="1920"/>
                </a:cubicBezTo>
                <a:cubicBezTo>
                  <a:pt x="65" y="1908"/>
                  <a:pt x="74" y="1884"/>
                  <a:pt x="74" y="1884"/>
                </a:cubicBezTo>
                <a:cubicBezTo>
                  <a:pt x="80" y="1789"/>
                  <a:pt x="93" y="1705"/>
                  <a:pt x="116" y="1614"/>
                </a:cubicBezTo>
                <a:cubicBezTo>
                  <a:pt x="118" y="1585"/>
                  <a:pt x="117" y="1506"/>
                  <a:pt x="128" y="1464"/>
                </a:cubicBezTo>
                <a:cubicBezTo>
                  <a:pt x="133" y="1446"/>
                  <a:pt x="140" y="1428"/>
                  <a:pt x="146" y="1410"/>
                </a:cubicBezTo>
                <a:cubicBezTo>
                  <a:pt x="148" y="1404"/>
                  <a:pt x="152" y="1392"/>
                  <a:pt x="152" y="1392"/>
                </a:cubicBezTo>
                <a:cubicBezTo>
                  <a:pt x="156" y="1322"/>
                  <a:pt x="151" y="1318"/>
                  <a:pt x="164" y="1272"/>
                </a:cubicBezTo>
                <a:cubicBezTo>
                  <a:pt x="166" y="1266"/>
                  <a:pt x="167" y="1260"/>
                  <a:pt x="170" y="1254"/>
                </a:cubicBezTo>
                <a:cubicBezTo>
                  <a:pt x="177" y="1241"/>
                  <a:pt x="189" y="1232"/>
                  <a:pt x="194" y="1218"/>
                </a:cubicBezTo>
                <a:cubicBezTo>
                  <a:pt x="208" y="1177"/>
                  <a:pt x="223" y="1147"/>
                  <a:pt x="242" y="1110"/>
                </a:cubicBezTo>
                <a:cubicBezTo>
                  <a:pt x="249" y="1095"/>
                  <a:pt x="250" y="1077"/>
                  <a:pt x="254" y="1062"/>
                </a:cubicBezTo>
                <a:cubicBezTo>
                  <a:pt x="268" y="1011"/>
                  <a:pt x="294" y="971"/>
                  <a:pt x="338" y="942"/>
                </a:cubicBezTo>
                <a:cubicBezTo>
                  <a:pt x="360" y="909"/>
                  <a:pt x="382" y="873"/>
                  <a:pt x="392" y="834"/>
                </a:cubicBezTo>
                <a:cubicBezTo>
                  <a:pt x="404" y="787"/>
                  <a:pt x="411" y="731"/>
                  <a:pt x="446" y="696"/>
                </a:cubicBezTo>
                <a:cubicBezTo>
                  <a:pt x="457" y="662"/>
                  <a:pt x="470" y="645"/>
                  <a:pt x="500" y="630"/>
                </a:cubicBezTo>
                <a:cubicBezTo>
                  <a:pt x="504" y="624"/>
                  <a:pt x="507" y="617"/>
                  <a:pt x="512" y="612"/>
                </a:cubicBezTo>
                <a:cubicBezTo>
                  <a:pt x="517" y="607"/>
                  <a:pt x="525" y="606"/>
                  <a:pt x="530" y="600"/>
                </a:cubicBezTo>
                <a:cubicBezTo>
                  <a:pt x="543" y="584"/>
                  <a:pt x="536" y="556"/>
                  <a:pt x="548" y="540"/>
                </a:cubicBezTo>
                <a:cubicBezTo>
                  <a:pt x="572" y="509"/>
                  <a:pt x="610" y="483"/>
                  <a:pt x="632" y="450"/>
                </a:cubicBezTo>
                <a:cubicBezTo>
                  <a:pt x="640" y="438"/>
                  <a:pt x="644" y="422"/>
                  <a:pt x="656" y="414"/>
                </a:cubicBezTo>
                <a:cubicBezTo>
                  <a:pt x="681" y="397"/>
                  <a:pt x="692" y="393"/>
                  <a:pt x="710" y="372"/>
                </a:cubicBezTo>
                <a:cubicBezTo>
                  <a:pt x="727" y="352"/>
                  <a:pt x="730" y="320"/>
                  <a:pt x="746" y="300"/>
                </a:cubicBezTo>
                <a:cubicBezTo>
                  <a:pt x="757" y="287"/>
                  <a:pt x="779" y="278"/>
                  <a:pt x="794" y="270"/>
                </a:cubicBezTo>
                <a:cubicBezTo>
                  <a:pt x="814" y="240"/>
                  <a:pt x="868" y="203"/>
                  <a:pt x="902" y="186"/>
                </a:cubicBezTo>
                <a:cubicBezTo>
                  <a:pt x="922" y="156"/>
                  <a:pt x="930" y="123"/>
                  <a:pt x="962" y="102"/>
                </a:cubicBezTo>
                <a:cubicBezTo>
                  <a:pt x="964" y="96"/>
                  <a:pt x="964" y="88"/>
                  <a:pt x="968" y="84"/>
                </a:cubicBezTo>
                <a:cubicBezTo>
                  <a:pt x="978" y="74"/>
                  <a:pt x="1004" y="60"/>
                  <a:pt x="1004" y="60"/>
                </a:cubicBezTo>
                <a:cubicBezTo>
                  <a:pt x="1020" y="36"/>
                  <a:pt x="1044" y="29"/>
                  <a:pt x="1070" y="12"/>
                </a:cubicBezTo>
                <a:cubicBezTo>
                  <a:pt x="1076" y="8"/>
                  <a:pt x="1088" y="0"/>
                  <a:pt x="1088" y="0"/>
                </a:cubicBezTo>
                <a:cubicBezTo>
                  <a:pt x="1376" y="2"/>
                  <a:pt x="1664" y="2"/>
                  <a:pt x="1952" y="6"/>
                </a:cubicBezTo>
                <a:cubicBezTo>
                  <a:pt x="2045" y="7"/>
                  <a:pt x="2025" y="2"/>
                  <a:pt x="2072" y="18"/>
                </a:cubicBezTo>
                <a:cubicBezTo>
                  <a:pt x="2076" y="30"/>
                  <a:pt x="2084" y="41"/>
                  <a:pt x="2084" y="54"/>
                </a:cubicBezTo>
                <a:cubicBezTo>
                  <a:pt x="2082" y="114"/>
                  <a:pt x="2094" y="176"/>
                  <a:pt x="2078" y="234"/>
                </a:cubicBezTo>
                <a:cubicBezTo>
                  <a:pt x="2074" y="250"/>
                  <a:pt x="2046" y="242"/>
                  <a:pt x="2030" y="246"/>
                </a:cubicBezTo>
                <a:cubicBezTo>
                  <a:pt x="1975" y="260"/>
                  <a:pt x="2072" y="251"/>
                  <a:pt x="1940" y="258"/>
                </a:cubicBezTo>
                <a:cubicBezTo>
                  <a:pt x="1888" y="261"/>
                  <a:pt x="1836" y="262"/>
                  <a:pt x="1784" y="264"/>
                </a:cubicBezTo>
                <a:cubicBezTo>
                  <a:pt x="1765" y="270"/>
                  <a:pt x="1749" y="282"/>
                  <a:pt x="1730" y="288"/>
                </a:cubicBezTo>
                <a:cubicBezTo>
                  <a:pt x="1713" y="294"/>
                  <a:pt x="1692" y="291"/>
                  <a:pt x="1676" y="300"/>
                </a:cubicBezTo>
                <a:cubicBezTo>
                  <a:pt x="1649" y="315"/>
                  <a:pt x="1632" y="333"/>
                  <a:pt x="1604" y="342"/>
                </a:cubicBezTo>
                <a:cubicBezTo>
                  <a:pt x="1547" y="399"/>
                  <a:pt x="1620" y="331"/>
                  <a:pt x="1568" y="366"/>
                </a:cubicBezTo>
                <a:cubicBezTo>
                  <a:pt x="1561" y="371"/>
                  <a:pt x="1557" y="379"/>
                  <a:pt x="1550" y="384"/>
                </a:cubicBezTo>
                <a:cubicBezTo>
                  <a:pt x="1527" y="404"/>
                  <a:pt x="1471" y="428"/>
                  <a:pt x="1442" y="438"/>
                </a:cubicBezTo>
                <a:cubicBezTo>
                  <a:pt x="1410" y="470"/>
                  <a:pt x="1377" y="503"/>
                  <a:pt x="1340" y="528"/>
                </a:cubicBezTo>
                <a:cubicBezTo>
                  <a:pt x="1328" y="536"/>
                  <a:pt x="1304" y="552"/>
                  <a:pt x="1304" y="552"/>
                </a:cubicBezTo>
                <a:cubicBezTo>
                  <a:pt x="1290" y="573"/>
                  <a:pt x="1280" y="580"/>
                  <a:pt x="1256" y="588"/>
                </a:cubicBezTo>
                <a:cubicBezTo>
                  <a:pt x="1232" y="624"/>
                  <a:pt x="1204" y="661"/>
                  <a:pt x="1178" y="696"/>
                </a:cubicBezTo>
                <a:cubicBezTo>
                  <a:pt x="1170" y="707"/>
                  <a:pt x="1139" y="747"/>
                  <a:pt x="1136" y="756"/>
                </a:cubicBezTo>
                <a:cubicBezTo>
                  <a:pt x="1123" y="795"/>
                  <a:pt x="1099" y="838"/>
                  <a:pt x="1058" y="852"/>
                </a:cubicBezTo>
                <a:cubicBezTo>
                  <a:pt x="1044" y="874"/>
                  <a:pt x="1031" y="874"/>
                  <a:pt x="1010" y="888"/>
                </a:cubicBezTo>
                <a:cubicBezTo>
                  <a:pt x="987" y="922"/>
                  <a:pt x="979" y="967"/>
                  <a:pt x="956" y="1002"/>
                </a:cubicBezTo>
                <a:cubicBezTo>
                  <a:pt x="936" y="1032"/>
                  <a:pt x="927" y="1036"/>
                  <a:pt x="914" y="1074"/>
                </a:cubicBezTo>
                <a:cubicBezTo>
                  <a:pt x="901" y="1112"/>
                  <a:pt x="857" y="1155"/>
                  <a:pt x="830" y="1182"/>
                </a:cubicBezTo>
                <a:cubicBezTo>
                  <a:pt x="812" y="1200"/>
                  <a:pt x="816" y="1221"/>
                  <a:pt x="806" y="1242"/>
                </a:cubicBezTo>
                <a:cubicBezTo>
                  <a:pt x="769" y="1315"/>
                  <a:pt x="797" y="1250"/>
                  <a:pt x="764" y="1296"/>
                </a:cubicBezTo>
                <a:cubicBezTo>
                  <a:pt x="749" y="1316"/>
                  <a:pt x="736" y="1350"/>
                  <a:pt x="728" y="1374"/>
                </a:cubicBezTo>
                <a:cubicBezTo>
                  <a:pt x="721" y="1447"/>
                  <a:pt x="728" y="1415"/>
                  <a:pt x="710" y="1470"/>
                </a:cubicBezTo>
                <a:cubicBezTo>
                  <a:pt x="699" y="1502"/>
                  <a:pt x="673" y="1527"/>
                  <a:pt x="662" y="1560"/>
                </a:cubicBezTo>
                <a:cubicBezTo>
                  <a:pt x="660" y="1606"/>
                  <a:pt x="661" y="1652"/>
                  <a:pt x="656" y="1698"/>
                </a:cubicBezTo>
                <a:cubicBezTo>
                  <a:pt x="656" y="1698"/>
                  <a:pt x="641" y="1743"/>
                  <a:pt x="638" y="1752"/>
                </a:cubicBezTo>
                <a:cubicBezTo>
                  <a:pt x="636" y="1758"/>
                  <a:pt x="632" y="1770"/>
                  <a:pt x="632" y="1770"/>
                </a:cubicBezTo>
                <a:cubicBezTo>
                  <a:pt x="628" y="1815"/>
                  <a:pt x="630" y="1825"/>
                  <a:pt x="620" y="1860"/>
                </a:cubicBezTo>
                <a:cubicBezTo>
                  <a:pt x="616" y="1872"/>
                  <a:pt x="612" y="1884"/>
                  <a:pt x="608" y="1896"/>
                </a:cubicBezTo>
                <a:cubicBezTo>
                  <a:pt x="606" y="1902"/>
                  <a:pt x="602" y="1914"/>
                  <a:pt x="602" y="1914"/>
                </a:cubicBezTo>
                <a:cubicBezTo>
                  <a:pt x="599" y="2011"/>
                  <a:pt x="624" y="2073"/>
                  <a:pt x="578" y="2142"/>
                </a:cubicBezTo>
                <a:cubicBezTo>
                  <a:pt x="576" y="2176"/>
                  <a:pt x="577" y="2210"/>
                  <a:pt x="572" y="2244"/>
                </a:cubicBezTo>
                <a:cubicBezTo>
                  <a:pt x="568" y="2271"/>
                  <a:pt x="524" y="2280"/>
                  <a:pt x="506" y="2292"/>
                </a:cubicBezTo>
                <a:cubicBezTo>
                  <a:pt x="479" y="2287"/>
                  <a:pt x="463" y="2283"/>
                  <a:pt x="440" y="2268"/>
                </a:cubicBezTo>
                <a:cubicBezTo>
                  <a:pt x="360" y="2275"/>
                  <a:pt x="392" y="2274"/>
                  <a:pt x="344" y="2274"/>
                </a:cubicBezTo>
              </a:path>
            </a:pathLst>
          </a:custGeom>
          <a:gradFill rotWithShape="1">
            <a:gsLst>
              <a:gs pos="0">
                <a:srgbClr val="0066FF">
                  <a:alpha val="20000"/>
                </a:srgbClr>
              </a:gs>
              <a:gs pos="100000">
                <a:srgbClr val="0066FF">
                  <a:alpha val="20000"/>
                </a:srgbClr>
              </a:gs>
            </a:gsLst>
            <a:lin ang="5400000" scaled="1"/>
          </a:gradFill>
          <a:ln w="9525" cap="flat" cmpd="sng">
            <a:solidFill>
              <a:srgbClr val="FF3300"/>
            </a:solidFill>
            <a:prstDash val="solid"/>
            <a:round/>
            <a:headEnd type="none" w="med" len="med"/>
            <a:tailEnd type="none" w="med" len="med"/>
          </a:ln>
        </p:spPr>
        <p:txBody>
          <a:bodyPr/>
          <a:lstStyle/>
          <a:p>
            <a:endParaRPr lang="en-US"/>
          </a:p>
        </p:txBody>
      </p:sp>
      <p:sp>
        <p:nvSpPr>
          <p:cNvPr id="22557" name="Line 29"/>
          <p:cNvSpPr>
            <a:spLocks noChangeShapeType="1"/>
          </p:cNvSpPr>
          <p:nvPr/>
        </p:nvSpPr>
        <p:spPr bwMode="auto">
          <a:xfrm>
            <a:off x="990600" y="1447800"/>
            <a:ext cx="685800" cy="0"/>
          </a:xfrm>
          <a:prstGeom prst="line">
            <a:avLst/>
          </a:prstGeom>
          <a:noFill/>
          <a:ln w="38100">
            <a:solidFill>
              <a:srgbClr val="FF3300"/>
            </a:solidFill>
            <a:round/>
            <a:headEnd type="triangle" w="med" len="med"/>
            <a:tailEnd/>
          </a:ln>
        </p:spPr>
        <p:txBody>
          <a:bodyPr/>
          <a:lstStyle/>
          <a:p>
            <a:endParaRPr lang="en-US"/>
          </a:p>
        </p:txBody>
      </p:sp>
      <p:sp>
        <p:nvSpPr>
          <p:cNvPr id="22558" name="Freeform 30"/>
          <p:cNvSpPr>
            <a:spLocks/>
          </p:cNvSpPr>
          <p:nvPr/>
        </p:nvSpPr>
        <p:spPr bwMode="auto">
          <a:xfrm>
            <a:off x="3733800" y="990600"/>
            <a:ext cx="285750" cy="261938"/>
          </a:xfrm>
          <a:custGeom>
            <a:avLst/>
            <a:gdLst>
              <a:gd name="T0" fmla="*/ 78 w 180"/>
              <a:gd name="T1" fmla="*/ 2 h 165"/>
              <a:gd name="T2" fmla="*/ 36 w 180"/>
              <a:gd name="T3" fmla="*/ 8 h 165"/>
              <a:gd name="T4" fmla="*/ 0 w 180"/>
              <a:gd name="T5" fmla="*/ 68 h 165"/>
              <a:gd name="T6" fmla="*/ 60 w 180"/>
              <a:gd name="T7" fmla="*/ 134 h 165"/>
              <a:gd name="T8" fmla="*/ 132 w 180"/>
              <a:gd name="T9" fmla="*/ 152 h 165"/>
              <a:gd name="T10" fmla="*/ 144 w 180"/>
              <a:gd name="T11" fmla="*/ 110 h 165"/>
              <a:gd name="T12" fmla="*/ 180 w 180"/>
              <a:gd name="T13" fmla="*/ 98 h 165"/>
              <a:gd name="T14" fmla="*/ 174 w 180"/>
              <a:gd name="T15" fmla="*/ 56 h 165"/>
              <a:gd name="T16" fmla="*/ 156 w 180"/>
              <a:gd name="T17" fmla="*/ 50 h 165"/>
              <a:gd name="T18" fmla="*/ 150 w 180"/>
              <a:gd name="T19" fmla="*/ 32 h 165"/>
              <a:gd name="T20" fmla="*/ 108 w 180"/>
              <a:gd name="T21" fmla="*/ 14 h 165"/>
              <a:gd name="T22" fmla="*/ 78 w 180"/>
              <a:gd name="T23" fmla="*/ 2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165"/>
              <a:gd name="T38" fmla="*/ 180 w 180"/>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165">
                <a:moveTo>
                  <a:pt x="78" y="2"/>
                </a:moveTo>
                <a:cubicBezTo>
                  <a:pt x="64" y="4"/>
                  <a:pt x="49" y="2"/>
                  <a:pt x="36" y="8"/>
                </a:cubicBezTo>
                <a:cubicBezTo>
                  <a:pt x="7" y="21"/>
                  <a:pt x="43" y="54"/>
                  <a:pt x="0" y="68"/>
                </a:cubicBezTo>
                <a:cubicBezTo>
                  <a:pt x="9" y="114"/>
                  <a:pt x="12" y="124"/>
                  <a:pt x="60" y="134"/>
                </a:cubicBezTo>
                <a:cubicBezTo>
                  <a:pt x="106" y="165"/>
                  <a:pt x="82" y="160"/>
                  <a:pt x="132" y="152"/>
                </a:cubicBezTo>
                <a:cubicBezTo>
                  <a:pt x="137" y="138"/>
                  <a:pt x="133" y="119"/>
                  <a:pt x="144" y="110"/>
                </a:cubicBezTo>
                <a:cubicBezTo>
                  <a:pt x="154" y="102"/>
                  <a:pt x="180" y="98"/>
                  <a:pt x="180" y="98"/>
                </a:cubicBezTo>
                <a:cubicBezTo>
                  <a:pt x="178" y="84"/>
                  <a:pt x="180" y="69"/>
                  <a:pt x="174" y="56"/>
                </a:cubicBezTo>
                <a:cubicBezTo>
                  <a:pt x="171" y="50"/>
                  <a:pt x="160" y="54"/>
                  <a:pt x="156" y="50"/>
                </a:cubicBezTo>
                <a:cubicBezTo>
                  <a:pt x="152" y="46"/>
                  <a:pt x="154" y="37"/>
                  <a:pt x="150" y="32"/>
                </a:cubicBezTo>
                <a:cubicBezTo>
                  <a:pt x="140" y="19"/>
                  <a:pt x="122" y="18"/>
                  <a:pt x="108" y="14"/>
                </a:cubicBezTo>
                <a:cubicBezTo>
                  <a:pt x="87" y="0"/>
                  <a:pt x="97" y="2"/>
                  <a:pt x="78" y="2"/>
                </a:cubicBezTo>
                <a:close/>
              </a:path>
            </a:pathLst>
          </a:custGeom>
          <a:gradFill rotWithShape="1">
            <a:gsLst>
              <a:gs pos="0">
                <a:schemeClr val="tx1">
                  <a:alpha val="10001"/>
                </a:schemeClr>
              </a:gs>
              <a:gs pos="100000">
                <a:schemeClr val="tx1">
                  <a:alpha val="10001"/>
                </a:schemeClr>
              </a:gs>
            </a:gsLst>
            <a:lin ang="5400000" scaled="1"/>
          </a:gradFill>
          <a:ln w="9525" cap="flat" cmpd="sng">
            <a:solidFill>
              <a:schemeClr val="tx1"/>
            </a:solidFill>
            <a:prstDash val="solid"/>
            <a:round/>
            <a:headEnd type="none" w="med" len="med"/>
            <a:tailEnd type="none" w="med" len="med"/>
          </a:ln>
        </p:spPr>
        <p:txBody>
          <a:bodyPr/>
          <a:lstStyle/>
          <a:p>
            <a:endParaRPr lang="en-US"/>
          </a:p>
        </p:txBody>
      </p:sp>
      <p:sp>
        <p:nvSpPr>
          <p:cNvPr id="22559" name="Freeform 31"/>
          <p:cNvSpPr>
            <a:spLocks/>
          </p:cNvSpPr>
          <p:nvPr/>
        </p:nvSpPr>
        <p:spPr bwMode="auto">
          <a:xfrm>
            <a:off x="3733800" y="1600200"/>
            <a:ext cx="285750" cy="261938"/>
          </a:xfrm>
          <a:custGeom>
            <a:avLst/>
            <a:gdLst>
              <a:gd name="T0" fmla="*/ 78 w 180"/>
              <a:gd name="T1" fmla="*/ 2 h 165"/>
              <a:gd name="T2" fmla="*/ 36 w 180"/>
              <a:gd name="T3" fmla="*/ 8 h 165"/>
              <a:gd name="T4" fmla="*/ 0 w 180"/>
              <a:gd name="T5" fmla="*/ 68 h 165"/>
              <a:gd name="T6" fmla="*/ 60 w 180"/>
              <a:gd name="T7" fmla="*/ 134 h 165"/>
              <a:gd name="T8" fmla="*/ 132 w 180"/>
              <a:gd name="T9" fmla="*/ 152 h 165"/>
              <a:gd name="T10" fmla="*/ 144 w 180"/>
              <a:gd name="T11" fmla="*/ 110 h 165"/>
              <a:gd name="T12" fmla="*/ 180 w 180"/>
              <a:gd name="T13" fmla="*/ 98 h 165"/>
              <a:gd name="T14" fmla="*/ 174 w 180"/>
              <a:gd name="T15" fmla="*/ 56 h 165"/>
              <a:gd name="T16" fmla="*/ 156 w 180"/>
              <a:gd name="T17" fmla="*/ 50 h 165"/>
              <a:gd name="T18" fmla="*/ 150 w 180"/>
              <a:gd name="T19" fmla="*/ 32 h 165"/>
              <a:gd name="T20" fmla="*/ 108 w 180"/>
              <a:gd name="T21" fmla="*/ 14 h 165"/>
              <a:gd name="T22" fmla="*/ 78 w 180"/>
              <a:gd name="T23" fmla="*/ 2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165"/>
              <a:gd name="T38" fmla="*/ 180 w 180"/>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165">
                <a:moveTo>
                  <a:pt x="78" y="2"/>
                </a:moveTo>
                <a:cubicBezTo>
                  <a:pt x="64" y="4"/>
                  <a:pt x="49" y="2"/>
                  <a:pt x="36" y="8"/>
                </a:cubicBezTo>
                <a:cubicBezTo>
                  <a:pt x="7" y="21"/>
                  <a:pt x="43" y="54"/>
                  <a:pt x="0" y="68"/>
                </a:cubicBezTo>
                <a:cubicBezTo>
                  <a:pt x="9" y="114"/>
                  <a:pt x="12" y="124"/>
                  <a:pt x="60" y="134"/>
                </a:cubicBezTo>
                <a:cubicBezTo>
                  <a:pt x="106" y="165"/>
                  <a:pt x="82" y="160"/>
                  <a:pt x="132" y="152"/>
                </a:cubicBezTo>
                <a:cubicBezTo>
                  <a:pt x="137" y="138"/>
                  <a:pt x="133" y="119"/>
                  <a:pt x="144" y="110"/>
                </a:cubicBezTo>
                <a:cubicBezTo>
                  <a:pt x="154" y="102"/>
                  <a:pt x="180" y="98"/>
                  <a:pt x="180" y="98"/>
                </a:cubicBezTo>
                <a:cubicBezTo>
                  <a:pt x="178" y="84"/>
                  <a:pt x="180" y="69"/>
                  <a:pt x="174" y="56"/>
                </a:cubicBezTo>
                <a:cubicBezTo>
                  <a:pt x="171" y="50"/>
                  <a:pt x="160" y="54"/>
                  <a:pt x="156" y="50"/>
                </a:cubicBezTo>
                <a:cubicBezTo>
                  <a:pt x="152" y="46"/>
                  <a:pt x="154" y="37"/>
                  <a:pt x="150" y="32"/>
                </a:cubicBezTo>
                <a:cubicBezTo>
                  <a:pt x="140" y="19"/>
                  <a:pt x="122" y="18"/>
                  <a:pt x="108" y="14"/>
                </a:cubicBezTo>
                <a:cubicBezTo>
                  <a:pt x="87" y="0"/>
                  <a:pt x="97" y="2"/>
                  <a:pt x="78" y="2"/>
                </a:cubicBezTo>
                <a:close/>
              </a:path>
            </a:pathLst>
          </a:custGeom>
          <a:gradFill rotWithShape="1">
            <a:gsLst>
              <a:gs pos="0">
                <a:srgbClr val="FF3300">
                  <a:alpha val="20000"/>
                </a:srgbClr>
              </a:gs>
              <a:gs pos="100000">
                <a:srgbClr val="FF3300">
                  <a:alpha val="20000"/>
                </a:srgbClr>
              </a:gs>
            </a:gsLst>
            <a:lin ang="5400000" scaled="1"/>
          </a:gradFill>
          <a:ln w="9525" cap="flat" cmpd="sng">
            <a:solidFill>
              <a:srgbClr val="FF3300"/>
            </a:solidFill>
            <a:prstDash val="solid"/>
            <a:round/>
            <a:headEnd type="none" w="med" len="med"/>
            <a:tailEnd type="none" w="med" len="med"/>
          </a:ln>
        </p:spPr>
        <p:txBody>
          <a:bodyPr/>
          <a:lstStyle/>
          <a:p>
            <a:endParaRPr lang="en-US"/>
          </a:p>
        </p:txBody>
      </p:sp>
      <p:sp>
        <p:nvSpPr>
          <p:cNvPr id="22560" name="Freeform 32"/>
          <p:cNvSpPr>
            <a:spLocks/>
          </p:cNvSpPr>
          <p:nvPr/>
        </p:nvSpPr>
        <p:spPr bwMode="auto">
          <a:xfrm>
            <a:off x="5638800" y="1600200"/>
            <a:ext cx="285750" cy="261938"/>
          </a:xfrm>
          <a:custGeom>
            <a:avLst/>
            <a:gdLst>
              <a:gd name="T0" fmla="*/ 78 w 180"/>
              <a:gd name="T1" fmla="*/ 2 h 165"/>
              <a:gd name="T2" fmla="*/ 36 w 180"/>
              <a:gd name="T3" fmla="*/ 8 h 165"/>
              <a:gd name="T4" fmla="*/ 0 w 180"/>
              <a:gd name="T5" fmla="*/ 68 h 165"/>
              <a:gd name="T6" fmla="*/ 60 w 180"/>
              <a:gd name="T7" fmla="*/ 134 h 165"/>
              <a:gd name="T8" fmla="*/ 132 w 180"/>
              <a:gd name="T9" fmla="*/ 152 h 165"/>
              <a:gd name="T10" fmla="*/ 144 w 180"/>
              <a:gd name="T11" fmla="*/ 110 h 165"/>
              <a:gd name="T12" fmla="*/ 180 w 180"/>
              <a:gd name="T13" fmla="*/ 98 h 165"/>
              <a:gd name="T14" fmla="*/ 174 w 180"/>
              <a:gd name="T15" fmla="*/ 56 h 165"/>
              <a:gd name="T16" fmla="*/ 156 w 180"/>
              <a:gd name="T17" fmla="*/ 50 h 165"/>
              <a:gd name="T18" fmla="*/ 150 w 180"/>
              <a:gd name="T19" fmla="*/ 32 h 165"/>
              <a:gd name="T20" fmla="*/ 108 w 180"/>
              <a:gd name="T21" fmla="*/ 14 h 165"/>
              <a:gd name="T22" fmla="*/ 78 w 180"/>
              <a:gd name="T23" fmla="*/ 2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165"/>
              <a:gd name="T38" fmla="*/ 180 w 180"/>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165">
                <a:moveTo>
                  <a:pt x="78" y="2"/>
                </a:moveTo>
                <a:cubicBezTo>
                  <a:pt x="64" y="4"/>
                  <a:pt x="49" y="2"/>
                  <a:pt x="36" y="8"/>
                </a:cubicBezTo>
                <a:cubicBezTo>
                  <a:pt x="7" y="21"/>
                  <a:pt x="43" y="54"/>
                  <a:pt x="0" y="68"/>
                </a:cubicBezTo>
                <a:cubicBezTo>
                  <a:pt x="9" y="114"/>
                  <a:pt x="12" y="124"/>
                  <a:pt x="60" y="134"/>
                </a:cubicBezTo>
                <a:cubicBezTo>
                  <a:pt x="106" y="165"/>
                  <a:pt x="82" y="160"/>
                  <a:pt x="132" y="152"/>
                </a:cubicBezTo>
                <a:cubicBezTo>
                  <a:pt x="137" y="138"/>
                  <a:pt x="133" y="119"/>
                  <a:pt x="144" y="110"/>
                </a:cubicBezTo>
                <a:cubicBezTo>
                  <a:pt x="154" y="102"/>
                  <a:pt x="180" y="98"/>
                  <a:pt x="180" y="98"/>
                </a:cubicBezTo>
                <a:cubicBezTo>
                  <a:pt x="178" y="84"/>
                  <a:pt x="180" y="69"/>
                  <a:pt x="174" y="56"/>
                </a:cubicBezTo>
                <a:cubicBezTo>
                  <a:pt x="171" y="50"/>
                  <a:pt x="160" y="54"/>
                  <a:pt x="156" y="50"/>
                </a:cubicBezTo>
                <a:cubicBezTo>
                  <a:pt x="152" y="46"/>
                  <a:pt x="154" y="37"/>
                  <a:pt x="150" y="32"/>
                </a:cubicBezTo>
                <a:cubicBezTo>
                  <a:pt x="140" y="19"/>
                  <a:pt x="122" y="18"/>
                  <a:pt x="108" y="14"/>
                </a:cubicBezTo>
                <a:cubicBezTo>
                  <a:pt x="87" y="0"/>
                  <a:pt x="97" y="2"/>
                  <a:pt x="78" y="2"/>
                </a:cubicBezTo>
                <a:close/>
              </a:path>
            </a:pathLst>
          </a:custGeom>
          <a:gradFill rotWithShape="1">
            <a:gsLst>
              <a:gs pos="0">
                <a:srgbClr val="996633">
                  <a:alpha val="20000"/>
                </a:srgbClr>
              </a:gs>
              <a:gs pos="100000">
                <a:srgbClr val="996633">
                  <a:alpha val="20000"/>
                </a:srgbClr>
              </a:gs>
            </a:gsLst>
            <a:lin ang="5400000" scaled="1"/>
          </a:gradFill>
          <a:ln w="9525" cap="flat" cmpd="sng">
            <a:noFill/>
            <a:prstDash val="solid"/>
            <a:round/>
            <a:headEnd type="none" w="med" len="med"/>
            <a:tailEnd type="none" w="med" len="med"/>
          </a:ln>
        </p:spPr>
        <p:txBody>
          <a:bodyPr/>
          <a:lstStyle/>
          <a:p>
            <a:endParaRPr lang="en-US"/>
          </a:p>
        </p:txBody>
      </p:sp>
      <p:sp>
        <p:nvSpPr>
          <p:cNvPr id="22561" name="Freeform 33"/>
          <p:cNvSpPr>
            <a:spLocks/>
          </p:cNvSpPr>
          <p:nvPr/>
        </p:nvSpPr>
        <p:spPr bwMode="auto">
          <a:xfrm>
            <a:off x="5638800" y="1295400"/>
            <a:ext cx="285750" cy="261938"/>
          </a:xfrm>
          <a:custGeom>
            <a:avLst/>
            <a:gdLst>
              <a:gd name="T0" fmla="*/ 78 w 180"/>
              <a:gd name="T1" fmla="*/ 2 h 165"/>
              <a:gd name="T2" fmla="*/ 36 w 180"/>
              <a:gd name="T3" fmla="*/ 8 h 165"/>
              <a:gd name="T4" fmla="*/ 0 w 180"/>
              <a:gd name="T5" fmla="*/ 68 h 165"/>
              <a:gd name="T6" fmla="*/ 60 w 180"/>
              <a:gd name="T7" fmla="*/ 134 h 165"/>
              <a:gd name="T8" fmla="*/ 132 w 180"/>
              <a:gd name="T9" fmla="*/ 152 h 165"/>
              <a:gd name="T10" fmla="*/ 144 w 180"/>
              <a:gd name="T11" fmla="*/ 110 h 165"/>
              <a:gd name="T12" fmla="*/ 180 w 180"/>
              <a:gd name="T13" fmla="*/ 98 h 165"/>
              <a:gd name="T14" fmla="*/ 174 w 180"/>
              <a:gd name="T15" fmla="*/ 56 h 165"/>
              <a:gd name="T16" fmla="*/ 156 w 180"/>
              <a:gd name="T17" fmla="*/ 50 h 165"/>
              <a:gd name="T18" fmla="*/ 150 w 180"/>
              <a:gd name="T19" fmla="*/ 32 h 165"/>
              <a:gd name="T20" fmla="*/ 108 w 180"/>
              <a:gd name="T21" fmla="*/ 14 h 165"/>
              <a:gd name="T22" fmla="*/ 78 w 180"/>
              <a:gd name="T23" fmla="*/ 2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165"/>
              <a:gd name="T38" fmla="*/ 180 w 180"/>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165">
                <a:moveTo>
                  <a:pt x="78" y="2"/>
                </a:moveTo>
                <a:cubicBezTo>
                  <a:pt x="64" y="4"/>
                  <a:pt x="49" y="2"/>
                  <a:pt x="36" y="8"/>
                </a:cubicBezTo>
                <a:cubicBezTo>
                  <a:pt x="7" y="21"/>
                  <a:pt x="43" y="54"/>
                  <a:pt x="0" y="68"/>
                </a:cubicBezTo>
                <a:cubicBezTo>
                  <a:pt x="9" y="114"/>
                  <a:pt x="12" y="124"/>
                  <a:pt x="60" y="134"/>
                </a:cubicBezTo>
                <a:cubicBezTo>
                  <a:pt x="106" y="165"/>
                  <a:pt x="82" y="160"/>
                  <a:pt x="132" y="152"/>
                </a:cubicBezTo>
                <a:cubicBezTo>
                  <a:pt x="137" y="138"/>
                  <a:pt x="133" y="119"/>
                  <a:pt x="144" y="110"/>
                </a:cubicBezTo>
                <a:cubicBezTo>
                  <a:pt x="154" y="102"/>
                  <a:pt x="180" y="98"/>
                  <a:pt x="180" y="98"/>
                </a:cubicBezTo>
                <a:cubicBezTo>
                  <a:pt x="178" y="84"/>
                  <a:pt x="180" y="69"/>
                  <a:pt x="174" y="56"/>
                </a:cubicBezTo>
                <a:cubicBezTo>
                  <a:pt x="171" y="50"/>
                  <a:pt x="160" y="54"/>
                  <a:pt x="156" y="50"/>
                </a:cubicBezTo>
                <a:cubicBezTo>
                  <a:pt x="152" y="46"/>
                  <a:pt x="154" y="37"/>
                  <a:pt x="150" y="32"/>
                </a:cubicBezTo>
                <a:cubicBezTo>
                  <a:pt x="140" y="19"/>
                  <a:pt x="122" y="18"/>
                  <a:pt x="108" y="14"/>
                </a:cubicBezTo>
                <a:cubicBezTo>
                  <a:pt x="87" y="0"/>
                  <a:pt x="97" y="2"/>
                  <a:pt x="78" y="2"/>
                </a:cubicBezTo>
                <a:close/>
              </a:path>
            </a:pathLst>
          </a:custGeom>
          <a:gradFill rotWithShape="1">
            <a:gsLst>
              <a:gs pos="0">
                <a:srgbClr val="0066FF">
                  <a:alpha val="20000"/>
                </a:srgbClr>
              </a:gs>
              <a:gs pos="100000">
                <a:srgbClr val="0066FF">
                  <a:alpha val="20000"/>
                </a:srgbClr>
              </a:gs>
            </a:gsLst>
            <a:lin ang="5400000" scaled="1"/>
          </a:gradFill>
          <a:ln w="9525" cap="flat" cmpd="sng">
            <a:noFill/>
            <a:prstDash val="solid"/>
            <a:round/>
            <a:headEnd type="none" w="med" len="med"/>
            <a:tailEnd type="none" w="med" len="med"/>
          </a:ln>
        </p:spPr>
        <p:txBody>
          <a:bodyPr/>
          <a:lstStyle/>
          <a:p>
            <a:endParaRPr lang="en-US"/>
          </a:p>
        </p:txBody>
      </p:sp>
      <p:sp>
        <p:nvSpPr>
          <p:cNvPr id="22562" name="Text Box 34"/>
          <p:cNvSpPr txBox="1">
            <a:spLocks noChangeArrowheads="1"/>
          </p:cNvSpPr>
          <p:nvPr/>
        </p:nvSpPr>
        <p:spPr bwMode="auto">
          <a:xfrm>
            <a:off x="1738313" y="1263650"/>
            <a:ext cx="1752600" cy="336550"/>
          </a:xfrm>
          <a:prstGeom prst="rect">
            <a:avLst/>
          </a:prstGeom>
          <a:noFill/>
          <a:ln w="9525">
            <a:noFill/>
            <a:miter lim="800000"/>
            <a:headEnd/>
            <a:tailEnd/>
          </a:ln>
        </p:spPr>
        <p:txBody>
          <a:bodyPr wrap="none">
            <a:spAutoFit/>
          </a:bodyPr>
          <a:lstStyle/>
          <a:p>
            <a:pPr rtl="0"/>
            <a:r>
              <a:rPr lang="en-US">
                <a:latin typeface="Arial" charset="0"/>
                <a:cs typeface="Arial" charset="0"/>
              </a:rPr>
              <a:t>Disturbed air flow</a:t>
            </a:r>
          </a:p>
        </p:txBody>
      </p:sp>
      <p:sp>
        <p:nvSpPr>
          <p:cNvPr id="22563" name="Text Box 35"/>
          <p:cNvSpPr txBox="1">
            <a:spLocks noChangeArrowheads="1"/>
          </p:cNvSpPr>
          <p:nvPr/>
        </p:nvSpPr>
        <p:spPr bwMode="auto">
          <a:xfrm>
            <a:off x="4111625" y="914400"/>
            <a:ext cx="1423988" cy="336550"/>
          </a:xfrm>
          <a:prstGeom prst="rect">
            <a:avLst/>
          </a:prstGeom>
          <a:noFill/>
          <a:ln w="9525">
            <a:noFill/>
            <a:miter lim="800000"/>
            <a:headEnd/>
            <a:tailEnd/>
          </a:ln>
        </p:spPr>
        <p:txBody>
          <a:bodyPr wrap="none">
            <a:spAutoFit/>
          </a:bodyPr>
          <a:lstStyle/>
          <a:p>
            <a:pPr rtl="0"/>
            <a:r>
              <a:rPr lang="en-US">
                <a:latin typeface="Arial" charset="0"/>
                <a:cs typeface="Arial" charset="0"/>
              </a:rPr>
              <a:t>Original cloud</a:t>
            </a:r>
          </a:p>
        </p:txBody>
      </p:sp>
      <p:sp>
        <p:nvSpPr>
          <p:cNvPr id="22564" name="Text Box 36"/>
          <p:cNvSpPr txBox="1">
            <a:spLocks noChangeArrowheads="1"/>
          </p:cNvSpPr>
          <p:nvPr/>
        </p:nvSpPr>
        <p:spPr bwMode="auto">
          <a:xfrm>
            <a:off x="4086225" y="1524000"/>
            <a:ext cx="1493838" cy="336550"/>
          </a:xfrm>
          <a:prstGeom prst="rect">
            <a:avLst/>
          </a:prstGeom>
          <a:noFill/>
          <a:ln w="9525">
            <a:noFill/>
            <a:miter lim="800000"/>
            <a:headEnd/>
            <a:tailEnd/>
          </a:ln>
        </p:spPr>
        <p:txBody>
          <a:bodyPr wrap="none">
            <a:spAutoFit/>
          </a:bodyPr>
          <a:lstStyle/>
          <a:p>
            <a:pPr rtl="0"/>
            <a:r>
              <a:rPr lang="en-US">
                <a:latin typeface="Arial" charset="0"/>
                <a:cs typeface="Arial" charset="0"/>
              </a:rPr>
              <a:t>Warmed cloud</a:t>
            </a:r>
          </a:p>
        </p:txBody>
      </p:sp>
      <p:sp>
        <p:nvSpPr>
          <p:cNvPr id="22565" name="Freeform 37"/>
          <p:cNvSpPr>
            <a:spLocks/>
          </p:cNvSpPr>
          <p:nvPr/>
        </p:nvSpPr>
        <p:spPr bwMode="auto">
          <a:xfrm>
            <a:off x="3733800" y="1295400"/>
            <a:ext cx="285750" cy="261938"/>
          </a:xfrm>
          <a:custGeom>
            <a:avLst/>
            <a:gdLst>
              <a:gd name="T0" fmla="*/ 78 w 180"/>
              <a:gd name="T1" fmla="*/ 2 h 165"/>
              <a:gd name="T2" fmla="*/ 36 w 180"/>
              <a:gd name="T3" fmla="*/ 8 h 165"/>
              <a:gd name="T4" fmla="*/ 0 w 180"/>
              <a:gd name="T5" fmla="*/ 68 h 165"/>
              <a:gd name="T6" fmla="*/ 60 w 180"/>
              <a:gd name="T7" fmla="*/ 134 h 165"/>
              <a:gd name="T8" fmla="*/ 132 w 180"/>
              <a:gd name="T9" fmla="*/ 152 h 165"/>
              <a:gd name="T10" fmla="*/ 144 w 180"/>
              <a:gd name="T11" fmla="*/ 110 h 165"/>
              <a:gd name="T12" fmla="*/ 180 w 180"/>
              <a:gd name="T13" fmla="*/ 98 h 165"/>
              <a:gd name="T14" fmla="*/ 174 w 180"/>
              <a:gd name="T15" fmla="*/ 56 h 165"/>
              <a:gd name="T16" fmla="*/ 156 w 180"/>
              <a:gd name="T17" fmla="*/ 50 h 165"/>
              <a:gd name="T18" fmla="*/ 150 w 180"/>
              <a:gd name="T19" fmla="*/ 32 h 165"/>
              <a:gd name="T20" fmla="*/ 108 w 180"/>
              <a:gd name="T21" fmla="*/ 14 h 165"/>
              <a:gd name="T22" fmla="*/ 78 w 180"/>
              <a:gd name="T23" fmla="*/ 2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165"/>
              <a:gd name="T38" fmla="*/ 180 w 180"/>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165">
                <a:moveTo>
                  <a:pt x="78" y="2"/>
                </a:moveTo>
                <a:cubicBezTo>
                  <a:pt x="64" y="4"/>
                  <a:pt x="49" y="2"/>
                  <a:pt x="36" y="8"/>
                </a:cubicBezTo>
                <a:cubicBezTo>
                  <a:pt x="7" y="21"/>
                  <a:pt x="43" y="54"/>
                  <a:pt x="0" y="68"/>
                </a:cubicBezTo>
                <a:cubicBezTo>
                  <a:pt x="9" y="114"/>
                  <a:pt x="12" y="124"/>
                  <a:pt x="60" y="134"/>
                </a:cubicBezTo>
                <a:cubicBezTo>
                  <a:pt x="106" y="165"/>
                  <a:pt x="82" y="160"/>
                  <a:pt x="132" y="152"/>
                </a:cubicBezTo>
                <a:cubicBezTo>
                  <a:pt x="137" y="138"/>
                  <a:pt x="133" y="119"/>
                  <a:pt x="144" y="110"/>
                </a:cubicBezTo>
                <a:cubicBezTo>
                  <a:pt x="154" y="102"/>
                  <a:pt x="180" y="98"/>
                  <a:pt x="180" y="98"/>
                </a:cubicBezTo>
                <a:cubicBezTo>
                  <a:pt x="178" y="84"/>
                  <a:pt x="180" y="69"/>
                  <a:pt x="174" y="56"/>
                </a:cubicBezTo>
                <a:cubicBezTo>
                  <a:pt x="171" y="50"/>
                  <a:pt x="160" y="54"/>
                  <a:pt x="156" y="50"/>
                </a:cubicBezTo>
                <a:cubicBezTo>
                  <a:pt x="152" y="46"/>
                  <a:pt x="154" y="37"/>
                  <a:pt x="150" y="32"/>
                </a:cubicBezTo>
                <a:cubicBezTo>
                  <a:pt x="140" y="19"/>
                  <a:pt x="122" y="18"/>
                  <a:pt x="108" y="14"/>
                </a:cubicBezTo>
                <a:cubicBezTo>
                  <a:pt x="87" y="0"/>
                  <a:pt x="97" y="2"/>
                  <a:pt x="78" y="2"/>
                </a:cubicBezTo>
                <a:close/>
              </a:path>
            </a:pathLst>
          </a:custGeom>
          <a:gradFill rotWithShape="1">
            <a:gsLst>
              <a:gs pos="0">
                <a:srgbClr val="0066FF">
                  <a:alpha val="20000"/>
                </a:srgbClr>
              </a:gs>
              <a:gs pos="100000">
                <a:srgbClr val="0066FF">
                  <a:alpha val="20000"/>
                </a:srgbClr>
              </a:gs>
            </a:gsLst>
            <a:lin ang="5400000" scaled="1"/>
          </a:gradFill>
          <a:ln w="9525" cap="flat" cmpd="sng">
            <a:solidFill>
              <a:srgbClr val="FF3300"/>
            </a:solidFill>
            <a:prstDash val="solid"/>
            <a:round/>
            <a:headEnd type="none" w="med" len="med"/>
            <a:tailEnd type="none" w="med" len="med"/>
          </a:ln>
        </p:spPr>
        <p:txBody>
          <a:bodyPr/>
          <a:lstStyle/>
          <a:p>
            <a:endParaRPr lang="en-US"/>
          </a:p>
        </p:txBody>
      </p:sp>
      <p:sp>
        <p:nvSpPr>
          <p:cNvPr id="22566" name="Text Box 38"/>
          <p:cNvSpPr txBox="1">
            <a:spLocks noChangeArrowheads="1"/>
          </p:cNvSpPr>
          <p:nvPr/>
        </p:nvSpPr>
        <p:spPr bwMode="auto">
          <a:xfrm>
            <a:off x="4143375" y="1219200"/>
            <a:ext cx="1366838" cy="336550"/>
          </a:xfrm>
          <a:prstGeom prst="rect">
            <a:avLst/>
          </a:prstGeom>
          <a:noFill/>
          <a:ln w="9525">
            <a:noFill/>
            <a:miter lim="800000"/>
            <a:headEnd/>
            <a:tailEnd/>
          </a:ln>
        </p:spPr>
        <p:txBody>
          <a:bodyPr wrap="none">
            <a:spAutoFit/>
          </a:bodyPr>
          <a:lstStyle/>
          <a:p>
            <a:pPr rtl="0"/>
            <a:r>
              <a:rPr lang="en-US">
                <a:latin typeface="Arial" charset="0"/>
                <a:cs typeface="Arial" charset="0"/>
              </a:rPr>
              <a:t>Cooled cloud</a:t>
            </a:r>
          </a:p>
        </p:txBody>
      </p:sp>
      <p:sp>
        <p:nvSpPr>
          <p:cNvPr id="22567" name="Text Box 39"/>
          <p:cNvSpPr txBox="1">
            <a:spLocks noChangeArrowheads="1"/>
          </p:cNvSpPr>
          <p:nvPr/>
        </p:nvSpPr>
        <p:spPr bwMode="auto">
          <a:xfrm>
            <a:off x="6062663" y="1235075"/>
            <a:ext cx="1130300" cy="336550"/>
          </a:xfrm>
          <a:prstGeom prst="rect">
            <a:avLst/>
          </a:prstGeom>
          <a:noFill/>
          <a:ln w="9525">
            <a:noFill/>
            <a:miter lim="800000"/>
            <a:headEnd/>
            <a:tailEnd/>
          </a:ln>
        </p:spPr>
        <p:txBody>
          <a:bodyPr wrap="none">
            <a:spAutoFit/>
          </a:bodyPr>
          <a:lstStyle/>
          <a:p>
            <a:pPr rtl="0"/>
            <a:r>
              <a:rPr lang="en-US">
                <a:latin typeface="Arial" charset="0"/>
                <a:cs typeface="Arial" charset="0"/>
              </a:rPr>
              <a:t>Cooled Air</a:t>
            </a:r>
          </a:p>
        </p:txBody>
      </p:sp>
      <p:sp>
        <p:nvSpPr>
          <p:cNvPr id="22568" name="Text Box 40"/>
          <p:cNvSpPr txBox="1">
            <a:spLocks noChangeArrowheads="1"/>
          </p:cNvSpPr>
          <p:nvPr/>
        </p:nvSpPr>
        <p:spPr bwMode="auto">
          <a:xfrm>
            <a:off x="6053138" y="1568450"/>
            <a:ext cx="1220787" cy="336550"/>
          </a:xfrm>
          <a:prstGeom prst="rect">
            <a:avLst/>
          </a:prstGeom>
          <a:noFill/>
          <a:ln w="9525">
            <a:noFill/>
            <a:miter lim="800000"/>
            <a:headEnd/>
            <a:tailEnd/>
          </a:ln>
        </p:spPr>
        <p:txBody>
          <a:bodyPr wrap="none">
            <a:spAutoFit/>
          </a:bodyPr>
          <a:lstStyle/>
          <a:p>
            <a:pPr rtl="0"/>
            <a:r>
              <a:rPr lang="en-US">
                <a:latin typeface="Arial" charset="0"/>
                <a:cs typeface="Arial" charset="0"/>
              </a:rPr>
              <a:t>Polluted Air</a:t>
            </a:r>
          </a:p>
        </p:txBody>
      </p:sp>
      <p:pic>
        <p:nvPicPr>
          <p:cNvPr id="22569" name="Picture 41"/>
          <p:cNvPicPr>
            <a:picLocks noChangeAspect="1" noChangeArrowheads="1"/>
          </p:cNvPicPr>
          <p:nvPr/>
        </p:nvPicPr>
        <p:blipFill>
          <a:blip r:embed="rId4" cstate="print"/>
          <a:srcRect/>
          <a:stretch>
            <a:fillRect/>
          </a:stretch>
        </p:blipFill>
        <p:spPr bwMode="auto">
          <a:xfrm>
            <a:off x="5562600" y="889000"/>
            <a:ext cx="525463" cy="352425"/>
          </a:xfrm>
          <a:prstGeom prst="rect">
            <a:avLst/>
          </a:prstGeom>
          <a:noFill/>
          <a:ln w="9525">
            <a:noFill/>
            <a:miter lim="800000"/>
            <a:headEnd/>
            <a:tailEnd/>
          </a:ln>
        </p:spPr>
      </p:pic>
      <p:sp>
        <p:nvSpPr>
          <p:cNvPr id="22570" name="Text Box 42"/>
          <p:cNvSpPr txBox="1">
            <a:spLocks noChangeArrowheads="1"/>
          </p:cNvSpPr>
          <p:nvPr/>
        </p:nvSpPr>
        <p:spPr bwMode="auto">
          <a:xfrm>
            <a:off x="6075363" y="958850"/>
            <a:ext cx="1697037" cy="336550"/>
          </a:xfrm>
          <a:prstGeom prst="rect">
            <a:avLst/>
          </a:prstGeom>
          <a:noFill/>
          <a:ln w="9525">
            <a:noFill/>
            <a:miter lim="800000"/>
            <a:headEnd/>
            <a:tailEnd/>
          </a:ln>
        </p:spPr>
        <p:txBody>
          <a:bodyPr wrap="none">
            <a:spAutoFit/>
          </a:bodyPr>
          <a:lstStyle/>
          <a:p>
            <a:pPr rtl="0"/>
            <a:r>
              <a:rPr lang="en-US">
                <a:latin typeface="Arial" charset="0"/>
                <a:cs typeface="Arial" charset="0"/>
              </a:rPr>
              <a:t>Heavy sea spray</a:t>
            </a:r>
          </a:p>
        </p:txBody>
      </p:sp>
      <p:pic>
        <p:nvPicPr>
          <p:cNvPr id="22571" name="Picture 4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04888" y="1600200"/>
            <a:ext cx="595312" cy="609600"/>
          </a:xfrm>
          <a:prstGeom prst="rect">
            <a:avLst/>
          </a:prstGeom>
          <a:noFill/>
          <a:ln w="9525">
            <a:noFill/>
            <a:miter lim="800000"/>
            <a:headEnd/>
            <a:tailEnd/>
          </a:ln>
        </p:spPr>
      </p:pic>
      <p:sp>
        <p:nvSpPr>
          <p:cNvPr id="22572" name="Text Box 44"/>
          <p:cNvSpPr txBox="1">
            <a:spLocks noChangeArrowheads="1"/>
          </p:cNvSpPr>
          <p:nvPr/>
        </p:nvSpPr>
        <p:spPr bwMode="auto">
          <a:xfrm>
            <a:off x="1725613" y="1524000"/>
            <a:ext cx="1931987" cy="336550"/>
          </a:xfrm>
          <a:prstGeom prst="rect">
            <a:avLst/>
          </a:prstGeom>
          <a:noFill/>
          <a:ln w="9525">
            <a:noFill/>
            <a:miter lim="800000"/>
            <a:headEnd/>
            <a:tailEnd/>
          </a:ln>
        </p:spPr>
        <p:txBody>
          <a:bodyPr wrap="none">
            <a:spAutoFit/>
          </a:bodyPr>
          <a:lstStyle/>
          <a:p>
            <a:pPr rtl="0"/>
            <a:r>
              <a:rPr lang="en-US">
                <a:latin typeface="Arial" charset="0"/>
                <a:cs typeface="Arial" charset="0"/>
              </a:rPr>
              <a:t>Disturbed Lightning</a:t>
            </a:r>
          </a:p>
        </p:txBody>
      </p:sp>
      <p:sp>
        <p:nvSpPr>
          <p:cNvPr id="22573" name="Freeform 45"/>
          <p:cNvSpPr>
            <a:spLocks/>
          </p:cNvSpPr>
          <p:nvPr/>
        </p:nvSpPr>
        <p:spPr bwMode="auto">
          <a:xfrm>
            <a:off x="5715000" y="4419600"/>
            <a:ext cx="2843213" cy="1720850"/>
          </a:xfrm>
          <a:custGeom>
            <a:avLst/>
            <a:gdLst>
              <a:gd name="T0" fmla="*/ 19 w 1791"/>
              <a:gd name="T1" fmla="*/ 48 h 1084"/>
              <a:gd name="T2" fmla="*/ 31 w 1791"/>
              <a:gd name="T3" fmla="*/ 90 h 1084"/>
              <a:gd name="T4" fmla="*/ 205 w 1791"/>
              <a:gd name="T5" fmla="*/ 180 h 1084"/>
              <a:gd name="T6" fmla="*/ 241 w 1791"/>
              <a:gd name="T7" fmla="*/ 216 h 1084"/>
              <a:gd name="T8" fmla="*/ 307 w 1791"/>
              <a:gd name="T9" fmla="*/ 258 h 1084"/>
              <a:gd name="T10" fmla="*/ 331 w 1791"/>
              <a:gd name="T11" fmla="*/ 282 h 1084"/>
              <a:gd name="T12" fmla="*/ 367 w 1791"/>
              <a:gd name="T13" fmla="*/ 306 h 1084"/>
              <a:gd name="T14" fmla="*/ 379 w 1791"/>
              <a:gd name="T15" fmla="*/ 378 h 1084"/>
              <a:gd name="T16" fmla="*/ 415 w 1791"/>
              <a:gd name="T17" fmla="*/ 414 h 1084"/>
              <a:gd name="T18" fmla="*/ 469 w 1791"/>
              <a:gd name="T19" fmla="*/ 456 h 1084"/>
              <a:gd name="T20" fmla="*/ 499 w 1791"/>
              <a:gd name="T21" fmla="*/ 486 h 1084"/>
              <a:gd name="T22" fmla="*/ 679 w 1791"/>
              <a:gd name="T23" fmla="*/ 558 h 1084"/>
              <a:gd name="T24" fmla="*/ 709 w 1791"/>
              <a:gd name="T25" fmla="*/ 612 h 1084"/>
              <a:gd name="T26" fmla="*/ 763 w 1791"/>
              <a:gd name="T27" fmla="*/ 636 h 1084"/>
              <a:gd name="T28" fmla="*/ 811 w 1791"/>
              <a:gd name="T29" fmla="*/ 756 h 1084"/>
              <a:gd name="T30" fmla="*/ 817 w 1791"/>
              <a:gd name="T31" fmla="*/ 774 h 1084"/>
              <a:gd name="T32" fmla="*/ 889 w 1791"/>
              <a:gd name="T33" fmla="*/ 810 h 1084"/>
              <a:gd name="T34" fmla="*/ 931 w 1791"/>
              <a:gd name="T35" fmla="*/ 858 h 1084"/>
              <a:gd name="T36" fmla="*/ 961 w 1791"/>
              <a:gd name="T37" fmla="*/ 900 h 1084"/>
              <a:gd name="T38" fmla="*/ 1003 w 1791"/>
              <a:gd name="T39" fmla="*/ 942 h 1084"/>
              <a:gd name="T40" fmla="*/ 1093 w 1791"/>
              <a:gd name="T41" fmla="*/ 978 h 1084"/>
              <a:gd name="T42" fmla="*/ 1243 w 1791"/>
              <a:gd name="T43" fmla="*/ 1002 h 1084"/>
              <a:gd name="T44" fmla="*/ 1507 w 1791"/>
              <a:gd name="T45" fmla="*/ 1014 h 1084"/>
              <a:gd name="T46" fmla="*/ 1525 w 1791"/>
              <a:gd name="T47" fmla="*/ 1020 h 1084"/>
              <a:gd name="T48" fmla="*/ 1753 w 1791"/>
              <a:gd name="T49" fmla="*/ 882 h 1084"/>
              <a:gd name="T50" fmla="*/ 1747 w 1791"/>
              <a:gd name="T51" fmla="*/ 834 h 1084"/>
              <a:gd name="T52" fmla="*/ 1741 w 1791"/>
              <a:gd name="T53" fmla="*/ 852 h 1084"/>
              <a:gd name="T54" fmla="*/ 1735 w 1791"/>
              <a:gd name="T55" fmla="*/ 636 h 1084"/>
              <a:gd name="T56" fmla="*/ 1627 w 1791"/>
              <a:gd name="T57" fmla="*/ 630 h 1084"/>
              <a:gd name="T58" fmla="*/ 1405 w 1791"/>
              <a:gd name="T59" fmla="*/ 624 h 1084"/>
              <a:gd name="T60" fmla="*/ 1273 w 1791"/>
              <a:gd name="T61" fmla="*/ 612 h 1084"/>
              <a:gd name="T62" fmla="*/ 1213 w 1791"/>
              <a:gd name="T63" fmla="*/ 600 h 1084"/>
              <a:gd name="T64" fmla="*/ 1165 w 1791"/>
              <a:gd name="T65" fmla="*/ 570 h 1084"/>
              <a:gd name="T66" fmla="*/ 1147 w 1791"/>
              <a:gd name="T67" fmla="*/ 564 h 1084"/>
              <a:gd name="T68" fmla="*/ 1111 w 1791"/>
              <a:gd name="T69" fmla="*/ 516 h 1084"/>
              <a:gd name="T70" fmla="*/ 1051 w 1791"/>
              <a:gd name="T71" fmla="*/ 462 h 1084"/>
              <a:gd name="T72" fmla="*/ 1015 w 1791"/>
              <a:gd name="T73" fmla="*/ 432 h 1084"/>
              <a:gd name="T74" fmla="*/ 1003 w 1791"/>
              <a:gd name="T75" fmla="*/ 414 h 1084"/>
              <a:gd name="T76" fmla="*/ 985 w 1791"/>
              <a:gd name="T77" fmla="*/ 402 h 1084"/>
              <a:gd name="T78" fmla="*/ 901 w 1791"/>
              <a:gd name="T79" fmla="*/ 300 h 1084"/>
              <a:gd name="T80" fmla="*/ 853 w 1791"/>
              <a:gd name="T81" fmla="*/ 264 h 1084"/>
              <a:gd name="T82" fmla="*/ 823 w 1791"/>
              <a:gd name="T83" fmla="*/ 210 h 1084"/>
              <a:gd name="T84" fmla="*/ 811 w 1791"/>
              <a:gd name="T85" fmla="*/ 174 h 1084"/>
              <a:gd name="T86" fmla="*/ 805 w 1791"/>
              <a:gd name="T87" fmla="*/ 60 h 1084"/>
              <a:gd name="T88" fmla="*/ 745 w 1791"/>
              <a:gd name="T89" fmla="*/ 30 h 1084"/>
              <a:gd name="T90" fmla="*/ 727 w 1791"/>
              <a:gd name="T91" fmla="*/ 24 h 1084"/>
              <a:gd name="T92" fmla="*/ 559 w 1791"/>
              <a:gd name="T93" fmla="*/ 30 h 1084"/>
              <a:gd name="T94" fmla="*/ 475 w 1791"/>
              <a:gd name="T95" fmla="*/ 24 h 1084"/>
              <a:gd name="T96" fmla="*/ 439 w 1791"/>
              <a:gd name="T97" fmla="*/ 0 h 1084"/>
              <a:gd name="T98" fmla="*/ 19 w 1791"/>
              <a:gd name="T99" fmla="*/ 18 h 1084"/>
              <a:gd name="T100" fmla="*/ 1 w 1791"/>
              <a:gd name="T101" fmla="*/ 30 h 1084"/>
              <a:gd name="T102" fmla="*/ 13 w 1791"/>
              <a:gd name="T103" fmla="*/ 48 h 1084"/>
              <a:gd name="T104" fmla="*/ 19 w 1791"/>
              <a:gd name="T105" fmla="*/ 78 h 1084"/>
              <a:gd name="T106" fmla="*/ 19 w 1791"/>
              <a:gd name="T107" fmla="*/ 48 h 10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91"/>
              <a:gd name="T163" fmla="*/ 0 h 1084"/>
              <a:gd name="T164" fmla="*/ 1791 w 1791"/>
              <a:gd name="T165" fmla="*/ 1084 h 10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91" h="1084">
                <a:moveTo>
                  <a:pt x="19" y="48"/>
                </a:moveTo>
                <a:cubicBezTo>
                  <a:pt x="20" y="51"/>
                  <a:pt x="28" y="85"/>
                  <a:pt x="31" y="90"/>
                </a:cubicBezTo>
                <a:cubicBezTo>
                  <a:pt x="77" y="159"/>
                  <a:pt x="153" y="134"/>
                  <a:pt x="205" y="180"/>
                </a:cubicBezTo>
                <a:cubicBezTo>
                  <a:pt x="218" y="191"/>
                  <a:pt x="229" y="204"/>
                  <a:pt x="241" y="216"/>
                </a:cubicBezTo>
                <a:cubicBezTo>
                  <a:pt x="258" y="233"/>
                  <a:pt x="288" y="244"/>
                  <a:pt x="307" y="258"/>
                </a:cubicBezTo>
                <a:cubicBezTo>
                  <a:pt x="316" y="265"/>
                  <a:pt x="322" y="275"/>
                  <a:pt x="331" y="282"/>
                </a:cubicBezTo>
                <a:cubicBezTo>
                  <a:pt x="342" y="291"/>
                  <a:pt x="367" y="306"/>
                  <a:pt x="367" y="306"/>
                </a:cubicBezTo>
                <a:cubicBezTo>
                  <a:pt x="375" y="329"/>
                  <a:pt x="369" y="356"/>
                  <a:pt x="379" y="378"/>
                </a:cubicBezTo>
                <a:cubicBezTo>
                  <a:pt x="386" y="393"/>
                  <a:pt x="403" y="402"/>
                  <a:pt x="415" y="414"/>
                </a:cubicBezTo>
                <a:cubicBezTo>
                  <a:pt x="431" y="430"/>
                  <a:pt x="469" y="456"/>
                  <a:pt x="469" y="456"/>
                </a:cubicBezTo>
                <a:cubicBezTo>
                  <a:pt x="491" y="489"/>
                  <a:pt x="469" y="461"/>
                  <a:pt x="499" y="486"/>
                </a:cubicBezTo>
                <a:cubicBezTo>
                  <a:pt x="578" y="552"/>
                  <a:pt x="571" y="550"/>
                  <a:pt x="679" y="558"/>
                </a:cubicBezTo>
                <a:cubicBezTo>
                  <a:pt x="689" y="573"/>
                  <a:pt x="695" y="601"/>
                  <a:pt x="709" y="612"/>
                </a:cubicBezTo>
                <a:cubicBezTo>
                  <a:pt x="721" y="622"/>
                  <a:pt x="748" y="631"/>
                  <a:pt x="763" y="636"/>
                </a:cubicBezTo>
                <a:cubicBezTo>
                  <a:pt x="787" y="672"/>
                  <a:pt x="792" y="718"/>
                  <a:pt x="811" y="756"/>
                </a:cubicBezTo>
                <a:cubicBezTo>
                  <a:pt x="814" y="762"/>
                  <a:pt x="813" y="769"/>
                  <a:pt x="817" y="774"/>
                </a:cubicBezTo>
                <a:cubicBezTo>
                  <a:pt x="833" y="794"/>
                  <a:pt x="867" y="796"/>
                  <a:pt x="889" y="810"/>
                </a:cubicBezTo>
                <a:cubicBezTo>
                  <a:pt x="906" y="836"/>
                  <a:pt x="902" y="843"/>
                  <a:pt x="931" y="858"/>
                </a:cubicBezTo>
                <a:cubicBezTo>
                  <a:pt x="945" y="900"/>
                  <a:pt x="931" y="890"/>
                  <a:pt x="961" y="900"/>
                </a:cubicBezTo>
                <a:cubicBezTo>
                  <a:pt x="989" y="941"/>
                  <a:pt x="971" y="931"/>
                  <a:pt x="1003" y="942"/>
                </a:cubicBezTo>
                <a:cubicBezTo>
                  <a:pt x="1029" y="980"/>
                  <a:pt x="1042" y="973"/>
                  <a:pt x="1093" y="978"/>
                </a:cubicBezTo>
                <a:cubicBezTo>
                  <a:pt x="1142" y="1011"/>
                  <a:pt x="1170" y="998"/>
                  <a:pt x="1243" y="1002"/>
                </a:cubicBezTo>
                <a:cubicBezTo>
                  <a:pt x="1337" y="997"/>
                  <a:pt x="1413" y="1009"/>
                  <a:pt x="1507" y="1014"/>
                </a:cubicBezTo>
                <a:cubicBezTo>
                  <a:pt x="1513" y="1016"/>
                  <a:pt x="1519" y="1020"/>
                  <a:pt x="1525" y="1020"/>
                </a:cubicBezTo>
                <a:cubicBezTo>
                  <a:pt x="1791" y="1020"/>
                  <a:pt x="1744" y="1084"/>
                  <a:pt x="1753" y="882"/>
                </a:cubicBezTo>
                <a:cubicBezTo>
                  <a:pt x="1751" y="866"/>
                  <a:pt x="1753" y="849"/>
                  <a:pt x="1747" y="834"/>
                </a:cubicBezTo>
                <a:cubicBezTo>
                  <a:pt x="1745" y="828"/>
                  <a:pt x="1741" y="858"/>
                  <a:pt x="1741" y="852"/>
                </a:cubicBezTo>
                <a:cubicBezTo>
                  <a:pt x="1737" y="780"/>
                  <a:pt x="1768" y="700"/>
                  <a:pt x="1735" y="636"/>
                </a:cubicBezTo>
                <a:cubicBezTo>
                  <a:pt x="1719" y="604"/>
                  <a:pt x="1663" y="632"/>
                  <a:pt x="1627" y="630"/>
                </a:cubicBezTo>
                <a:cubicBezTo>
                  <a:pt x="1565" y="589"/>
                  <a:pt x="1405" y="624"/>
                  <a:pt x="1405" y="624"/>
                </a:cubicBezTo>
                <a:cubicBezTo>
                  <a:pt x="1349" y="619"/>
                  <a:pt x="1324" y="605"/>
                  <a:pt x="1273" y="612"/>
                </a:cubicBezTo>
                <a:cubicBezTo>
                  <a:pt x="1247" y="621"/>
                  <a:pt x="1235" y="615"/>
                  <a:pt x="1213" y="600"/>
                </a:cubicBezTo>
                <a:cubicBezTo>
                  <a:pt x="1194" y="571"/>
                  <a:pt x="1208" y="584"/>
                  <a:pt x="1165" y="570"/>
                </a:cubicBezTo>
                <a:cubicBezTo>
                  <a:pt x="1159" y="568"/>
                  <a:pt x="1147" y="564"/>
                  <a:pt x="1147" y="564"/>
                </a:cubicBezTo>
                <a:cubicBezTo>
                  <a:pt x="1133" y="543"/>
                  <a:pt x="1133" y="530"/>
                  <a:pt x="1111" y="516"/>
                </a:cubicBezTo>
                <a:cubicBezTo>
                  <a:pt x="1071" y="456"/>
                  <a:pt x="1097" y="500"/>
                  <a:pt x="1051" y="462"/>
                </a:cubicBezTo>
                <a:cubicBezTo>
                  <a:pt x="1005" y="424"/>
                  <a:pt x="1060" y="462"/>
                  <a:pt x="1015" y="432"/>
                </a:cubicBezTo>
                <a:cubicBezTo>
                  <a:pt x="1011" y="426"/>
                  <a:pt x="1008" y="419"/>
                  <a:pt x="1003" y="414"/>
                </a:cubicBezTo>
                <a:cubicBezTo>
                  <a:pt x="998" y="409"/>
                  <a:pt x="990" y="407"/>
                  <a:pt x="985" y="402"/>
                </a:cubicBezTo>
                <a:cubicBezTo>
                  <a:pt x="955" y="367"/>
                  <a:pt x="940" y="326"/>
                  <a:pt x="901" y="300"/>
                </a:cubicBezTo>
                <a:cubicBezTo>
                  <a:pt x="887" y="278"/>
                  <a:pt x="874" y="278"/>
                  <a:pt x="853" y="264"/>
                </a:cubicBezTo>
                <a:cubicBezTo>
                  <a:pt x="846" y="244"/>
                  <a:pt x="830" y="230"/>
                  <a:pt x="823" y="210"/>
                </a:cubicBezTo>
                <a:cubicBezTo>
                  <a:pt x="819" y="198"/>
                  <a:pt x="811" y="174"/>
                  <a:pt x="811" y="174"/>
                </a:cubicBezTo>
                <a:cubicBezTo>
                  <a:pt x="809" y="136"/>
                  <a:pt x="813" y="97"/>
                  <a:pt x="805" y="60"/>
                </a:cubicBezTo>
                <a:cubicBezTo>
                  <a:pt x="802" y="45"/>
                  <a:pt x="752" y="32"/>
                  <a:pt x="745" y="30"/>
                </a:cubicBezTo>
                <a:cubicBezTo>
                  <a:pt x="739" y="28"/>
                  <a:pt x="727" y="24"/>
                  <a:pt x="727" y="24"/>
                </a:cubicBezTo>
                <a:cubicBezTo>
                  <a:pt x="671" y="26"/>
                  <a:pt x="615" y="30"/>
                  <a:pt x="559" y="30"/>
                </a:cubicBezTo>
                <a:cubicBezTo>
                  <a:pt x="531" y="30"/>
                  <a:pt x="502" y="31"/>
                  <a:pt x="475" y="24"/>
                </a:cubicBezTo>
                <a:cubicBezTo>
                  <a:pt x="461" y="21"/>
                  <a:pt x="439" y="0"/>
                  <a:pt x="439" y="0"/>
                </a:cubicBezTo>
                <a:cubicBezTo>
                  <a:pt x="277" y="9"/>
                  <a:pt x="213" y="14"/>
                  <a:pt x="19" y="18"/>
                </a:cubicBezTo>
                <a:cubicBezTo>
                  <a:pt x="13" y="22"/>
                  <a:pt x="2" y="23"/>
                  <a:pt x="1" y="30"/>
                </a:cubicBezTo>
                <a:cubicBezTo>
                  <a:pt x="0" y="37"/>
                  <a:pt x="10" y="41"/>
                  <a:pt x="13" y="48"/>
                </a:cubicBezTo>
                <a:cubicBezTo>
                  <a:pt x="17" y="58"/>
                  <a:pt x="9" y="78"/>
                  <a:pt x="19" y="78"/>
                </a:cubicBezTo>
                <a:cubicBezTo>
                  <a:pt x="29" y="78"/>
                  <a:pt x="19" y="58"/>
                  <a:pt x="19" y="48"/>
                </a:cubicBezTo>
                <a:close/>
              </a:path>
            </a:pathLst>
          </a:custGeom>
          <a:gradFill rotWithShape="1">
            <a:gsLst>
              <a:gs pos="0">
                <a:srgbClr val="996633">
                  <a:alpha val="20000"/>
                </a:srgbClr>
              </a:gs>
              <a:gs pos="100000">
                <a:srgbClr val="996633">
                  <a:alpha val="20000"/>
                </a:srgbClr>
              </a:gs>
            </a:gsLst>
            <a:lin ang="5400000" scaled="1"/>
          </a:gradFill>
          <a:ln w="9525">
            <a:noFill/>
            <a:round/>
            <a:headEnd/>
            <a:tailEnd/>
          </a:ln>
        </p:spPr>
        <p:txBody>
          <a:bodyPr/>
          <a:lstStyle/>
          <a:p>
            <a:endParaRPr lang="en-US"/>
          </a:p>
        </p:txBody>
      </p:sp>
      <p:sp>
        <p:nvSpPr>
          <p:cNvPr id="22574" name="Freeform 46"/>
          <p:cNvSpPr>
            <a:spLocks/>
          </p:cNvSpPr>
          <p:nvPr/>
        </p:nvSpPr>
        <p:spPr bwMode="auto">
          <a:xfrm>
            <a:off x="3352800" y="2895600"/>
            <a:ext cx="1549400" cy="2903538"/>
          </a:xfrm>
          <a:custGeom>
            <a:avLst/>
            <a:gdLst>
              <a:gd name="T0" fmla="*/ 0 w 1168"/>
              <a:gd name="T1" fmla="*/ 1781 h 1781"/>
              <a:gd name="T2" fmla="*/ 882 w 1168"/>
              <a:gd name="T3" fmla="*/ 1763 h 1781"/>
              <a:gd name="T4" fmla="*/ 942 w 1168"/>
              <a:gd name="T5" fmla="*/ 1745 h 1781"/>
              <a:gd name="T6" fmla="*/ 936 w 1168"/>
              <a:gd name="T7" fmla="*/ 1625 h 1781"/>
              <a:gd name="T8" fmla="*/ 912 w 1168"/>
              <a:gd name="T9" fmla="*/ 1571 h 1781"/>
              <a:gd name="T10" fmla="*/ 918 w 1168"/>
              <a:gd name="T11" fmla="*/ 1499 h 1781"/>
              <a:gd name="T12" fmla="*/ 930 w 1168"/>
              <a:gd name="T13" fmla="*/ 1481 h 1781"/>
              <a:gd name="T14" fmla="*/ 948 w 1168"/>
              <a:gd name="T15" fmla="*/ 1427 h 1781"/>
              <a:gd name="T16" fmla="*/ 954 w 1168"/>
              <a:gd name="T17" fmla="*/ 1409 h 1781"/>
              <a:gd name="T18" fmla="*/ 870 w 1168"/>
              <a:gd name="T19" fmla="*/ 1217 h 1781"/>
              <a:gd name="T20" fmla="*/ 912 w 1168"/>
              <a:gd name="T21" fmla="*/ 1067 h 1781"/>
              <a:gd name="T22" fmla="*/ 888 w 1168"/>
              <a:gd name="T23" fmla="*/ 941 h 1781"/>
              <a:gd name="T24" fmla="*/ 894 w 1168"/>
              <a:gd name="T25" fmla="*/ 773 h 1781"/>
              <a:gd name="T26" fmla="*/ 942 w 1168"/>
              <a:gd name="T27" fmla="*/ 695 h 1781"/>
              <a:gd name="T28" fmla="*/ 966 w 1168"/>
              <a:gd name="T29" fmla="*/ 629 h 1781"/>
              <a:gd name="T30" fmla="*/ 960 w 1168"/>
              <a:gd name="T31" fmla="*/ 563 h 1781"/>
              <a:gd name="T32" fmla="*/ 948 w 1168"/>
              <a:gd name="T33" fmla="*/ 527 h 1781"/>
              <a:gd name="T34" fmla="*/ 990 w 1168"/>
              <a:gd name="T35" fmla="*/ 413 h 1781"/>
              <a:gd name="T36" fmla="*/ 1044 w 1168"/>
              <a:gd name="T37" fmla="*/ 257 h 1781"/>
              <a:gd name="T38" fmla="*/ 1128 w 1168"/>
              <a:gd name="T39" fmla="*/ 191 h 1781"/>
              <a:gd name="T40" fmla="*/ 1158 w 1168"/>
              <a:gd name="T41" fmla="*/ 137 h 1781"/>
              <a:gd name="T42" fmla="*/ 1110 w 1168"/>
              <a:gd name="T43" fmla="*/ 53 h 1781"/>
              <a:gd name="T44" fmla="*/ 1074 w 1168"/>
              <a:gd name="T45" fmla="*/ 41 h 1781"/>
              <a:gd name="T46" fmla="*/ 948 w 1168"/>
              <a:gd name="T47" fmla="*/ 65 h 1781"/>
              <a:gd name="T48" fmla="*/ 870 w 1168"/>
              <a:gd name="T49" fmla="*/ 59 h 1781"/>
              <a:gd name="T50" fmla="*/ 816 w 1168"/>
              <a:gd name="T51" fmla="*/ 29 h 1781"/>
              <a:gd name="T52" fmla="*/ 762 w 1168"/>
              <a:gd name="T53" fmla="*/ 5 h 1781"/>
              <a:gd name="T54" fmla="*/ 642 w 1168"/>
              <a:gd name="T55" fmla="*/ 23 h 1781"/>
              <a:gd name="T56" fmla="*/ 546 w 1168"/>
              <a:gd name="T57" fmla="*/ 5 h 1781"/>
              <a:gd name="T58" fmla="*/ 498 w 1168"/>
              <a:gd name="T59" fmla="*/ 11 h 1781"/>
              <a:gd name="T60" fmla="*/ 456 w 1168"/>
              <a:gd name="T61" fmla="*/ 59 h 1781"/>
              <a:gd name="T62" fmla="*/ 390 w 1168"/>
              <a:gd name="T63" fmla="*/ 137 h 1781"/>
              <a:gd name="T64" fmla="*/ 384 w 1168"/>
              <a:gd name="T65" fmla="*/ 251 h 1781"/>
              <a:gd name="T66" fmla="*/ 360 w 1168"/>
              <a:gd name="T67" fmla="*/ 257 h 1781"/>
              <a:gd name="T68" fmla="*/ 324 w 1168"/>
              <a:gd name="T69" fmla="*/ 281 h 1781"/>
              <a:gd name="T70" fmla="*/ 318 w 1168"/>
              <a:gd name="T71" fmla="*/ 377 h 1781"/>
              <a:gd name="T72" fmla="*/ 312 w 1168"/>
              <a:gd name="T73" fmla="*/ 449 h 1781"/>
              <a:gd name="T74" fmla="*/ 294 w 1168"/>
              <a:gd name="T75" fmla="*/ 461 h 1781"/>
              <a:gd name="T76" fmla="*/ 282 w 1168"/>
              <a:gd name="T77" fmla="*/ 485 h 1781"/>
              <a:gd name="T78" fmla="*/ 246 w 1168"/>
              <a:gd name="T79" fmla="*/ 515 h 1781"/>
              <a:gd name="T80" fmla="*/ 288 w 1168"/>
              <a:gd name="T81" fmla="*/ 617 h 1781"/>
              <a:gd name="T82" fmla="*/ 294 w 1168"/>
              <a:gd name="T83" fmla="*/ 689 h 1781"/>
              <a:gd name="T84" fmla="*/ 264 w 1168"/>
              <a:gd name="T85" fmla="*/ 725 h 1781"/>
              <a:gd name="T86" fmla="*/ 258 w 1168"/>
              <a:gd name="T87" fmla="*/ 917 h 1781"/>
              <a:gd name="T88" fmla="*/ 126 w 1168"/>
              <a:gd name="T89" fmla="*/ 1109 h 1781"/>
              <a:gd name="T90" fmla="*/ 156 w 1168"/>
              <a:gd name="T91" fmla="*/ 1301 h 1781"/>
              <a:gd name="T92" fmla="*/ 150 w 1168"/>
              <a:gd name="T93" fmla="*/ 1397 h 1781"/>
              <a:gd name="T94" fmla="*/ 90 w 1168"/>
              <a:gd name="T95" fmla="*/ 1487 h 1781"/>
              <a:gd name="T96" fmla="*/ 60 w 1168"/>
              <a:gd name="T97" fmla="*/ 1529 h 1781"/>
              <a:gd name="T98" fmla="*/ 48 w 1168"/>
              <a:gd name="T99" fmla="*/ 1565 h 1781"/>
              <a:gd name="T100" fmla="*/ 18 w 1168"/>
              <a:gd name="T101" fmla="*/ 1691 h 1781"/>
              <a:gd name="T102" fmla="*/ 30 w 1168"/>
              <a:gd name="T103" fmla="*/ 1769 h 1781"/>
              <a:gd name="T104" fmla="*/ 66 w 1168"/>
              <a:gd name="T105" fmla="*/ 1775 h 17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68"/>
              <a:gd name="T160" fmla="*/ 0 h 1781"/>
              <a:gd name="T161" fmla="*/ 1168 w 1168"/>
              <a:gd name="T162" fmla="*/ 1781 h 17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68" h="1781">
                <a:moveTo>
                  <a:pt x="0" y="1781"/>
                </a:moveTo>
                <a:cubicBezTo>
                  <a:pt x="294" y="1758"/>
                  <a:pt x="586" y="1766"/>
                  <a:pt x="882" y="1763"/>
                </a:cubicBezTo>
                <a:cubicBezTo>
                  <a:pt x="902" y="1756"/>
                  <a:pt x="922" y="1752"/>
                  <a:pt x="942" y="1745"/>
                </a:cubicBezTo>
                <a:cubicBezTo>
                  <a:pt x="987" y="1700"/>
                  <a:pt x="980" y="1669"/>
                  <a:pt x="936" y="1625"/>
                </a:cubicBezTo>
                <a:cubicBezTo>
                  <a:pt x="922" y="1582"/>
                  <a:pt x="931" y="1600"/>
                  <a:pt x="912" y="1571"/>
                </a:cubicBezTo>
                <a:cubicBezTo>
                  <a:pt x="914" y="1547"/>
                  <a:pt x="913" y="1523"/>
                  <a:pt x="918" y="1499"/>
                </a:cubicBezTo>
                <a:cubicBezTo>
                  <a:pt x="919" y="1492"/>
                  <a:pt x="927" y="1488"/>
                  <a:pt x="930" y="1481"/>
                </a:cubicBezTo>
                <a:cubicBezTo>
                  <a:pt x="938" y="1464"/>
                  <a:pt x="942" y="1445"/>
                  <a:pt x="948" y="1427"/>
                </a:cubicBezTo>
                <a:cubicBezTo>
                  <a:pt x="950" y="1421"/>
                  <a:pt x="954" y="1409"/>
                  <a:pt x="954" y="1409"/>
                </a:cubicBezTo>
                <a:cubicBezTo>
                  <a:pt x="946" y="1341"/>
                  <a:pt x="908" y="1274"/>
                  <a:pt x="870" y="1217"/>
                </a:cubicBezTo>
                <a:cubicBezTo>
                  <a:pt x="875" y="1170"/>
                  <a:pt x="884" y="1108"/>
                  <a:pt x="912" y="1067"/>
                </a:cubicBezTo>
                <a:cubicBezTo>
                  <a:pt x="906" y="1025"/>
                  <a:pt x="901" y="981"/>
                  <a:pt x="888" y="941"/>
                </a:cubicBezTo>
                <a:cubicBezTo>
                  <a:pt x="890" y="885"/>
                  <a:pt x="889" y="829"/>
                  <a:pt x="894" y="773"/>
                </a:cubicBezTo>
                <a:cubicBezTo>
                  <a:pt x="896" y="747"/>
                  <a:pt x="928" y="714"/>
                  <a:pt x="942" y="695"/>
                </a:cubicBezTo>
                <a:cubicBezTo>
                  <a:pt x="956" y="676"/>
                  <a:pt x="959" y="651"/>
                  <a:pt x="966" y="629"/>
                </a:cubicBezTo>
                <a:cubicBezTo>
                  <a:pt x="964" y="607"/>
                  <a:pt x="964" y="585"/>
                  <a:pt x="960" y="563"/>
                </a:cubicBezTo>
                <a:cubicBezTo>
                  <a:pt x="958" y="551"/>
                  <a:pt x="948" y="527"/>
                  <a:pt x="948" y="527"/>
                </a:cubicBezTo>
                <a:cubicBezTo>
                  <a:pt x="955" y="482"/>
                  <a:pt x="976" y="455"/>
                  <a:pt x="990" y="413"/>
                </a:cubicBezTo>
                <a:cubicBezTo>
                  <a:pt x="995" y="325"/>
                  <a:pt x="980" y="300"/>
                  <a:pt x="1044" y="257"/>
                </a:cubicBezTo>
                <a:cubicBezTo>
                  <a:pt x="1065" y="226"/>
                  <a:pt x="1092" y="203"/>
                  <a:pt x="1128" y="191"/>
                </a:cubicBezTo>
                <a:cubicBezTo>
                  <a:pt x="1143" y="147"/>
                  <a:pt x="1131" y="164"/>
                  <a:pt x="1158" y="137"/>
                </a:cubicBezTo>
                <a:cubicBezTo>
                  <a:pt x="1168" y="106"/>
                  <a:pt x="1138" y="69"/>
                  <a:pt x="1110" y="53"/>
                </a:cubicBezTo>
                <a:cubicBezTo>
                  <a:pt x="1099" y="47"/>
                  <a:pt x="1074" y="41"/>
                  <a:pt x="1074" y="41"/>
                </a:cubicBezTo>
                <a:cubicBezTo>
                  <a:pt x="1019" y="49"/>
                  <a:pt x="995" y="53"/>
                  <a:pt x="948" y="65"/>
                </a:cubicBezTo>
                <a:cubicBezTo>
                  <a:pt x="922" y="63"/>
                  <a:pt x="896" y="64"/>
                  <a:pt x="870" y="59"/>
                </a:cubicBezTo>
                <a:cubicBezTo>
                  <a:pt x="854" y="56"/>
                  <a:pt x="831" y="36"/>
                  <a:pt x="816" y="29"/>
                </a:cubicBezTo>
                <a:cubicBezTo>
                  <a:pt x="752" y="0"/>
                  <a:pt x="803" y="32"/>
                  <a:pt x="762" y="5"/>
                </a:cubicBezTo>
                <a:cubicBezTo>
                  <a:pt x="722" y="12"/>
                  <a:pt x="682" y="15"/>
                  <a:pt x="642" y="23"/>
                </a:cubicBezTo>
                <a:cubicBezTo>
                  <a:pt x="604" y="19"/>
                  <a:pt x="581" y="14"/>
                  <a:pt x="546" y="5"/>
                </a:cubicBezTo>
                <a:cubicBezTo>
                  <a:pt x="530" y="7"/>
                  <a:pt x="514" y="7"/>
                  <a:pt x="498" y="11"/>
                </a:cubicBezTo>
                <a:cubicBezTo>
                  <a:pt x="478" y="17"/>
                  <a:pt x="465" y="46"/>
                  <a:pt x="456" y="59"/>
                </a:cubicBezTo>
                <a:cubicBezTo>
                  <a:pt x="438" y="86"/>
                  <a:pt x="409" y="109"/>
                  <a:pt x="390" y="137"/>
                </a:cubicBezTo>
                <a:cubicBezTo>
                  <a:pt x="388" y="175"/>
                  <a:pt x="393" y="214"/>
                  <a:pt x="384" y="251"/>
                </a:cubicBezTo>
                <a:cubicBezTo>
                  <a:pt x="382" y="259"/>
                  <a:pt x="367" y="253"/>
                  <a:pt x="360" y="257"/>
                </a:cubicBezTo>
                <a:cubicBezTo>
                  <a:pt x="297" y="293"/>
                  <a:pt x="380" y="262"/>
                  <a:pt x="324" y="281"/>
                </a:cubicBezTo>
                <a:cubicBezTo>
                  <a:pt x="306" y="336"/>
                  <a:pt x="311" y="304"/>
                  <a:pt x="318" y="377"/>
                </a:cubicBezTo>
                <a:cubicBezTo>
                  <a:pt x="316" y="401"/>
                  <a:pt x="319" y="426"/>
                  <a:pt x="312" y="449"/>
                </a:cubicBezTo>
                <a:cubicBezTo>
                  <a:pt x="310" y="456"/>
                  <a:pt x="299" y="455"/>
                  <a:pt x="294" y="461"/>
                </a:cubicBezTo>
                <a:cubicBezTo>
                  <a:pt x="288" y="468"/>
                  <a:pt x="288" y="478"/>
                  <a:pt x="282" y="485"/>
                </a:cubicBezTo>
                <a:cubicBezTo>
                  <a:pt x="272" y="497"/>
                  <a:pt x="257" y="504"/>
                  <a:pt x="246" y="515"/>
                </a:cubicBezTo>
                <a:cubicBezTo>
                  <a:pt x="232" y="558"/>
                  <a:pt x="259" y="588"/>
                  <a:pt x="288" y="617"/>
                </a:cubicBezTo>
                <a:cubicBezTo>
                  <a:pt x="298" y="647"/>
                  <a:pt x="308" y="658"/>
                  <a:pt x="294" y="689"/>
                </a:cubicBezTo>
                <a:cubicBezTo>
                  <a:pt x="288" y="703"/>
                  <a:pt x="273" y="712"/>
                  <a:pt x="264" y="725"/>
                </a:cubicBezTo>
                <a:cubicBezTo>
                  <a:pt x="270" y="788"/>
                  <a:pt x="289" y="856"/>
                  <a:pt x="258" y="917"/>
                </a:cubicBezTo>
                <a:cubicBezTo>
                  <a:pt x="223" y="988"/>
                  <a:pt x="145" y="1032"/>
                  <a:pt x="126" y="1109"/>
                </a:cubicBezTo>
                <a:cubicBezTo>
                  <a:pt x="130" y="1173"/>
                  <a:pt x="127" y="1242"/>
                  <a:pt x="156" y="1301"/>
                </a:cubicBezTo>
                <a:cubicBezTo>
                  <a:pt x="154" y="1333"/>
                  <a:pt x="157" y="1366"/>
                  <a:pt x="150" y="1397"/>
                </a:cubicBezTo>
                <a:cubicBezTo>
                  <a:pt x="145" y="1420"/>
                  <a:pt x="106" y="1466"/>
                  <a:pt x="90" y="1487"/>
                </a:cubicBezTo>
                <a:cubicBezTo>
                  <a:pt x="88" y="1490"/>
                  <a:pt x="63" y="1522"/>
                  <a:pt x="60" y="1529"/>
                </a:cubicBezTo>
                <a:cubicBezTo>
                  <a:pt x="55" y="1541"/>
                  <a:pt x="48" y="1565"/>
                  <a:pt x="48" y="1565"/>
                </a:cubicBezTo>
                <a:cubicBezTo>
                  <a:pt x="54" y="1624"/>
                  <a:pt x="59" y="1650"/>
                  <a:pt x="18" y="1691"/>
                </a:cubicBezTo>
                <a:cubicBezTo>
                  <a:pt x="13" y="1707"/>
                  <a:pt x="17" y="1756"/>
                  <a:pt x="30" y="1769"/>
                </a:cubicBezTo>
                <a:cubicBezTo>
                  <a:pt x="38" y="1777"/>
                  <a:pt x="57" y="1775"/>
                  <a:pt x="66" y="1775"/>
                </a:cubicBezTo>
              </a:path>
            </a:pathLst>
          </a:custGeom>
          <a:gradFill rotWithShape="1">
            <a:gsLst>
              <a:gs pos="0">
                <a:schemeClr val="tx1">
                  <a:alpha val="10001"/>
                </a:schemeClr>
              </a:gs>
              <a:gs pos="100000">
                <a:schemeClr val="tx1">
                  <a:alpha val="10001"/>
                </a:schemeClr>
              </a:gs>
            </a:gsLst>
            <a:lin ang="5400000" scaled="1"/>
          </a:gradFill>
          <a:ln w="9525" cap="flat" cmpd="sng">
            <a:solidFill>
              <a:schemeClr val="tx1"/>
            </a:solidFill>
            <a:prstDash val="solid"/>
            <a:round/>
            <a:headEnd type="none" w="med" len="med"/>
            <a:tailEnd type="none" w="med" len="med"/>
          </a:ln>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5602" name="Picture 2"/>
          <p:cNvPicPr>
            <a:picLocks noChangeAspect="1" noChangeArrowheads="1"/>
          </p:cNvPicPr>
          <p:nvPr/>
        </p:nvPicPr>
        <p:blipFill>
          <a:blip r:embed="rId2" cstate="print"/>
          <a:srcRect/>
          <a:stretch>
            <a:fillRect/>
          </a:stretch>
        </p:blipFill>
        <p:spPr bwMode="auto">
          <a:xfrm>
            <a:off x="-685800" y="0"/>
            <a:ext cx="9906000" cy="6858000"/>
          </a:xfrm>
          <a:prstGeom prst="rect">
            <a:avLst/>
          </a:prstGeom>
          <a:noFill/>
          <a:ln w="9525">
            <a:noFill/>
            <a:miter lim="800000"/>
            <a:headEnd/>
            <a:tailEnd/>
          </a:ln>
          <a:effectLst/>
        </p:spPr>
      </p:pic>
      <p:sp>
        <p:nvSpPr>
          <p:cNvPr id="1305603" name="Rectangle 3"/>
          <p:cNvSpPr>
            <a:spLocks noChangeArrowheads="1"/>
          </p:cNvSpPr>
          <p:nvPr/>
        </p:nvSpPr>
        <p:spPr bwMode="auto">
          <a:xfrm>
            <a:off x="762000" y="457200"/>
            <a:ext cx="4114800" cy="2971800"/>
          </a:xfrm>
          <a:prstGeom prst="rect">
            <a:avLst/>
          </a:prstGeom>
          <a:noFill/>
          <a:ln w="28575">
            <a:solidFill>
              <a:schemeClr val="accent2"/>
            </a:solidFill>
            <a:miter lim="800000"/>
            <a:headEnd/>
            <a:tailEnd/>
          </a:ln>
          <a:effectLst/>
        </p:spPr>
        <p:txBody>
          <a:bodyPr wrap="none" anchor="ctr"/>
          <a:lstStyle/>
          <a:p>
            <a:endParaRPr lang="en-US"/>
          </a:p>
        </p:txBody>
      </p:sp>
      <p:sp>
        <p:nvSpPr>
          <p:cNvPr id="1305604" name="Text Box 4"/>
          <p:cNvSpPr txBox="1">
            <a:spLocks noChangeArrowheads="1"/>
          </p:cNvSpPr>
          <p:nvPr/>
        </p:nvSpPr>
        <p:spPr bwMode="auto">
          <a:xfrm>
            <a:off x="3810000" y="5945188"/>
            <a:ext cx="3694113" cy="763587"/>
          </a:xfrm>
          <a:prstGeom prst="rect">
            <a:avLst/>
          </a:prstGeom>
          <a:noFill/>
          <a:ln w="9525">
            <a:noFill/>
            <a:miter lim="800000"/>
            <a:headEnd/>
            <a:tailEnd/>
          </a:ln>
          <a:effectLst/>
        </p:spPr>
        <p:txBody>
          <a:bodyPr wrap="none">
            <a:spAutoFit/>
          </a:bodyPr>
          <a:lstStyle/>
          <a:p>
            <a:pPr algn="l" rtl="0"/>
            <a:r>
              <a:rPr lang="en-US" sz="2800">
                <a:latin typeface="Arial" pitchFamily="34" charset="0"/>
                <a:ea typeface="Arial Unicode MS" pitchFamily="34" charset="-128"/>
                <a:cs typeface="Arial" pitchFamily="34" charset="0"/>
              </a:rPr>
              <a:t>Typhoon Nuri</a:t>
            </a:r>
          </a:p>
          <a:p>
            <a:pPr algn="l" rtl="0"/>
            <a:r>
              <a:rPr lang="en-US">
                <a:latin typeface="Arial" pitchFamily="34" charset="0"/>
                <a:ea typeface="Arial Unicode MS" pitchFamily="34" charset="-128"/>
                <a:cs typeface="Arial" pitchFamily="34" charset="0"/>
              </a:rPr>
              <a:t>MODIS TERRA 21 Aug 2008 03:00 UT</a:t>
            </a:r>
          </a:p>
        </p:txBody>
      </p:sp>
      <p:sp>
        <p:nvSpPr>
          <p:cNvPr id="1305605" name="Rectangle 5"/>
          <p:cNvSpPr>
            <a:spLocks noChangeArrowheads="1"/>
          </p:cNvSpPr>
          <p:nvPr/>
        </p:nvSpPr>
        <p:spPr bwMode="auto">
          <a:xfrm>
            <a:off x="5291138" y="6521450"/>
            <a:ext cx="3627437" cy="336550"/>
          </a:xfrm>
          <a:prstGeom prst="rect">
            <a:avLst/>
          </a:prstGeom>
          <a:noFill/>
          <a:ln w="9525">
            <a:noFill/>
            <a:miter lim="800000"/>
            <a:headEnd/>
            <a:tailEnd/>
          </a:ln>
          <a:effectLst/>
        </p:spPr>
        <p:txBody>
          <a:bodyPr wrap="none">
            <a:spAutoFit/>
          </a:bodyPr>
          <a:lstStyle/>
          <a:p>
            <a:pPr rtl="0"/>
            <a:r>
              <a:rPr lang="en-US" i="1"/>
              <a:t>Rosenfeld et al., submitted to BAMS,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5603"/>
                                        </p:tgtEl>
                                        <p:attrNameLst>
                                          <p:attrName>style.visibility</p:attrName>
                                        </p:attrNameLst>
                                      </p:cBhvr>
                                      <p:to>
                                        <p:strVal val="visible"/>
                                      </p:to>
                                    </p:set>
                                    <p:anim calcmode="lin" valueType="num">
                                      <p:cBhvr additive="base">
                                        <p:cTn id="7" dur="500" fill="hold"/>
                                        <p:tgtEl>
                                          <p:spTgt spid="1305603"/>
                                        </p:tgtEl>
                                        <p:attrNameLst>
                                          <p:attrName>ppt_x</p:attrName>
                                        </p:attrNameLst>
                                      </p:cBhvr>
                                      <p:tavLst>
                                        <p:tav tm="0">
                                          <p:val>
                                            <p:strVal val="#ppt_x"/>
                                          </p:val>
                                        </p:tav>
                                        <p:tav tm="100000">
                                          <p:val>
                                            <p:strVal val="#ppt_x"/>
                                          </p:val>
                                        </p:tav>
                                      </p:tavLst>
                                    </p:anim>
                                    <p:anim calcmode="lin" valueType="num">
                                      <p:cBhvr additive="base">
                                        <p:cTn id="8" dur="500" fill="hold"/>
                                        <p:tgtEl>
                                          <p:spTgt spid="1305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6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0" name="Rectangle 20"/>
          <p:cNvSpPr>
            <a:spLocks noChangeArrowheads="1"/>
          </p:cNvSpPr>
          <p:nvPr/>
        </p:nvSpPr>
        <p:spPr bwMode="auto">
          <a:xfrm>
            <a:off x="6400800" y="1524000"/>
            <a:ext cx="546100" cy="4064000"/>
          </a:xfrm>
          <a:prstGeom prst="rect">
            <a:avLst/>
          </a:prstGeom>
          <a:solidFill>
            <a:srgbClr val="CCFFFF"/>
          </a:solidFill>
          <a:ln w="9525">
            <a:noFill/>
            <a:miter lim="800000"/>
            <a:headEnd/>
            <a:tailEnd/>
          </a:ln>
          <a:effectLst/>
        </p:spPr>
        <p:txBody>
          <a:bodyPr wrap="none" anchor="ctr"/>
          <a:lstStyle/>
          <a:p>
            <a:endParaRPr lang="en-US"/>
          </a:p>
        </p:txBody>
      </p:sp>
      <p:sp>
        <p:nvSpPr>
          <p:cNvPr id="286741" name="Rectangle 21"/>
          <p:cNvSpPr>
            <a:spLocks noChangeArrowheads="1"/>
          </p:cNvSpPr>
          <p:nvPr/>
        </p:nvSpPr>
        <p:spPr bwMode="auto">
          <a:xfrm>
            <a:off x="2895600" y="1524000"/>
            <a:ext cx="3492500" cy="4064000"/>
          </a:xfrm>
          <a:prstGeom prst="rect">
            <a:avLst/>
          </a:prstGeom>
          <a:solidFill>
            <a:srgbClr val="FFCCFF"/>
          </a:solidFill>
          <a:ln w="9525">
            <a:noFill/>
            <a:miter lim="800000"/>
            <a:headEnd/>
            <a:tailEnd/>
          </a:ln>
          <a:effectLst/>
        </p:spPr>
        <p:txBody>
          <a:bodyPr wrap="none" anchor="ctr"/>
          <a:lstStyle/>
          <a:p>
            <a:endParaRPr lang="en-US"/>
          </a:p>
        </p:txBody>
      </p:sp>
      <p:sp>
        <p:nvSpPr>
          <p:cNvPr id="286722" name="Rectangle 6"/>
          <p:cNvSpPr txBox="1">
            <a:spLocks noGrp="1" noChangeArrowheads="1"/>
          </p:cNvSpPr>
          <p:nvPr/>
        </p:nvSpPr>
        <p:spPr bwMode="auto">
          <a:xfrm>
            <a:off x="457200" y="6245225"/>
            <a:ext cx="2133600" cy="476250"/>
          </a:xfrm>
          <a:prstGeom prst="rect">
            <a:avLst/>
          </a:prstGeom>
          <a:noFill/>
          <a:ln w="9525">
            <a:noFill/>
            <a:miter lim="800000"/>
            <a:headEnd/>
            <a:tailEnd/>
          </a:ln>
        </p:spPr>
        <p:txBody>
          <a:bodyPr/>
          <a:lstStyle/>
          <a:p>
            <a:pPr rtl="1"/>
            <a:fld id="{C274D3FF-0EEE-458C-82F9-D9E761BB4E8D}" type="slidenum">
              <a:rPr lang="he-IL" sz="1400"/>
              <a:pPr rtl="1"/>
              <a:t>5</a:t>
            </a:fld>
            <a:endParaRPr lang="en-US" sz="1400"/>
          </a:p>
        </p:txBody>
      </p:sp>
      <p:pic>
        <p:nvPicPr>
          <p:cNvPr id="286723"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76400" y="304800"/>
            <a:ext cx="6096000" cy="6096000"/>
          </a:xfrm>
          <a:prstGeom prst="rect">
            <a:avLst/>
          </a:prstGeom>
          <a:noFill/>
          <a:ln w="9525">
            <a:noFill/>
            <a:miter lim="800000"/>
            <a:headEnd/>
            <a:tailEnd/>
          </a:ln>
        </p:spPr>
      </p:pic>
      <p:pic>
        <p:nvPicPr>
          <p:cNvPr id="286726" name="Picture 5"/>
          <p:cNvPicPr>
            <a:picLocks noChangeAspect="1" noChangeArrowheads="1"/>
          </p:cNvPicPr>
          <p:nvPr/>
        </p:nvPicPr>
        <p:blipFill>
          <a:blip r:embed="rId3" cstate="print"/>
          <a:srcRect/>
          <a:stretch>
            <a:fillRect/>
          </a:stretch>
        </p:blipFill>
        <p:spPr bwMode="auto">
          <a:xfrm>
            <a:off x="0" y="4495800"/>
            <a:ext cx="2197100" cy="2362200"/>
          </a:xfrm>
          <a:prstGeom prst="rect">
            <a:avLst/>
          </a:prstGeom>
          <a:noFill/>
          <a:ln w="9525">
            <a:noFill/>
            <a:miter lim="800000"/>
            <a:headEnd/>
            <a:tailEnd/>
          </a:ln>
        </p:spPr>
      </p:pic>
      <p:sp>
        <p:nvSpPr>
          <p:cNvPr id="286727" name="Freeform 6"/>
          <p:cNvSpPr>
            <a:spLocks/>
          </p:cNvSpPr>
          <p:nvPr/>
        </p:nvSpPr>
        <p:spPr bwMode="auto">
          <a:xfrm>
            <a:off x="-17463" y="5083175"/>
            <a:ext cx="2036763" cy="1181100"/>
          </a:xfrm>
          <a:custGeom>
            <a:avLst/>
            <a:gdLst>
              <a:gd name="T0" fmla="*/ 23 w 1283"/>
              <a:gd name="T1" fmla="*/ 728 h 744"/>
              <a:gd name="T2" fmla="*/ 1223 w 1283"/>
              <a:gd name="T3" fmla="*/ 734 h 744"/>
              <a:gd name="T4" fmla="*/ 1283 w 1283"/>
              <a:gd name="T5" fmla="*/ 650 h 744"/>
              <a:gd name="T6" fmla="*/ 1217 w 1283"/>
              <a:gd name="T7" fmla="*/ 548 h 744"/>
              <a:gd name="T8" fmla="*/ 1115 w 1283"/>
              <a:gd name="T9" fmla="*/ 482 h 744"/>
              <a:gd name="T10" fmla="*/ 83 w 1283"/>
              <a:gd name="T11" fmla="*/ 476 h 744"/>
              <a:gd name="T12" fmla="*/ 35 w 1283"/>
              <a:gd name="T13" fmla="*/ 434 h 744"/>
              <a:gd name="T14" fmla="*/ 5 w 1283"/>
              <a:gd name="T15" fmla="*/ 398 h 744"/>
              <a:gd name="T16" fmla="*/ 65 w 1283"/>
              <a:gd name="T17" fmla="*/ 284 h 744"/>
              <a:gd name="T18" fmla="*/ 1061 w 1283"/>
              <a:gd name="T19" fmla="*/ 278 h 744"/>
              <a:gd name="T20" fmla="*/ 1145 w 1283"/>
              <a:gd name="T21" fmla="*/ 236 h 744"/>
              <a:gd name="T22" fmla="*/ 1151 w 1283"/>
              <a:gd name="T23" fmla="*/ 182 h 744"/>
              <a:gd name="T24" fmla="*/ 1163 w 1283"/>
              <a:gd name="T25" fmla="*/ 146 h 744"/>
              <a:gd name="T26" fmla="*/ 1145 w 1283"/>
              <a:gd name="T27" fmla="*/ 56 h 744"/>
              <a:gd name="T28" fmla="*/ 1055 w 1283"/>
              <a:gd name="T29" fmla="*/ 2 h 744"/>
              <a:gd name="T30" fmla="*/ 215 w 1283"/>
              <a:gd name="T31" fmla="*/ 2 h 7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3"/>
              <a:gd name="T49" fmla="*/ 0 h 744"/>
              <a:gd name="T50" fmla="*/ 1283 w 1283"/>
              <a:gd name="T51" fmla="*/ 744 h 7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3" h="744">
                <a:moveTo>
                  <a:pt x="23" y="728"/>
                </a:moveTo>
                <a:cubicBezTo>
                  <a:pt x="423" y="744"/>
                  <a:pt x="822" y="738"/>
                  <a:pt x="1223" y="734"/>
                </a:cubicBezTo>
                <a:cubicBezTo>
                  <a:pt x="1256" y="712"/>
                  <a:pt x="1263" y="681"/>
                  <a:pt x="1283" y="650"/>
                </a:cubicBezTo>
                <a:cubicBezTo>
                  <a:pt x="1267" y="603"/>
                  <a:pt x="1260" y="577"/>
                  <a:pt x="1217" y="548"/>
                </a:cubicBezTo>
                <a:cubicBezTo>
                  <a:pt x="1200" y="523"/>
                  <a:pt x="1151" y="482"/>
                  <a:pt x="1115" y="482"/>
                </a:cubicBezTo>
                <a:cubicBezTo>
                  <a:pt x="771" y="480"/>
                  <a:pt x="427" y="478"/>
                  <a:pt x="83" y="476"/>
                </a:cubicBezTo>
                <a:cubicBezTo>
                  <a:pt x="63" y="463"/>
                  <a:pt x="55" y="447"/>
                  <a:pt x="35" y="434"/>
                </a:cubicBezTo>
                <a:cubicBezTo>
                  <a:pt x="26" y="421"/>
                  <a:pt x="8" y="413"/>
                  <a:pt x="5" y="398"/>
                </a:cubicBezTo>
                <a:cubicBezTo>
                  <a:pt x="0" y="366"/>
                  <a:pt x="22" y="285"/>
                  <a:pt x="65" y="284"/>
                </a:cubicBezTo>
                <a:cubicBezTo>
                  <a:pt x="397" y="280"/>
                  <a:pt x="729" y="280"/>
                  <a:pt x="1061" y="278"/>
                </a:cubicBezTo>
                <a:cubicBezTo>
                  <a:pt x="1115" y="272"/>
                  <a:pt x="1118" y="276"/>
                  <a:pt x="1145" y="236"/>
                </a:cubicBezTo>
                <a:cubicBezTo>
                  <a:pt x="1147" y="218"/>
                  <a:pt x="1147" y="200"/>
                  <a:pt x="1151" y="182"/>
                </a:cubicBezTo>
                <a:cubicBezTo>
                  <a:pt x="1153" y="170"/>
                  <a:pt x="1163" y="146"/>
                  <a:pt x="1163" y="146"/>
                </a:cubicBezTo>
                <a:cubicBezTo>
                  <a:pt x="1156" y="79"/>
                  <a:pt x="1163" y="109"/>
                  <a:pt x="1145" y="56"/>
                </a:cubicBezTo>
                <a:cubicBezTo>
                  <a:pt x="1142" y="47"/>
                  <a:pt x="1074" y="2"/>
                  <a:pt x="1055" y="2"/>
                </a:cubicBezTo>
                <a:cubicBezTo>
                  <a:pt x="775" y="0"/>
                  <a:pt x="495" y="2"/>
                  <a:pt x="215" y="2"/>
                </a:cubicBezTo>
              </a:path>
            </a:pathLst>
          </a:custGeom>
          <a:noFill/>
          <a:ln w="28575" cmpd="sng">
            <a:solidFill>
              <a:schemeClr val="tx1"/>
            </a:solidFill>
            <a:round/>
            <a:headEnd type="none" w="med" len="med"/>
            <a:tailEnd type="triangle" w="med" len="med"/>
          </a:ln>
        </p:spPr>
        <p:txBody>
          <a:bodyPr/>
          <a:lstStyle/>
          <a:p>
            <a:endParaRPr lang="en-US"/>
          </a:p>
        </p:txBody>
      </p:sp>
      <p:pic>
        <p:nvPicPr>
          <p:cNvPr id="286728"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759366">
            <a:off x="76200" y="4684713"/>
            <a:ext cx="1066800" cy="801687"/>
          </a:xfrm>
          <a:prstGeom prst="rect">
            <a:avLst/>
          </a:prstGeom>
          <a:noFill/>
          <a:ln w="9525">
            <a:noFill/>
            <a:miter lim="800000"/>
            <a:headEnd/>
            <a:tailEnd/>
          </a:ln>
        </p:spPr>
      </p:pic>
      <p:sp>
        <p:nvSpPr>
          <p:cNvPr id="286730" name="Text Box 9"/>
          <p:cNvSpPr txBox="1">
            <a:spLocks noChangeArrowheads="1"/>
          </p:cNvSpPr>
          <p:nvPr/>
        </p:nvSpPr>
        <p:spPr bwMode="auto">
          <a:xfrm>
            <a:off x="0" y="3429000"/>
            <a:ext cx="1924050" cy="641350"/>
          </a:xfrm>
          <a:prstGeom prst="rect">
            <a:avLst/>
          </a:prstGeom>
          <a:noFill/>
          <a:ln w="9525">
            <a:noFill/>
            <a:miter lim="800000"/>
            <a:headEnd/>
            <a:tailEnd/>
          </a:ln>
        </p:spPr>
        <p:txBody>
          <a:bodyPr wrap="none">
            <a:spAutoFit/>
          </a:bodyPr>
          <a:lstStyle/>
          <a:p>
            <a:r>
              <a:rPr lang="en-US"/>
              <a:t>Hyderabad, India</a:t>
            </a:r>
          </a:p>
          <a:p>
            <a:r>
              <a:rPr lang="en-US"/>
              <a:t>22 June 2009</a:t>
            </a:r>
          </a:p>
        </p:txBody>
      </p:sp>
      <p:sp>
        <p:nvSpPr>
          <p:cNvPr id="286736" name="Line 16"/>
          <p:cNvSpPr>
            <a:spLocks noChangeShapeType="1"/>
          </p:cNvSpPr>
          <p:nvPr/>
        </p:nvSpPr>
        <p:spPr bwMode="auto">
          <a:xfrm flipV="1">
            <a:off x="6400800" y="1524000"/>
            <a:ext cx="0" cy="4038600"/>
          </a:xfrm>
          <a:prstGeom prst="line">
            <a:avLst/>
          </a:prstGeom>
          <a:noFill/>
          <a:ln w="38100">
            <a:solidFill>
              <a:srgbClr val="0000FF"/>
            </a:solidFill>
            <a:round/>
            <a:headEnd type="arrow" w="med" len="med"/>
            <a:tailEnd/>
          </a:ln>
          <a:effectLst/>
        </p:spPr>
        <p:txBody>
          <a:bodyPr/>
          <a:lstStyle/>
          <a:p>
            <a:endParaRPr lang="en-US"/>
          </a:p>
        </p:txBody>
      </p:sp>
      <p:sp>
        <p:nvSpPr>
          <p:cNvPr id="286737" name="Text Box 6"/>
          <p:cNvSpPr txBox="1">
            <a:spLocks noChangeArrowheads="1"/>
          </p:cNvSpPr>
          <p:nvPr/>
        </p:nvSpPr>
        <p:spPr bwMode="auto">
          <a:xfrm>
            <a:off x="6629400" y="3581400"/>
            <a:ext cx="1981200" cy="915988"/>
          </a:xfrm>
          <a:prstGeom prst="rect">
            <a:avLst/>
          </a:prstGeom>
          <a:noFill/>
          <a:ln w="9525">
            <a:noFill/>
            <a:miter lim="800000"/>
            <a:headEnd/>
            <a:tailEnd/>
          </a:ln>
        </p:spPr>
        <p:txBody>
          <a:bodyPr>
            <a:spAutoFit/>
          </a:bodyPr>
          <a:lstStyle/>
          <a:p>
            <a:r>
              <a:rPr lang="en-US" b="1">
                <a:solidFill>
                  <a:srgbClr val="0000FF"/>
                </a:solidFill>
              </a:rPr>
              <a:t>Re for onset of significant rain (&gt; 1 mm/h)</a:t>
            </a:r>
            <a:endParaRPr lang="en-US">
              <a:solidFill>
                <a:srgbClr val="0000FF"/>
              </a:solidFill>
            </a:endParaRPr>
          </a:p>
        </p:txBody>
      </p:sp>
      <p:sp>
        <p:nvSpPr>
          <p:cNvPr id="286738" name="Line 18"/>
          <p:cNvSpPr>
            <a:spLocks noChangeShapeType="1"/>
          </p:cNvSpPr>
          <p:nvPr/>
        </p:nvSpPr>
        <p:spPr bwMode="auto">
          <a:xfrm flipH="1">
            <a:off x="2895600" y="2819400"/>
            <a:ext cx="3505200" cy="0"/>
          </a:xfrm>
          <a:prstGeom prst="line">
            <a:avLst/>
          </a:prstGeom>
          <a:noFill/>
          <a:ln w="38100">
            <a:solidFill>
              <a:srgbClr val="0000FF"/>
            </a:solidFill>
            <a:round/>
            <a:headEnd/>
            <a:tailEnd type="arrow" w="med" len="med"/>
          </a:ln>
          <a:effectLst/>
        </p:spPr>
        <p:txBody>
          <a:bodyPr/>
          <a:lstStyle/>
          <a:p>
            <a:endParaRPr lang="en-US"/>
          </a:p>
        </p:txBody>
      </p:sp>
      <p:sp>
        <p:nvSpPr>
          <p:cNvPr id="286739" name="Text Box 6"/>
          <p:cNvSpPr txBox="1">
            <a:spLocks noChangeArrowheads="1"/>
          </p:cNvSpPr>
          <p:nvPr/>
        </p:nvSpPr>
        <p:spPr bwMode="auto">
          <a:xfrm>
            <a:off x="3124200" y="2209800"/>
            <a:ext cx="1981200" cy="641350"/>
          </a:xfrm>
          <a:prstGeom prst="rect">
            <a:avLst/>
          </a:prstGeom>
          <a:noFill/>
          <a:ln w="9525">
            <a:noFill/>
            <a:miter lim="800000"/>
            <a:headEnd/>
            <a:tailEnd/>
          </a:ln>
        </p:spPr>
        <p:txBody>
          <a:bodyPr>
            <a:spAutoFit/>
          </a:bodyPr>
          <a:lstStyle/>
          <a:p>
            <a:r>
              <a:rPr lang="en-US" b="1">
                <a:solidFill>
                  <a:srgbClr val="0000FF"/>
                </a:solidFill>
              </a:rPr>
              <a:t>Height for onset of rain</a:t>
            </a:r>
            <a:endParaRPr lang="en-US">
              <a:solidFill>
                <a:srgbClr val="0000FF"/>
              </a:solidFill>
            </a:endParaRPr>
          </a:p>
        </p:txBody>
      </p:sp>
      <p:sp>
        <p:nvSpPr>
          <p:cNvPr id="286742" name="Text Box 22"/>
          <p:cNvSpPr txBox="1">
            <a:spLocks noChangeArrowheads="1"/>
          </p:cNvSpPr>
          <p:nvPr/>
        </p:nvSpPr>
        <p:spPr bwMode="auto">
          <a:xfrm>
            <a:off x="5302250" y="5181600"/>
            <a:ext cx="1708150" cy="366713"/>
          </a:xfrm>
          <a:prstGeom prst="rect">
            <a:avLst/>
          </a:prstGeom>
          <a:noFill/>
          <a:ln w="9525">
            <a:noFill/>
            <a:miter lim="800000"/>
            <a:headEnd/>
            <a:tailEnd/>
          </a:ln>
          <a:effectLst/>
        </p:spPr>
        <p:txBody>
          <a:bodyPr wrap="none">
            <a:spAutoFit/>
          </a:bodyPr>
          <a:lstStyle/>
          <a:p>
            <a:r>
              <a:rPr lang="en-US"/>
              <a:t>No rain     Rain</a:t>
            </a:r>
          </a:p>
        </p:txBody>
      </p:sp>
      <p:sp>
        <p:nvSpPr>
          <p:cNvPr id="286743" name="Text Box 4"/>
          <p:cNvSpPr txBox="1">
            <a:spLocks noChangeArrowheads="1"/>
          </p:cNvSpPr>
          <p:nvPr/>
        </p:nvSpPr>
        <p:spPr bwMode="auto">
          <a:xfrm>
            <a:off x="228600" y="381000"/>
            <a:ext cx="8567738" cy="457200"/>
          </a:xfrm>
          <a:prstGeom prst="rect">
            <a:avLst/>
          </a:prstGeom>
          <a:solidFill>
            <a:schemeClr val="bg1"/>
          </a:solidFill>
          <a:ln w="9525">
            <a:noFill/>
            <a:miter lim="800000"/>
            <a:headEnd/>
            <a:tailEnd/>
          </a:ln>
        </p:spPr>
        <p:txBody>
          <a:bodyPr>
            <a:spAutoFit/>
          </a:bodyPr>
          <a:lstStyle/>
          <a:p>
            <a:r>
              <a:rPr lang="en-US" sz="2400"/>
              <a:t>Rain develops in the updraft when Re reaches 14 </a:t>
            </a:r>
            <a:r>
              <a:rPr lang="en-US" sz="2400">
                <a:latin typeface="Symbol" pitchFamily="18" charset="2"/>
              </a:rPr>
              <a:t>m</a:t>
            </a:r>
            <a:r>
              <a:rPr lang="en-US" sz="2400"/>
              <a:t>m.</a:t>
            </a:r>
          </a:p>
        </p:txBody>
      </p:sp>
      <p:sp>
        <p:nvSpPr>
          <p:cNvPr id="286744" name="Text Box 5"/>
          <p:cNvSpPr txBox="1">
            <a:spLocks noChangeArrowheads="1"/>
          </p:cNvSpPr>
          <p:nvPr/>
        </p:nvSpPr>
        <p:spPr bwMode="auto">
          <a:xfrm>
            <a:off x="2819400" y="6096000"/>
            <a:ext cx="4057650" cy="366713"/>
          </a:xfrm>
          <a:prstGeom prst="rect">
            <a:avLst/>
          </a:prstGeom>
          <a:solidFill>
            <a:schemeClr val="bg1"/>
          </a:solidFill>
          <a:ln w="9525">
            <a:noFill/>
            <a:miter lim="800000"/>
            <a:headEnd/>
            <a:tailEnd/>
          </a:ln>
        </p:spPr>
        <p:txBody>
          <a:bodyPr wrap="none">
            <a:spAutoFit/>
          </a:bodyPr>
          <a:lstStyle/>
          <a:p>
            <a:r>
              <a:rPr lang="en-US" b="1"/>
              <a:t>Cloud drop effective radius, r</a:t>
            </a:r>
            <a:r>
              <a:rPr lang="en-US" b="1" baseline="-25000"/>
              <a:t>e</a:t>
            </a:r>
            <a:r>
              <a:rPr lang="en-US" b="1"/>
              <a:t> [</a:t>
            </a:r>
            <a:r>
              <a:rPr lang="en-US" b="1">
                <a:latin typeface="Symbol" pitchFamily="18" charset="2"/>
              </a:rPr>
              <a:t>m</a:t>
            </a:r>
            <a:r>
              <a:rPr lang="en-US" b="1"/>
              <a:t>m]</a:t>
            </a:r>
            <a:r>
              <a:rPr lang="en-US"/>
              <a:t> </a:t>
            </a:r>
          </a:p>
        </p:txBody>
      </p:sp>
      <p:sp>
        <p:nvSpPr>
          <p:cNvPr id="286745" name="Rectangle 25"/>
          <p:cNvSpPr>
            <a:spLocks noChangeArrowheads="1"/>
          </p:cNvSpPr>
          <p:nvPr/>
        </p:nvSpPr>
        <p:spPr bwMode="auto">
          <a:xfrm>
            <a:off x="4572000" y="990600"/>
            <a:ext cx="1905000" cy="457200"/>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37"/>
                                        </p:tgtEl>
                                        <p:attrNameLst>
                                          <p:attrName>style.visibility</p:attrName>
                                        </p:attrNameLst>
                                      </p:cBhvr>
                                      <p:to>
                                        <p:strVal val="visible"/>
                                      </p:to>
                                    </p:set>
                                    <p:anim calcmode="lin" valueType="num">
                                      <p:cBhvr additive="base">
                                        <p:cTn id="7" dur="500" fill="hold"/>
                                        <p:tgtEl>
                                          <p:spTgt spid="286737"/>
                                        </p:tgtEl>
                                        <p:attrNameLst>
                                          <p:attrName>ppt_x</p:attrName>
                                        </p:attrNameLst>
                                      </p:cBhvr>
                                      <p:tavLst>
                                        <p:tav tm="0">
                                          <p:val>
                                            <p:strVal val="#ppt_x"/>
                                          </p:val>
                                        </p:tav>
                                        <p:tav tm="100000">
                                          <p:val>
                                            <p:strVal val="#ppt_x"/>
                                          </p:val>
                                        </p:tav>
                                      </p:tavLst>
                                    </p:anim>
                                    <p:anim calcmode="lin" valueType="num">
                                      <p:cBhvr additive="base">
                                        <p:cTn id="8" dur="500" fill="hold"/>
                                        <p:tgtEl>
                                          <p:spTgt spid="2867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6736"/>
                                        </p:tgtEl>
                                        <p:attrNameLst>
                                          <p:attrName>style.visibility</p:attrName>
                                        </p:attrNameLst>
                                      </p:cBhvr>
                                      <p:to>
                                        <p:strVal val="visible"/>
                                      </p:to>
                                    </p:set>
                                    <p:anim calcmode="lin" valueType="num">
                                      <p:cBhvr additive="base">
                                        <p:cTn id="11" dur="500" fill="hold"/>
                                        <p:tgtEl>
                                          <p:spTgt spid="286736"/>
                                        </p:tgtEl>
                                        <p:attrNameLst>
                                          <p:attrName>ppt_x</p:attrName>
                                        </p:attrNameLst>
                                      </p:cBhvr>
                                      <p:tavLst>
                                        <p:tav tm="0">
                                          <p:val>
                                            <p:strVal val="#ppt_x"/>
                                          </p:val>
                                        </p:tav>
                                        <p:tav tm="100000">
                                          <p:val>
                                            <p:strVal val="#ppt_x"/>
                                          </p:val>
                                        </p:tav>
                                      </p:tavLst>
                                    </p:anim>
                                    <p:anim calcmode="lin" valueType="num">
                                      <p:cBhvr additive="base">
                                        <p:cTn id="12" dur="500" fill="hold"/>
                                        <p:tgtEl>
                                          <p:spTgt spid="2867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739"/>
                                        </p:tgtEl>
                                        <p:attrNameLst>
                                          <p:attrName>style.visibility</p:attrName>
                                        </p:attrNameLst>
                                      </p:cBhvr>
                                      <p:to>
                                        <p:strVal val="visible"/>
                                      </p:to>
                                    </p:set>
                                    <p:anim calcmode="lin" valueType="num">
                                      <p:cBhvr additive="base">
                                        <p:cTn id="17" dur="500" fill="hold"/>
                                        <p:tgtEl>
                                          <p:spTgt spid="286739"/>
                                        </p:tgtEl>
                                        <p:attrNameLst>
                                          <p:attrName>ppt_x</p:attrName>
                                        </p:attrNameLst>
                                      </p:cBhvr>
                                      <p:tavLst>
                                        <p:tav tm="0">
                                          <p:val>
                                            <p:strVal val="#ppt_x"/>
                                          </p:val>
                                        </p:tav>
                                        <p:tav tm="100000">
                                          <p:val>
                                            <p:strVal val="#ppt_x"/>
                                          </p:val>
                                        </p:tav>
                                      </p:tavLst>
                                    </p:anim>
                                    <p:anim calcmode="lin" valueType="num">
                                      <p:cBhvr additive="base">
                                        <p:cTn id="18" dur="500" fill="hold"/>
                                        <p:tgtEl>
                                          <p:spTgt spid="2867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6738"/>
                                        </p:tgtEl>
                                        <p:attrNameLst>
                                          <p:attrName>style.visibility</p:attrName>
                                        </p:attrNameLst>
                                      </p:cBhvr>
                                      <p:to>
                                        <p:strVal val="visible"/>
                                      </p:to>
                                    </p:set>
                                    <p:anim calcmode="lin" valueType="num">
                                      <p:cBhvr additive="base">
                                        <p:cTn id="21" dur="500" fill="hold"/>
                                        <p:tgtEl>
                                          <p:spTgt spid="286738"/>
                                        </p:tgtEl>
                                        <p:attrNameLst>
                                          <p:attrName>ppt_x</p:attrName>
                                        </p:attrNameLst>
                                      </p:cBhvr>
                                      <p:tavLst>
                                        <p:tav tm="0">
                                          <p:val>
                                            <p:strVal val="#ppt_x"/>
                                          </p:val>
                                        </p:tav>
                                        <p:tav tm="100000">
                                          <p:val>
                                            <p:strVal val="#ppt_x"/>
                                          </p:val>
                                        </p:tav>
                                      </p:tavLst>
                                    </p:anim>
                                    <p:anim calcmode="lin" valueType="num">
                                      <p:cBhvr additive="base">
                                        <p:cTn id="22" dur="500" fill="hold"/>
                                        <p:tgtEl>
                                          <p:spTgt spid="2867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86741"/>
                                        </p:tgtEl>
                                        <p:attrNameLst>
                                          <p:attrName>style.visibility</p:attrName>
                                        </p:attrNameLst>
                                      </p:cBhvr>
                                      <p:to>
                                        <p:strVal val="visible"/>
                                      </p:to>
                                    </p:set>
                                    <p:animEffect transition="in" filter="checkerboard(across)">
                                      <p:cBhvr>
                                        <p:cTn id="27" dur="500"/>
                                        <p:tgtEl>
                                          <p:spTgt spid="28674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86740"/>
                                        </p:tgtEl>
                                        <p:attrNameLst>
                                          <p:attrName>style.visibility</p:attrName>
                                        </p:attrNameLst>
                                      </p:cBhvr>
                                      <p:to>
                                        <p:strVal val="visible"/>
                                      </p:to>
                                    </p:set>
                                    <p:animEffect transition="in" filter="checkerboard(across)">
                                      <p:cBhvr>
                                        <p:cTn id="30" dur="500"/>
                                        <p:tgtEl>
                                          <p:spTgt spid="28674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86742"/>
                                        </p:tgtEl>
                                        <p:attrNameLst>
                                          <p:attrName>style.visibility</p:attrName>
                                        </p:attrNameLst>
                                      </p:cBhvr>
                                      <p:to>
                                        <p:strVal val="visible"/>
                                      </p:to>
                                    </p:set>
                                    <p:animEffect transition="in" filter="checkerboard(across)">
                                      <p:cBhvr>
                                        <p:cTn id="33" dur="500"/>
                                        <p:tgtEl>
                                          <p:spTgt spid="28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0" grpId="0" animBg="1"/>
      <p:bldP spid="286741" grpId="0" animBg="1"/>
      <p:bldP spid="286736" grpId="0" animBg="1"/>
      <p:bldP spid="286737" grpId="0"/>
      <p:bldP spid="286738" grpId="0" animBg="1"/>
      <p:bldP spid="286739" grpId="0"/>
      <p:bldP spid="2867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685" name="Picture 5"/>
          <p:cNvPicPr>
            <a:picLocks noChangeAspect="1" noChangeArrowheads="1"/>
          </p:cNvPicPr>
          <p:nvPr/>
        </p:nvPicPr>
        <p:blipFill>
          <a:blip r:embed="rId2" cstate="print"/>
          <a:srcRect/>
          <a:stretch>
            <a:fillRect/>
          </a:stretch>
        </p:blipFill>
        <p:spPr bwMode="auto">
          <a:xfrm>
            <a:off x="-528638" y="-166688"/>
            <a:ext cx="10201276" cy="7191376"/>
          </a:xfrm>
          <a:prstGeom prst="rect">
            <a:avLst/>
          </a:prstGeom>
          <a:noFill/>
          <a:ln w="9525">
            <a:noFill/>
            <a:miter lim="800000"/>
            <a:headEnd/>
            <a:tailEnd/>
          </a:ln>
          <a:effectLst/>
        </p:spPr>
      </p:pic>
      <p:sp>
        <p:nvSpPr>
          <p:cNvPr id="1223686" name="Text Box 6"/>
          <p:cNvSpPr txBox="1">
            <a:spLocks noChangeArrowheads="1"/>
          </p:cNvSpPr>
          <p:nvPr/>
        </p:nvSpPr>
        <p:spPr bwMode="auto">
          <a:xfrm>
            <a:off x="5867400" y="6324600"/>
            <a:ext cx="3694113" cy="336550"/>
          </a:xfrm>
          <a:prstGeom prst="rect">
            <a:avLst/>
          </a:prstGeom>
          <a:noFill/>
          <a:ln w="9525">
            <a:noFill/>
            <a:miter lim="800000"/>
            <a:headEnd/>
            <a:tailEnd/>
          </a:ln>
          <a:effectLst/>
        </p:spPr>
        <p:txBody>
          <a:bodyPr wrap="none">
            <a:spAutoFit/>
          </a:bodyPr>
          <a:lstStyle/>
          <a:p>
            <a:pPr algn="l" rtl="0"/>
            <a:r>
              <a:rPr lang="en-US">
                <a:latin typeface="Arial Unicode MS" pitchFamily="34" charset="-128"/>
                <a:ea typeface="Arial Unicode MS" pitchFamily="34" charset="-128"/>
                <a:cs typeface="Arial Unicode MS" pitchFamily="34" charset="-128"/>
              </a:rPr>
              <a:t>MODIS TERRA 21 Aug 2008 03:00 UT</a:t>
            </a:r>
          </a:p>
        </p:txBody>
      </p:sp>
      <p:sp>
        <p:nvSpPr>
          <p:cNvPr id="1223687" name="Rectangle 7"/>
          <p:cNvSpPr>
            <a:spLocks noChangeArrowheads="1"/>
          </p:cNvSpPr>
          <p:nvPr/>
        </p:nvSpPr>
        <p:spPr bwMode="auto">
          <a:xfrm>
            <a:off x="5291138" y="6521450"/>
            <a:ext cx="3627437" cy="336550"/>
          </a:xfrm>
          <a:prstGeom prst="rect">
            <a:avLst/>
          </a:prstGeom>
          <a:noFill/>
          <a:ln w="9525">
            <a:noFill/>
            <a:miter lim="800000"/>
            <a:headEnd/>
            <a:tailEnd/>
          </a:ln>
          <a:effectLst/>
        </p:spPr>
        <p:txBody>
          <a:bodyPr wrap="none">
            <a:spAutoFit/>
          </a:bodyPr>
          <a:lstStyle/>
          <a:p>
            <a:pPr rtl="0"/>
            <a:r>
              <a:rPr lang="en-US" i="1"/>
              <a:t>Rosenfeld et al., submitted to BAMS, 2011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Line 21"/>
          <p:cNvSpPr>
            <a:spLocks noChangeShapeType="1"/>
          </p:cNvSpPr>
          <p:nvPr/>
        </p:nvSpPr>
        <p:spPr bwMode="auto">
          <a:xfrm flipH="1">
            <a:off x="12700" y="19050"/>
            <a:ext cx="5334000" cy="3429000"/>
          </a:xfrm>
          <a:prstGeom prst="line">
            <a:avLst/>
          </a:prstGeom>
          <a:noFill/>
          <a:ln w="25400">
            <a:gradFill>
              <a:gsLst>
                <a:gs pos="0">
                  <a:schemeClr val="tx2"/>
                </a:gs>
                <a:gs pos="50000">
                  <a:schemeClr val="accent1">
                    <a:shade val="67500"/>
                    <a:satMod val="115000"/>
                  </a:schemeClr>
                </a:gs>
                <a:gs pos="100000">
                  <a:schemeClr val="accent1">
                    <a:shade val="100000"/>
                    <a:satMod val="115000"/>
                  </a:schemeClr>
                </a:gs>
              </a:gsLst>
              <a:lin ang="5400000" scaled="0"/>
            </a:gradFill>
            <a:prstDash val="dash"/>
            <a:round/>
            <a:headEnd/>
            <a:tailEnd/>
          </a:ln>
        </p:spPr>
        <p:txBody>
          <a:bodyPr/>
          <a:lstStyle/>
          <a:p>
            <a:pPr algn="r" fontAlgn="auto">
              <a:spcBef>
                <a:spcPts val="0"/>
              </a:spcBef>
              <a:spcAft>
                <a:spcPts val="0"/>
              </a:spcAft>
              <a:defRPr/>
            </a:pPr>
            <a:endParaRPr lang="he-IL" sz="1800">
              <a:latin typeface="+mn-lt"/>
            </a:endParaRPr>
          </a:p>
        </p:txBody>
      </p:sp>
      <p:pic>
        <p:nvPicPr>
          <p:cNvPr id="1219589" name="Picture 2"/>
          <p:cNvPicPr>
            <a:picLocks noChangeAspect="1" noChangeArrowheads="1"/>
          </p:cNvPicPr>
          <p:nvPr/>
        </p:nvPicPr>
        <p:blipFill>
          <a:blip r:embed="rId3" cstate="print"/>
          <a:srcRect l="17500" t="22223" r="35001" b="39999"/>
          <a:stretch>
            <a:fillRect/>
          </a:stretch>
        </p:blipFill>
        <p:spPr bwMode="auto">
          <a:xfrm>
            <a:off x="0" y="0"/>
            <a:ext cx="9144000" cy="6096000"/>
          </a:xfrm>
          <a:prstGeom prst="rect">
            <a:avLst/>
          </a:prstGeom>
          <a:noFill/>
          <a:ln w="9525">
            <a:noFill/>
            <a:miter lim="800000"/>
            <a:headEnd/>
            <a:tailEnd/>
          </a:ln>
        </p:spPr>
      </p:pic>
      <p:sp>
        <p:nvSpPr>
          <p:cNvPr id="1219590" name="Line 21"/>
          <p:cNvSpPr>
            <a:spLocks noChangeShapeType="1"/>
          </p:cNvSpPr>
          <p:nvPr/>
        </p:nvSpPr>
        <p:spPr bwMode="auto">
          <a:xfrm flipH="1">
            <a:off x="2895600" y="304800"/>
            <a:ext cx="1447800" cy="5943600"/>
          </a:xfrm>
          <a:prstGeom prst="line">
            <a:avLst/>
          </a:prstGeom>
          <a:noFill/>
          <a:ln w="47625">
            <a:solidFill>
              <a:srgbClr val="FF9900"/>
            </a:solidFill>
            <a:round/>
            <a:headEnd/>
            <a:tailEnd/>
          </a:ln>
        </p:spPr>
        <p:txBody>
          <a:bodyPr/>
          <a:lstStyle/>
          <a:p>
            <a:endParaRPr lang="en-US"/>
          </a:p>
        </p:txBody>
      </p:sp>
      <p:sp>
        <p:nvSpPr>
          <p:cNvPr id="1219591" name="Text Box 27"/>
          <p:cNvSpPr txBox="1">
            <a:spLocks noChangeArrowheads="1"/>
          </p:cNvSpPr>
          <p:nvPr/>
        </p:nvSpPr>
        <p:spPr bwMode="auto">
          <a:xfrm>
            <a:off x="2957513" y="4343400"/>
            <a:ext cx="350837" cy="369888"/>
          </a:xfrm>
          <a:prstGeom prst="rect">
            <a:avLst/>
          </a:prstGeom>
          <a:noFill/>
          <a:ln w="9525">
            <a:noFill/>
            <a:miter lim="800000"/>
            <a:headEnd/>
            <a:tailEnd/>
          </a:ln>
        </p:spPr>
        <p:txBody>
          <a:bodyPr wrap="none">
            <a:spAutoFit/>
          </a:bodyPr>
          <a:lstStyle/>
          <a:p>
            <a:pPr algn="r"/>
            <a:r>
              <a:rPr lang="en-US" sz="1800" b="1">
                <a:solidFill>
                  <a:srgbClr val="FFC000"/>
                </a:solidFill>
                <a:latin typeface="Calibri" pitchFamily="34" charset="0"/>
                <a:cs typeface="Arial" pitchFamily="34" charset="0"/>
              </a:rPr>
              <a:t>B</a:t>
            </a:r>
          </a:p>
        </p:txBody>
      </p:sp>
      <p:sp>
        <p:nvSpPr>
          <p:cNvPr id="1219592" name="Text Box 28"/>
          <p:cNvSpPr txBox="1">
            <a:spLocks noChangeArrowheads="1"/>
          </p:cNvSpPr>
          <p:nvPr/>
        </p:nvSpPr>
        <p:spPr bwMode="auto">
          <a:xfrm>
            <a:off x="4140200" y="106363"/>
            <a:ext cx="350838" cy="369887"/>
          </a:xfrm>
          <a:prstGeom prst="rect">
            <a:avLst/>
          </a:prstGeom>
          <a:solidFill>
            <a:schemeClr val="bg1"/>
          </a:solidFill>
          <a:ln w="9525">
            <a:noFill/>
            <a:miter lim="800000"/>
            <a:headEnd/>
            <a:tailEnd/>
          </a:ln>
        </p:spPr>
        <p:txBody>
          <a:bodyPr wrap="none">
            <a:spAutoFit/>
          </a:bodyPr>
          <a:lstStyle/>
          <a:p>
            <a:pPr algn="r"/>
            <a:r>
              <a:rPr lang="en-US" sz="1800" b="1">
                <a:solidFill>
                  <a:srgbClr val="FFC000"/>
                </a:solidFill>
                <a:latin typeface="Calibri" pitchFamily="34" charset="0"/>
                <a:cs typeface="Arial" pitchFamily="34" charset="0"/>
              </a:rPr>
              <a:t>A</a:t>
            </a:r>
          </a:p>
        </p:txBody>
      </p:sp>
      <p:pic>
        <p:nvPicPr>
          <p:cNvPr id="1219593" name="Picture 30"/>
          <p:cNvPicPr>
            <a:picLocks noChangeAspect="1" noChangeArrowheads="1"/>
          </p:cNvPicPr>
          <p:nvPr/>
        </p:nvPicPr>
        <p:blipFill>
          <a:blip r:embed="rId4" cstate="print">
            <a:clrChange>
              <a:clrFrom>
                <a:srgbClr val="FFFFFF"/>
              </a:clrFrom>
              <a:clrTo>
                <a:srgbClr val="FFFFFF">
                  <a:alpha val="0"/>
                </a:srgbClr>
              </a:clrTo>
            </a:clrChange>
          </a:blip>
          <a:srcRect l="23212" t="38730" r="18286" b="37271"/>
          <a:stretch>
            <a:fillRect/>
          </a:stretch>
        </p:blipFill>
        <p:spPr bwMode="auto">
          <a:xfrm rot="-160283">
            <a:off x="760413" y="261938"/>
            <a:ext cx="6934200" cy="4244975"/>
          </a:xfrm>
          <a:prstGeom prst="rect">
            <a:avLst/>
          </a:prstGeom>
          <a:noFill/>
          <a:ln w="9525">
            <a:noFill/>
            <a:miter lim="800000"/>
            <a:headEnd/>
            <a:tailEnd/>
          </a:ln>
        </p:spPr>
      </p:pic>
      <p:sp>
        <p:nvSpPr>
          <p:cNvPr id="1219594" name="Text Box 53"/>
          <p:cNvSpPr txBox="1">
            <a:spLocks noChangeArrowheads="1"/>
          </p:cNvSpPr>
          <p:nvPr/>
        </p:nvSpPr>
        <p:spPr bwMode="auto">
          <a:xfrm>
            <a:off x="2916238" y="2636838"/>
            <a:ext cx="266700" cy="366712"/>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1</a:t>
            </a:r>
          </a:p>
        </p:txBody>
      </p:sp>
      <p:sp>
        <p:nvSpPr>
          <p:cNvPr id="1219595" name="Text Box 56"/>
          <p:cNvSpPr txBox="1">
            <a:spLocks noChangeArrowheads="1"/>
          </p:cNvSpPr>
          <p:nvPr/>
        </p:nvSpPr>
        <p:spPr bwMode="auto">
          <a:xfrm>
            <a:off x="4500563" y="1773238"/>
            <a:ext cx="300037" cy="366712"/>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7</a:t>
            </a:r>
          </a:p>
        </p:txBody>
      </p:sp>
      <p:sp>
        <p:nvSpPr>
          <p:cNvPr id="1219596" name="Line 21"/>
          <p:cNvSpPr>
            <a:spLocks noChangeShapeType="1"/>
          </p:cNvSpPr>
          <p:nvPr/>
        </p:nvSpPr>
        <p:spPr bwMode="auto">
          <a:xfrm flipH="1">
            <a:off x="0" y="0"/>
            <a:ext cx="7848600" cy="5105400"/>
          </a:xfrm>
          <a:prstGeom prst="line">
            <a:avLst/>
          </a:prstGeom>
          <a:noFill/>
          <a:ln w="25400">
            <a:solidFill>
              <a:schemeClr val="tx2"/>
            </a:solidFill>
            <a:round/>
            <a:headEnd/>
            <a:tailEnd/>
          </a:ln>
        </p:spPr>
        <p:txBody>
          <a:bodyPr/>
          <a:lstStyle/>
          <a:p>
            <a:endParaRPr lang="en-US"/>
          </a:p>
        </p:txBody>
      </p:sp>
      <p:sp>
        <p:nvSpPr>
          <p:cNvPr id="1219597" name="Line 21"/>
          <p:cNvSpPr>
            <a:spLocks noChangeShapeType="1"/>
          </p:cNvSpPr>
          <p:nvPr/>
        </p:nvSpPr>
        <p:spPr bwMode="auto">
          <a:xfrm flipH="1">
            <a:off x="1219200" y="990600"/>
            <a:ext cx="7924800" cy="5029200"/>
          </a:xfrm>
          <a:prstGeom prst="line">
            <a:avLst/>
          </a:prstGeom>
          <a:noFill/>
          <a:ln w="25400">
            <a:solidFill>
              <a:schemeClr val="tx2"/>
            </a:solidFill>
            <a:round/>
            <a:headEnd/>
            <a:tailEnd/>
          </a:ln>
        </p:spPr>
        <p:txBody>
          <a:bodyPr/>
          <a:lstStyle/>
          <a:p>
            <a:endParaRPr lang="en-US"/>
          </a:p>
        </p:txBody>
      </p:sp>
      <p:sp>
        <p:nvSpPr>
          <p:cNvPr id="36" name="Line 21"/>
          <p:cNvSpPr>
            <a:spLocks noChangeShapeType="1"/>
          </p:cNvSpPr>
          <p:nvPr/>
        </p:nvSpPr>
        <p:spPr bwMode="auto">
          <a:xfrm flipH="1">
            <a:off x="2971800" y="2743200"/>
            <a:ext cx="6172200" cy="3962400"/>
          </a:xfrm>
          <a:prstGeom prst="line">
            <a:avLst/>
          </a:prstGeom>
          <a:noFill/>
          <a:ln w="25400">
            <a:gradFill>
              <a:gsLst>
                <a:gs pos="0">
                  <a:schemeClr val="tx2"/>
                </a:gs>
                <a:gs pos="50000">
                  <a:schemeClr val="accent1">
                    <a:shade val="67500"/>
                    <a:satMod val="115000"/>
                  </a:schemeClr>
                </a:gs>
                <a:gs pos="100000">
                  <a:schemeClr val="accent1">
                    <a:shade val="100000"/>
                    <a:satMod val="115000"/>
                  </a:schemeClr>
                </a:gs>
              </a:gsLst>
              <a:lin ang="5400000" scaled="0"/>
            </a:gradFill>
            <a:prstDash val="dash"/>
            <a:round/>
            <a:headEnd/>
            <a:tailEnd/>
          </a:ln>
        </p:spPr>
        <p:txBody>
          <a:bodyPr/>
          <a:lstStyle/>
          <a:p>
            <a:pPr algn="r" fontAlgn="auto">
              <a:spcBef>
                <a:spcPts val="0"/>
              </a:spcBef>
              <a:spcAft>
                <a:spcPts val="0"/>
              </a:spcAft>
              <a:defRPr/>
            </a:pPr>
            <a:endParaRPr lang="he-IL" sz="1800">
              <a:latin typeface="+mn-lt"/>
            </a:endParaRPr>
          </a:p>
        </p:txBody>
      </p:sp>
      <p:pic>
        <p:nvPicPr>
          <p:cNvPr id="1219601" name="Picture 22"/>
          <p:cNvPicPr>
            <a:picLocks noChangeAspect="1" noChangeArrowheads="1"/>
          </p:cNvPicPr>
          <p:nvPr/>
        </p:nvPicPr>
        <p:blipFill>
          <a:blip r:embed="rId5" cstate="print"/>
          <a:srcRect l="6071" t="33937" r="16518" b="25482"/>
          <a:stretch>
            <a:fillRect/>
          </a:stretch>
        </p:blipFill>
        <p:spPr bwMode="auto">
          <a:xfrm>
            <a:off x="0" y="4724400"/>
            <a:ext cx="7772400" cy="2133600"/>
          </a:xfrm>
          <a:prstGeom prst="rect">
            <a:avLst/>
          </a:prstGeom>
          <a:noFill/>
          <a:ln w="9525">
            <a:noFill/>
            <a:miter lim="800000"/>
            <a:headEnd/>
            <a:tailEnd/>
          </a:ln>
        </p:spPr>
      </p:pic>
      <p:sp>
        <p:nvSpPr>
          <p:cNvPr id="1219602" name="Line 23"/>
          <p:cNvSpPr>
            <a:spLocks noChangeShapeType="1"/>
          </p:cNvSpPr>
          <p:nvPr/>
        </p:nvSpPr>
        <p:spPr bwMode="auto">
          <a:xfrm flipH="1">
            <a:off x="2133600" y="6477000"/>
            <a:ext cx="1066800" cy="0"/>
          </a:xfrm>
          <a:prstGeom prst="line">
            <a:avLst/>
          </a:prstGeom>
          <a:noFill/>
          <a:ln w="57150">
            <a:solidFill>
              <a:srgbClr val="FF9900"/>
            </a:solidFill>
            <a:round/>
            <a:headEnd/>
            <a:tailEnd/>
          </a:ln>
        </p:spPr>
        <p:txBody>
          <a:bodyPr/>
          <a:lstStyle/>
          <a:p>
            <a:endParaRPr lang="en-US"/>
          </a:p>
        </p:txBody>
      </p:sp>
      <p:sp>
        <p:nvSpPr>
          <p:cNvPr id="1219603" name="Text Box 24"/>
          <p:cNvSpPr txBox="1">
            <a:spLocks noChangeArrowheads="1"/>
          </p:cNvSpPr>
          <p:nvPr/>
        </p:nvSpPr>
        <p:spPr bwMode="auto">
          <a:xfrm>
            <a:off x="1814513" y="6400800"/>
            <a:ext cx="350837" cy="369888"/>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A</a:t>
            </a:r>
          </a:p>
        </p:txBody>
      </p:sp>
      <p:sp>
        <p:nvSpPr>
          <p:cNvPr id="1219604" name="Text Box 25"/>
          <p:cNvSpPr txBox="1">
            <a:spLocks noChangeArrowheads="1"/>
          </p:cNvSpPr>
          <p:nvPr/>
        </p:nvSpPr>
        <p:spPr bwMode="auto">
          <a:xfrm>
            <a:off x="3154363" y="6415088"/>
            <a:ext cx="350837" cy="369887"/>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B</a:t>
            </a:r>
          </a:p>
        </p:txBody>
      </p:sp>
      <p:sp>
        <p:nvSpPr>
          <p:cNvPr id="1219605" name="Line 23"/>
          <p:cNvSpPr>
            <a:spLocks noChangeShapeType="1"/>
          </p:cNvSpPr>
          <p:nvPr/>
        </p:nvSpPr>
        <p:spPr bwMode="auto">
          <a:xfrm flipH="1">
            <a:off x="3733800" y="3962400"/>
            <a:ext cx="152400" cy="0"/>
          </a:xfrm>
          <a:prstGeom prst="line">
            <a:avLst/>
          </a:prstGeom>
          <a:noFill/>
          <a:ln w="25400">
            <a:solidFill>
              <a:srgbClr val="FF0000"/>
            </a:solidFill>
            <a:round/>
            <a:headEnd/>
            <a:tailEnd/>
          </a:ln>
        </p:spPr>
        <p:txBody>
          <a:bodyPr/>
          <a:lstStyle/>
          <a:p>
            <a:endParaRPr lang="en-US"/>
          </a:p>
        </p:txBody>
      </p:sp>
      <p:sp>
        <p:nvSpPr>
          <p:cNvPr id="1219606" name="Line 23"/>
          <p:cNvSpPr>
            <a:spLocks noChangeShapeType="1"/>
          </p:cNvSpPr>
          <p:nvPr/>
        </p:nvSpPr>
        <p:spPr bwMode="auto">
          <a:xfrm flipH="1">
            <a:off x="3810000" y="3886200"/>
            <a:ext cx="0" cy="152400"/>
          </a:xfrm>
          <a:prstGeom prst="line">
            <a:avLst/>
          </a:prstGeom>
          <a:noFill/>
          <a:ln w="25400">
            <a:solidFill>
              <a:srgbClr val="FF0000"/>
            </a:solidFill>
            <a:round/>
            <a:headEnd/>
            <a:tailEnd/>
          </a:ln>
        </p:spPr>
        <p:txBody>
          <a:bodyPr/>
          <a:lstStyle/>
          <a:p>
            <a:endParaRPr lang="en-US"/>
          </a:p>
        </p:txBody>
      </p:sp>
      <p:sp>
        <p:nvSpPr>
          <p:cNvPr id="1219607" name="Line 23"/>
          <p:cNvSpPr>
            <a:spLocks noChangeShapeType="1"/>
          </p:cNvSpPr>
          <p:nvPr/>
        </p:nvSpPr>
        <p:spPr bwMode="auto">
          <a:xfrm flipH="1">
            <a:off x="3886200" y="4114800"/>
            <a:ext cx="152400" cy="0"/>
          </a:xfrm>
          <a:prstGeom prst="line">
            <a:avLst/>
          </a:prstGeom>
          <a:noFill/>
          <a:ln w="25400">
            <a:solidFill>
              <a:srgbClr val="FF0000"/>
            </a:solidFill>
            <a:round/>
            <a:headEnd/>
            <a:tailEnd/>
          </a:ln>
        </p:spPr>
        <p:txBody>
          <a:bodyPr/>
          <a:lstStyle/>
          <a:p>
            <a:endParaRPr lang="en-US"/>
          </a:p>
        </p:txBody>
      </p:sp>
      <p:sp>
        <p:nvSpPr>
          <p:cNvPr id="1219608" name="Line 23"/>
          <p:cNvSpPr>
            <a:spLocks noChangeShapeType="1"/>
          </p:cNvSpPr>
          <p:nvPr/>
        </p:nvSpPr>
        <p:spPr bwMode="auto">
          <a:xfrm flipH="1">
            <a:off x="3962400" y="4038600"/>
            <a:ext cx="0" cy="152400"/>
          </a:xfrm>
          <a:prstGeom prst="line">
            <a:avLst/>
          </a:prstGeom>
          <a:noFill/>
          <a:ln w="25400">
            <a:solidFill>
              <a:srgbClr val="FF0000"/>
            </a:solidFill>
            <a:round/>
            <a:headEnd/>
            <a:tailEnd/>
          </a:ln>
        </p:spPr>
        <p:txBody>
          <a:bodyPr/>
          <a:lstStyle/>
          <a:p>
            <a:endParaRPr lang="en-US"/>
          </a:p>
        </p:txBody>
      </p:sp>
      <p:sp>
        <p:nvSpPr>
          <p:cNvPr id="1219609" name="Line 23"/>
          <p:cNvSpPr>
            <a:spLocks noChangeShapeType="1"/>
          </p:cNvSpPr>
          <p:nvPr/>
        </p:nvSpPr>
        <p:spPr bwMode="auto">
          <a:xfrm flipH="1">
            <a:off x="3962400" y="4038600"/>
            <a:ext cx="152400" cy="0"/>
          </a:xfrm>
          <a:prstGeom prst="line">
            <a:avLst/>
          </a:prstGeom>
          <a:noFill/>
          <a:ln w="25400">
            <a:solidFill>
              <a:srgbClr val="FF0000"/>
            </a:solidFill>
            <a:round/>
            <a:headEnd/>
            <a:tailEnd/>
          </a:ln>
        </p:spPr>
        <p:txBody>
          <a:bodyPr/>
          <a:lstStyle/>
          <a:p>
            <a:endParaRPr lang="en-US"/>
          </a:p>
        </p:txBody>
      </p:sp>
      <p:sp>
        <p:nvSpPr>
          <p:cNvPr id="1219610" name="Line 23"/>
          <p:cNvSpPr>
            <a:spLocks noChangeShapeType="1"/>
          </p:cNvSpPr>
          <p:nvPr/>
        </p:nvSpPr>
        <p:spPr bwMode="auto">
          <a:xfrm flipH="1">
            <a:off x="4038600" y="3962400"/>
            <a:ext cx="0" cy="152400"/>
          </a:xfrm>
          <a:prstGeom prst="line">
            <a:avLst/>
          </a:prstGeom>
          <a:noFill/>
          <a:ln w="25400">
            <a:solidFill>
              <a:srgbClr val="FF0000"/>
            </a:solidFill>
            <a:round/>
            <a:headEnd/>
            <a:tailEnd/>
          </a:ln>
        </p:spPr>
        <p:txBody>
          <a:bodyPr/>
          <a:lstStyle/>
          <a:p>
            <a:endParaRPr lang="en-US"/>
          </a:p>
        </p:txBody>
      </p:sp>
      <p:sp>
        <p:nvSpPr>
          <p:cNvPr id="1219611" name="Line 23"/>
          <p:cNvSpPr>
            <a:spLocks noChangeShapeType="1"/>
          </p:cNvSpPr>
          <p:nvPr/>
        </p:nvSpPr>
        <p:spPr bwMode="auto">
          <a:xfrm flipH="1">
            <a:off x="3810000" y="4038600"/>
            <a:ext cx="152400" cy="0"/>
          </a:xfrm>
          <a:prstGeom prst="line">
            <a:avLst/>
          </a:prstGeom>
          <a:noFill/>
          <a:ln w="25400">
            <a:solidFill>
              <a:srgbClr val="FF0000"/>
            </a:solidFill>
            <a:round/>
            <a:headEnd/>
            <a:tailEnd/>
          </a:ln>
        </p:spPr>
        <p:txBody>
          <a:bodyPr/>
          <a:lstStyle/>
          <a:p>
            <a:endParaRPr lang="en-US"/>
          </a:p>
        </p:txBody>
      </p:sp>
      <p:sp>
        <p:nvSpPr>
          <p:cNvPr id="1219612" name="Line 23"/>
          <p:cNvSpPr>
            <a:spLocks noChangeShapeType="1"/>
          </p:cNvSpPr>
          <p:nvPr/>
        </p:nvSpPr>
        <p:spPr bwMode="auto">
          <a:xfrm flipH="1">
            <a:off x="3886200" y="3962400"/>
            <a:ext cx="0" cy="152400"/>
          </a:xfrm>
          <a:prstGeom prst="line">
            <a:avLst/>
          </a:prstGeom>
          <a:noFill/>
          <a:ln w="25400">
            <a:solidFill>
              <a:srgbClr val="FF0000"/>
            </a:solidFill>
            <a:round/>
            <a:headEnd/>
            <a:tailEnd/>
          </a:ln>
        </p:spPr>
        <p:txBody>
          <a:bodyPr/>
          <a:lstStyle/>
          <a:p>
            <a:endParaRPr lang="en-US"/>
          </a:p>
        </p:txBody>
      </p:sp>
      <p:sp>
        <p:nvSpPr>
          <p:cNvPr id="1219613" name="Line 23"/>
          <p:cNvSpPr>
            <a:spLocks noChangeShapeType="1"/>
          </p:cNvSpPr>
          <p:nvPr/>
        </p:nvSpPr>
        <p:spPr bwMode="auto">
          <a:xfrm flipH="1">
            <a:off x="3886200" y="3886200"/>
            <a:ext cx="152400" cy="0"/>
          </a:xfrm>
          <a:prstGeom prst="line">
            <a:avLst/>
          </a:prstGeom>
          <a:noFill/>
          <a:ln w="25400">
            <a:solidFill>
              <a:srgbClr val="FF0000"/>
            </a:solidFill>
            <a:round/>
            <a:headEnd/>
            <a:tailEnd/>
          </a:ln>
        </p:spPr>
        <p:txBody>
          <a:bodyPr/>
          <a:lstStyle/>
          <a:p>
            <a:endParaRPr lang="en-US"/>
          </a:p>
        </p:txBody>
      </p:sp>
      <p:sp>
        <p:nvSpPr>
          <p:cNvPr id="1219614" name="Line 23"/>
          <p:cNvSpPr>
            <a:spLocks noChangeShapeType="1"/>
          </p:cNvSpPr>
          <p:nvPr/>
        </p:nvSpPr>
        <p:spPr bwMode="auto">
          <a:xfrm flipH="1">
            <a:off x="3962400" y="3810000"/>
            <a:ext cx="0" cy="152400"/>
          </a:xfrm>
          <a:prstGeom prst="line">
            <a:avLst/>
          </a:prstGeom>
          <a:noFill/>
          <a:ln w="25400">
            <a:solidFill>
              <a:srgbClr val="FF0000"/>
            </a:solidFill>
            <a:round/>
            <a:headEnd/>
            <a:tailEnd/>
          </a:ln>
        </p:spPr>
        <p:txBody>
          <a:bodyPr/>
          <a:lstStyle/>
          <a:p>
            <a:endParaRPr lang="en-US"/>
          </a:p>
        </p:txBody>
      </p:sp>
      <p:sp>
        <p:nvSpPr>
          <p:cNvPr id="1219615" name="Line 23"/>
          <p:cNvSpPr>
            <a:spLocks noChangeShapeType="1"/>
          </p:cNvSpPr>
          <p:nvPr/>
        </p:nvSpPr>
        <p:spPr bwMode="auto">
          <a:xfrm flipH="1">
            <a:off x="3733800" y="4114800"/>
            <a:ext cx="152400" cy="0"/>
          </a:xfrm>
          <a:prstGeom prst="line">
            <a:avLst/>
          </a:prstGeom>
          <a:noFill/>
          <a:ln w="25400">
            <a:solidFill>
              <a:srgbClr val="FF0000"/>
            </a:solidFill>
            <a:round/>
            <a:headEnd/>
            <a:tailEnd/>
          </a:ln>
        </p:spPr>
        <p:txBody>
          <a:bodyPr/>
          <a:lstStyle/>
          <a:p>
            <a:endParaRPr lang="en-US"/>
          </a:p>
        </p:txBody>
      </p:sp>
      <p:sp>
        <p:nvSpPr>
          <p:cNvPr id="1219616" name="Line 23"/>
          <p:cNvSpPr>
            <a:spLocks noChangeShapeType="1"/>
          </p:cNvSpPr>
          <p:nvPr/>
        </p:nvSpPr>
        <p:spPr bwMode="auto">
          <a:xfrm flipH="1">
            <a:off x="3810000" y="4038600"/>
            <a:ext cx="0" cy="152400"/>
          </a:xfrm>
          <a:prstGeom prst="line">
            <a:avLst/>
          </a:prstGeom>
          <a:noFill/>
          <a:ln w="25400">
            <a:solidFill>
              <a:srgbClr val="FF0000"/>
            </a:solidFill>
            <a:round/>
            <a:headEnd/>
            <a:tailEnd/>
          </a:ln>
        </p:spPr>
        <p:txBody>
          <a:bodyPr/>
          <a:lstStyle/>
          <a:p>
            <a:endParaRPr lang="en-US"/>
          </a:p>
        </p:txBody>
      </p:sp>
      <p:sp>
        <p:nvSpPr>
          <p:cNvPr id="1219617" name="Line 23"/>
          <p:cNvSpPr>
            <a:spLocks noChangeShapeType="1"/>
          </p:cNvSpPr>
          <p:nvPr/>
        </p:nvSpPr>
        <p:spPr bwMode="auto">
          <a:xfrm flipH="1">
            <a:off x="4114800" y="4343400"/>
            <a:ext cx="152400" cy="0"/>
          </a:xfrm>
          <a:prstGeom prst="line">
            <a:avLst/>
          </a:prstGeom>
          <a:noFill/>
          <a:ln w="25400">
            <a:solidFill>
              <a:srgbClr val="FF0000"/>
            </a:solidFill>
            <a:round/>
            <a:headEnd/>
            <a:tailEnd/>
          </a:ln>
        </p:spPr>
        <p:txBody>
          <a:bodyPr/>
          <a:lstStyle/>
          <a:p>
            <a:endParaRPr lang="en-US"/>
          </a:p>
        </p:txBody>
      </p:sp>
      <p:sp>
        <p:nvSpPr>
          <p:cNvPr id="1219618" name="Line 23"/>
          <p:cNvSpPr>
            <a:spLocks noChangeShapeType="1"/>
          </p:cNvSpPr>
          <p:nvPr/>
        </p:nvSpPr>
        <p:spPr bwMode="auto">
          <a:xfrm flipH="1">
            <a:off x="4191000" y="4267200"/>
            <a:ext cx="0" cy="152400"/>
          </a:xfrm>
          <a:prstGeom prst="line">
            <a:avLst/>
          </a:prstGeom>
          <a:noFill/>
          <a:ln w="25400">
            <a:solidFill>
              <a:srgbClr val="FF0000"/>
            </a:solidFill>
            <a:round/>
            <a:headEnd/>
            <a:tailEnd/>
          </a:ln>
        </p:spPr>
        <p:txBody>
          <a:bodyPr/>
          <a:lstStyle/>
          <a:p>
            <a:endParaRPr lang="en-US"/>
          </a:p>
        </p:txBody>
      </p:sp>
      <p:sp>
        <p:nvSpPr>
          <p:cNvPr id="1219619" name="Line 23"/>
          <p:cNvSpPr>
            <a:spLocks noChangeShapeType="1"/>
          </p:cNvSpPr>
          <p:nvPr/>
        </p:nvSpPr>
        <p:spPr bwMode="auto">
          <a:xfrm flipH="1">
            <a:off x="4038600" y="4267200"/>
            <a:ext cx="152400" cy="0"/>
          </a:xfrm>
          <a:prstGeom prst="line">
            <a:avLst/>
          </a:prstGeom>
          <a:noFill/>
          <a:ln w="25400">
            <a:solidFill>
              <a:srgbClr val="FF0000"/>
            </a:solidFill>
            <a:round/>
            <a:headEnd/>
            <a:tailEnd/>
          </a:ln>
        </p:spPr>
        <p:txBody>
          <a:bodyPr/>
          <a:lstStyle/>
          <a:p>
            <a:endParaRPr lang="en-US"/>
          </a:p>
        </p:txBody>
      </p:sp>
      <p:sp>
        <p:nvSpPr>
          <p:cNvPr id="1219620" name="Line 23"/>
          <p:cNvSpPr>
            <a:spLocks noChangeShapeType="1"/>
          </p:cNvSpPr>
          <p:nvPr/>
        </p:nvSpPr>
        <p:spPr bwMode="auto">
          <a:xfrm flipH="1">
            <a:off x="4114800" y="4191000"/>
            <a:ext cx="0" cy="152400"/>
          </a:xfrm>
          <a:prstGeom prst="line">
            <a:avLst/>
          </a:prstGeom>
          <a:noFill/>
          <a:ln w="25400">
            <a:solidFill>
              <a:srgbClr val="FF0000"/>
            </a:solidFill>
            <a:round/>
            <a:headEnd/>
            <a:tailEnd/>
          </a:ln>
        </p:spPr>
        <p:txBody>
          <a:bodyPr/>
          <a:lstStyle/>
          <a:p>
            <a:endParaRPr lang="en-US"/>
          </a:p>
        </p:txBody>
      </p:sp>
      <p:sp>
        <p:nvSpPr>
          <p:cNvPr id="1219621" name="Line 23"/>
          <p:cNvSpPr>
            <a:spLocks noChangeShapeType="1"/>
          </p:cNvSpPr>
          <p:nvPr/>
        </p:nvSpPr>
        <p:spPr bwMode="auto">
          <a:xfrm flipH="1">
            <a:off x="3962400" y="4419600"/>
            <a:ext cx="152400" cy="0"/>
          </a:xfrm>
          <a:prstGeom prst="line">
            <a:avLst/>
          </a:prstGeom>
          <a:noFill/>
          <a:ln w="25400">
            <a:solidFill>
              <a:srgbClr val="FF0000"/>
            </a:solidFill>
            <a:round/>
            <a:headEnd/>
            <a:tailEnd/>
          </a:ln>
        </p:spPr>
        <p:txBody>
          <a:bodyPr/>
          <a:lstStyle/>
          <a:p>
            <a:endParaRPr lang="en-US"/>
          </a:p>
        </p:txBody>
      </p:sp>
      <p:sp>
        <p:nvSpPr>
          <p:cNvPr id="1219622" name="Line 23"/>
          <p:cNvSpPr>
            <a:spLocks noChangeShapeType="1"/>
          </p:cNvSpPr>
          <p:nvPr/>
        </p:nvSpPr>
        <p:spPr bwMode="auto">
          <a:xfrm flipH="1">
            <a:off x="4038600" y="4343400"/>
            <a:ext cx="0" cy="152400"/>
          </a:xfrm>
          <a:prstGeom prst="line">
            <a:avLst/>
          </a:prstGeom>
          <a:noFill/>
          <a:ln w="25400">
            <a:solidFill>
              <a:srgbClr val="FF0000"/>
            </a:solidFill>
            <a:round/>
            <a:headEnd/>
            <a:tailEnd/>
          </a:ln>
        </p:spPr>
        <p:txBody>
          <a:bodyPr/>
          <a:lstStyle/>
          <a:p>
            <a:endParaRPr lang="en-US"/>
          </a:p>
        </p:txBody>
      </p:sp>
      <p:sp>
        <p:nvSpPr>
          <p:cNvPr id="1219623" name="Line 23"/>
          <p:cNvSpPr>
            <a:spLocks noChangeShapeType="1"/>
          </p:cNvSpPr>
          <p:nvPr/>
        </p:nvSpPr>
        <p:spPr bwMode="auto">
          <a:xfrm flipH="1">
            <a:off x="3810000" y="4267200"/>
            <a:ext cx="152400" cy="0"/>
          </a:xfrm>
          <a:prstGeom prst="line">
            <a:avLst/>
          </a:prstGeom>
          <a:noFill/>
          <a:ln w="25400">
            <a:solidFill>
              <a:srgbClr val="FF0000"/>
            </a:solidFill>
            <a:round/>
            <a:headEnd/>
            <a:tailEnd/>
          </a:ln>
        </p:spPr>
        <p:txBody>
          <a:bodyPr/>
          <a:lstStyle/>
          <a:p>
            <a:endParaRPr lang="en-US"/>
          </a:p>
        </p:txBody>
      </p:sp>
      <p:sp>
        <p:nvSpPr>
          <p:cNvPr id="1219624" name="Line 23"/>
          <p:cNvSpPr>
            <a:spLocks noChangeShapeType="1"/>
          </p:cNvSpPr>
          <p:nvPr/>
        </p:nvSpPr>
        <p:spPr bwMode="auto">
          <a:xfrm flipH="1">
            <a:off x="3886200" y="4191000"/>
            <a:ext cx="0" cy="152400"/>
          </a:xfrm>
          <a:prstGeom prst="line">
            <a:avLst/>
          </a:prstGeom>
          <a:noFill/>
          <a:ln w="25400">
            <a:solidFill>
              <a:srgbClr val="FF0000"/>
            </a:solidFill>
            <a:round/>
            <a:headEnd/>
            <a:tailEnd/>
          </a:ln>
        </p:spPr>
        <p:txBody>
          <a:bodyPr/>
          <a:lstStyle/>
          <a:p>
            <a:endParaRPr lang="en-US"/>
          </a:p>
        </p:txBody>
      </p:sp>
      <p:sp>
        <p:nvSpPr>
          <p:cNvPr id="1219625" name="Line 23"/>
          <p:cNvSpPr>
            <a:spLocks noChangeShapeType="1"/>
          </p:cNvSpPr>
          <p:nvPr/>
        </p:nvSpPr>
        <p:spPr bwMode="auto">
          <a:xfrm flipH="1">
            <a:off x="3886200" y="4343400"/>
            <a:ext cx="152400" cy="0"/>
          </a:xfrm>
          <a:prstGeom prst="line">
            <a:avLst/>
          </a:prstGeom>
          <a:noFill/>
          <a:ln w="25400">
            <a:solidFill>
              <a:srgbClr val="FF0000"/>
            </a:solidFill>
            <a:round/>
            <a:headEnd/>
            <a:tailEnd/>
          </a:ln>
        </p:spPr>
        <p:txBody>
          <a:bodyPr/>
          <a:lstStyle/>
          <a:p>
            <a:endParaRPr lang="en-US"/>
          </a:p>
        </p:txBody>
      </p:sp>
      <p:sp>
        <p:nvSpPr>
          <p:cNvPr id="1219626" name="Line 23"/>
          <p:cNvSpPr>
            <a:spLocks noChangeShapeType="1"/>
          </p:cNvSpPr>
          <p:nvPr/>
        </p:nvSpPr>
        <p:spPr bwMode="auto">
          <a:xfrm flipH="1">
            <a:off x="3962400" y="4267200"/>
            <a:ext cx="0" cy="152400"/>
          </a:xfrm>
          <a:prstGeom prst="line">
            <a:avLst/>
          </a:prstGeom>
          <a:noFill/>
          <a:ln w="25400">
            <a:solidFill>
              <a:srgbClr val="FF0000"/>
            </a:solidFill>
            <a:round/>
            <a:headEnd/>
            <a:tailEnd/>
          </a:ln>
        </p:spPr>
        <p:txBody>
          <a:bodyPr/>
          <a:lstStyle/>
          <a:p>
            <a:endParaRPr lang="en-US"/>
          </a:p>
        </p:txBody>
      </p:sp>
      <p:sp>
        <p:nvSpPr>
          <p:cNvPr id="1219627" name="Line 23"/>
          <p:cNvSpPr>
            <a:spLocks noChangeShapeType="1"/>
          </p:cNvSpPr>
          <p:nvPr/>
        </p:nvSpPr>
        <p:spPr bwMode="auto">
          <a:xfrm flipH="1">
            <a:off x="3810000" y="4267200"/>
            <a:ext cx="152400" cy="0"/>
          </a:xfrm>
          <a:prstGeom prst="line">
            <a:avLst/>
          </a:prstGeom>
          <a:noFill/>
          <a:ln w="25400">
            <a:solidFill>
              <a:srgbClr val="FF0000"/>
            </a:solidFill>
            <a:round/>
            <a:headEnd/>
            <a:tailEnd/>
          </a:ln>
        </p:spPr>
        <p:txBody>
          <a:bodyPr/>
          <a:lstStyle/>
          <a:p>
            <a:endParaRPr lang="en-US"/>
          </a:p>
        </p:txBody>
      </p:sp>
      <p:sp>
        <p:nvSpPr>
          <p:cNvPr id="1219628" name="Line 23"/>
          <p:cNvSpPr>
            <a:spLocks noChangeShapeType="1"/>
          </p:cNvSpPr>
          <p:nvPr/>
        </p:nvSpPr>
        <p:spPr bwMode="auto">
          <a:xfrm flipH="1">
            <a:off x="3886200" y="4191000"/>
            <a:ext cx="0" cy="152400"/>
          </a:xfrm>
          <a:prstGeom prst="line">
            <a:avLst/>
          </a:prstGeom>
          <a:noFill/>
          <a:ln w="25400">
            <a:solidFill>
              <a:srgbClr val="FF0000"/>
            </a:solidFill>
            <a:round/>
            <a:headEnd/>
            <a:tailEnd/>
          </a:ln>
        </p:spPr>
        <p:txBody>
          <a:bodyPr/>
          <a:lstStyle/>
          <a:p>
            <a:endParaRPr lang="en-US"/>
          </a:p>
        </p:txBody>
      </p:sp>
      <p:sp>
        <p:nvSpPr>
          <p:cNvPr id="1219629" name="Line 23"/>
          <p:cNvSpPr>
            <a:spLocks noChangeShapeType="1"/>
          </p:cNvSpPr>
          <p:nvPr/>
        </p:nvSpPr>
        <p:spPr bwMode="auto">
          <a:xfrm flipH="1">
            <a:off x="3962400" y="4419600"/>
            <a:ext cx="152400" cy="0"/>
          </a:xfrm>
          <a:prstGeom prst="line">
            <a:avLst/>
          </a:prstGeom>
          <a:noFill/>
          <a:ln w="25400">
            <a:solidFill>
              <a:srgbClr val="FF0000"/>
            </a:solidFill>
            <a:round/>
            <a:headEnd/>
            <a:tailEnd/>
          </a:ln>
        </p:spPr>
        <p:txBody>
          <a:bodyPr/>
          <a:lstStyle/>
          <a:p>
            <a:endParaRPr lang="en-US"/>
          </a:p>
        </p:txBody>
      </p:sp>
      <p:sp>
        <p:nvSpPr>
          <p:cNvPr id="1219630" name="Line 23"/>
          <p:cNvSpPr>
            <a:spLocks noChangeShapeType="1"/>
          </p:cNvSpPr>
          <p:nvPr/>
        </p:nvSpPr>
        <p:spPr bwMode="auto">
          <a:xfrm flipH="1">
            <a:off x="4038600" y="4343400"/>
            <a:ext cx="0" cy="152400"/>
          </a:xfrm>
          <a:prstGeom prst="line">
            <a:avLst/>
          </a:prstGeom>
          <a:noFill/>
          <a:ln w="25400">
            <a:solidFill>
              <a:srgbClr val="FF0000"/>
            </a:solidFill>
            <a:round/>
            <a:headEnd/>
            <a:tailEnd/>
          </a:ln>
        </p:spPr>
        <p:txBody>
          <a:bodyPr/>
          <a:lstStyle/>
          <a:p>
            <a:endParaRPr lang="en-US"/>
          </a:p>
        </p:txBody>
      </p:sp>
      <p:sp>
        <p:nvSpPr>
          <p:cNvPr id="1219631" name="Line 23"/>
          <p:cNvSpPr>
            <a:spLocks noChangeShapeType="1"/>
          </p:cNvSpPr>
          <p:nvPr/>
        </p:nvSpPr>
        <p:spPr bwMode="auto">
          <a:xfrm flipH="1">
            <a:off x="3810000" y="4419600"/>
            <a:ext cx="152400" cy="0"/>
          </a:xfrm>
          <a:prstGeom prst="line">
            <a:avLst/>
          </a:prstGeom>
          <a:noFill/>
          <a:ln w="25400">
            <a:solidFill>
              <a:srgbClr val="FF0000"/>
            </a:solidFill>
            <a:round/>
            <a:headEnd/>
            <a:tailEnd/>
          </a:ln>
        </p:spPr>
        <p:txBody>
          <a:bodyPr/>
          <a:lstStyle/>
          <a:p>
            <a:endParaRPr lang="en-US"/>
          </a:p>
        </p:txBody>
      </p:sp>
      <p:sp>
        <p:nvSpPr>
          <p:cNvPr id="1219632" name="Line 23"/>
          <p:cNvSpPr>
            <a:spLocks noChangeShapeType="1"/>
          </p:cNvSpPr>
          <p:nvPr/>
        </p:nvSpPr>
        <p:spPr bwMode="auto">
          <a:xfrm flipH="1">
            <a:off x="3886200" y="4343400"/>
            <a:ext cx="0" cy="152400"/>
          </a:xfrm>
          <a:prstGeom prst="line">
            <a:avLst/>
          </a:prstGeom>
          <a:noFill/>
          <a:ln w="25400">
            <a:solidFill>
              <a:srgbClr val="FF0000"/>
            </a:solidFill>
            <a:round/>
            <a:headEnd/>
            <a:tailEnd/>
          </a:ln>
        </p:spPr>
        <p:txBody>
          <a:bodyPr/>
          <a:lstStyle/>
          <a:p>
            <a:endParaRPr lang="en-US"/>
          </a:p>
        </p:txBody>
      </p:sp>
      <p:sp>
        <p:nvSpPr>
          <p:cNvPr id="1219633" name="Line 23"/>
          <p:cNvSpPr>
            <a:spLocks noChangeShapeType="1"/>
          </p:cNvSpPr>
          <p:nvPr/>
        </p:nvSpPr>
        <p:spPr bwMode="auto">
          <a:xfrm flipH="1">
            <a:off x="3733800" y="4343400"/>
            <a:ext cx="152400" cy="0"/>
          </a:xfrm>
          <a:prstGeom prst="line">
            <a:avLst/>
          </a:prstGeom>
          <a:noFill/>
          <a:ln w="25400">
            <a:solidFill>
              <a:srgbClr val="FF0000"/>
            </a:solidFill>
            <a:round/>
            <a:headEnd/>
            <a:tailEnd/>
          </a:ln>
        </p:spPr>
        <p:txBody>
          <a:bodyPr/>
          <a:lstStyle/>
          <a:p>
            <a:endParaRPr lang="en-US"/>
          </a:p>
        </p:txBody>
      </p:sp>
      <p:sp>
        <p:nvSpPr>
          <p:cNvPr id="1219634" name="Line 23"/>
          <p:cNvSpPr>
            <a:spLocks noChangeShapeType="1"/>
          </p:cNvSpPr>
          <p:nvPr/>
        </p:nvSpPr>
        <p:spPr bwMode="auto">
          <a:xfrm flipH="1">
            <a:off x="3810000" y="4267200"/>
            <a:ext cx="0" cy="152400"/>
          </a:xfrm>
          <a:prstGeom prst="line">
            <a:avLst/>
          </a:prstGeom>
          <a:noFill/>
          <a:ln w="25400">
            <a:solidFill>
              <a:srgbClr val="FF0000"/>
            </a:solidFill>
            <a:round/>
            <a:headEnd/>
            <a:tailEnd/>
          </a:ln>
        </p:spPr>
        <p:txBody>
          <a:bodyPr/>
          <a:lstStyle/>
          <a:p>
            <a:endParaRPr lang="en-US"/>
          </a:p>
        </p:txBody>
      </p:sp>
      <p:sp>
        <p:nvSpPr>
          <p:cNvPr id="1219635" name="Line 23"/>
          <p:cNvSpPr>
            <a:spLocks noChangeShapeType="1"/>
          </p:cNvSpPr>
          <p:nvPr/>
        </p:nvSpPr>
        <p:spPr bwMode="auto">
          <a:xfrm flipH="1">
            <a:off x="4114800" y="4572000"/>
            <a:ext cx="152400" cy="0"/>
          </a:xfrm>
          <a:prstGeom prst="line">
            <a:avLst/>
          </a:prstGeom>
          <a:noFill/>
          <a:ln w="25400">
            <a:solidFill>
              <a:srgbClr val="FF0000"/>
            </a:solidFill>
            <a:round/>
            <a:headEnd/>
            <a:tailEnd/>
          </a:ln>
        </p:spPr>
        <p:txBody>
          <a:bodyPr/>
          <a:lstStyle/>
          <a:p>
            <a:endParaRPr lang="en-US"/>
          </a:p>
        </p:txBody>
      </p:sp>
      <p:sp>
        <p:nvSpPr>
          <p:cNvPr id="1219636" name="Line 23"/>
          <p:cNvSpPr>
            <a:spLocks noChangeShapeType="1"/>
          </p:cNvSpPr>
          <p:nvPr/>
        </p:nvSpPr>
        <p:spPr bwMode="auto">
          <a:xfrm flipH="1">
            <a:off x="4191000" y="4495800"/>
            <a:ext cx="0" cy="152400"/>
          </a:xfrm>
          <a:prstGeom prst="line">
            <a:avLst/>
          </a:prstGeom>
          <a:noFill/>
          <a:ln w="25400">
            <a:solidFill>
              <a:srgbClr val="FF0000"/>
            </a:solidFill>
            <a:round/>
            <a:headEnd/>
            <a:tailEnd/>
          </a:ln>
        </p:spPr>
        <p:txBody>
          <a:bodyPr/>
          <a:lstStyle/>
          <a:p>
            <a:endParaRPr lang="en-US"/>
          </a:p>
        </p:txBody>
      </p:sp>
      <p:sp>
        <p:nvSpPr>
          <p:cNvPr id="1219637" name="Line 23"/>
          <p:cNvSpPr>
            <a:spLocks noChangeShapeType="1"/>
          </p:cNvSpPr>
          <p:nvPr/>
        </p:nvSpPr>
        <p:spPr bwMode="auto">
          <a:xfrm flipH="1">
            <a:off x="4114800" y="4419600"/>
            <a:ext cx="152400" cy="0"/>
          </a:xfrm>
          <a:prstGeom prst="line">
            <a:avLst/>
          </a:prstGeom>
          <a:noFill/>
          <a:ln w="25400">
            <a:solidFill>
              <a:srgbClr val="FF0000"/>
            </a:solidFill>
            <a:round/>
            <a:headEnd/>
            <a:tailEnd/>
          </a:ln>
        </p:spPr>
        <p:txBody>
          <a:bodyPr/>
          <a:lstStyle/>
          <a:p>
            <a:endParaRPr lang="en-US"/>
          </a:p>
        </p:txBody>
      </p:sp>
      <p:sp>
        <p:nvSpPr>
          <p:cNvPr id="1219638" name="Line 23"/>
          <p:cNvSpPr>
            <a:spLocks noChangeShapeType="1"/>
          </p:cNvSpPr>
          <p:nvPr/>
        </p:nvSpPr>
        <p:spPr bwMode="auto">
          <a:xfrm flipH="1">
            <a:off x="4191000" y="4343400"/>
            <a:ext cx="0" cy="152400"/>
          </a:xfrm>
          <a:prstGeom prst="line">
            <a:avLst/>
          </a:prstGeom>
          <a:noFill/>
          <a:ln w="25400">
            <a:solidFill>
              <a:srgbClr val="FF0000"/>
            </a:solidFill>
            <a:round/>
            <a:headEnd/>
            <a:tailEnd/>
          </a:ln>
        </p:spPr>
        <p:txBody>
          <a:bodyPr/>
          <a:lstStyle/>
          <a:p>
            <a:endParaRPr lang="en-US"/>
          </a:p>
        </p:txBody>
      </p:sp>
      <p:sp>
        <p:nvSpPr>
          <p:cNvPr id="1219639" name="Line 23"/>
          <p:cNvSpPr>
            <a:spLocks noChangeShapeType="1"/>
          </p:cNvSpPr>
          <p:nvPr/>
        </p:nvSpPr>
        <p:spPr bwMode="auto">
          <a:xfrm flipH="1">
            <a:off x="4038600" y="4343400"/>
            <a:ext cx="152400" cy="0"/>
          </a:xfrm>
          <a:prstGeom prst="line">
            <a:avLst/>
          </a:prstGeom>
          <a:noFill/>
          <a:ln w="25400">
            <a:solidFill>
              <a:srgbClr val="FF0000"/>
            </a:solidFill>
            <a:round/>
            <a:headEnd/>
            <a:tailEnd/>
          </a:ln>
        </p:spPr>
        <p:txBody>
          <a:bodyPr/>
          <a:lstStyle/>
          <a:p>
            <a:endParaRPr lang="en-US"/>
          </a:p>
        </p:txBody>
      </p:sp>
      <p:sp>
        <p:nvSpPr>
          <p:cNvPr id="1219640" name="Line 23"/>
          <p:cNvSpPr>
            <a:spLocks noChangeShapeType="1"/>
          </p:cNvSpPr>
          <p:nvPr/>
        </p:nvSpPr>
        <p:spPr bwMode="auto">
          <a:xfrm flipH="1">
            <a:off x="3962400" y="4495800"/>
            <a:ext cx="152400" cy="0"/>
          </a:xfrm>
          <a:prstGeom prst="line">
            <a:avLst/>
          </a:prstGeom>
          <a:noFill/>
          <a:ln w="25400">
            <a:solidFill>
              <a:srgbClr val="FF0000"/>
            </a:solidFill>
            <a:round/>
            <a:headEnd/>
            <a:tailEnd/>
          </a:ln>
        </p:spPr>
        <p:txBody>
          <a:bodyPr/>
          <a:lstStyle/>
          <a:p>
            <a:endParaRPr lang="en-US"/>
          </a:p>
        </p:txBody>
      </p:sp>
      <p:sp>
        <p:nvSpPr>
          <p:cNvPr id="1219641" name="Line 23"/>
          <p:cNvSpPr>
            <a:spLocks noChangeShapeType="1"/>
          </p:cNvSpPr>
          <p:nvPr/>
        </p:nvSpPr>
        <p:spPr bwMode="auto">
          <a:xfrm flipH="1">
            <a:off x="4038600" y="4419600"/>
            <a:ext cx="0" cy="152400"/>
          </a:xfrm>
          <a:prstGeom prst="line">
            <a:avLst/>
          </a:prstGeom>
          <a:noFill/>
          <a:ln w="25400">
            <a:solidFill>
              <a:srgbClr val="FF0000"/>
            </a:solidFill>
            <a:round/>
            <a:headEnd/>
            <a:tailEnd/>
          </a:ln>
        </p:spPr>
        <p:txBody>
          <a:bodyPr/>
          <a:lstStyle/>
          <a:p>
            <a:endParaRPr lang="en-US"/>
          </a:p>
        </p:txBody>
      </p:sp>
      <p:sp>
        <p:nvSpPr>
          <p:cNvPr id="1219642" name="Line 23"/>
          <p:cNvSpPr>
            <a:spLocks noChangeShapeType="1"/>
          </p:cNvSpPr>
          <p:nvPr/>
        </p:nvSpPr>
        <p:spPr bwMode="auto">
          <a:xfrm flipH="1">
            <a:off x="3886200" y="4419600"/>
            <a:ext cx="152400" cy="0"/>
          </a:xfrm>
          <a:prstGeom prst="line">
            <a:avLst/>
          </a:prstGeom>
          <a:noFill/>
          <a:ln w="25400">
            <a:solidFill>
              <a:srgbClr val="FF0000"/>
            </a:solidFill>
            <a:round/>
            <a:headEnd/>
            <a:tailEnd/>
          </a:ln>
        </p:spPr>
        <p:txBody>
          <a:bodyPr/>
          <a:lstStyle/>
          <a:p>
            <a:endParaRPr lang="en-US"/>
          </a:p>
        </p:txBody>
      </p:sp>
      <p:sp>
        <p:nvSpPr>
          <p:cNvPr id="1219643" name="Line 23"/>
          <p:cNvSpPr>
            <a:spLocks noChangeShapeType="1"/>
          </p:cNvSpPr>
          <p:nvPr/>
        </p:nvSpPr>
        <p:spPr bwMode="auto">
          <a:xfrm flipH="1">
            <a:off x="3962400" y="4343400"/>
            <a:ext cx="0" cy="152400"/>
          </a:xfrm>
          <a:prstGeom prst="line">
            <a:avLst/>
          </a:prstGeom>
          <a:noFill/>
          <a:ln w="25400">
            <a:solidFill>
              <a:srgbClr val="FF0000"/>
            </a:solidFill>
            <a:round/>
            <a:headEnd/>
            <a:tailEnd/>
          </a:ln>
        </p:spPr>
        <p:txBody>
          <a:bodyPr/>
          <a:lstStyle/>
          <a:p>
            <a:endParaRPr lang="en-US"/>
          </a:p>
        </p:txBody>
      </p:sp>
      <p:sp>
        <p:nvSpPr>
          <p:cNvPr id="1219644" name="Line 23"/>
          <p:cNvSpPr>
            <a:spLocks noChangeShapeType="1"/>
          </p:cNvSpPr>
          <p:nvPr/>
        </p:nvSpPr>
        <p:spPr bwMode="auto">
          <a:xfrm flipH="1">
            <a:off x="3962400" y="4495800"/>
            <a:ext cx="152400" cy="0"/>
          </a:xfrm>
          <a:prstGeom prst="line">
            <a:avLst/>
          </a:prstGeom>
          <a:noFill/>
          <a:ln w="25400">
            <a:solidFill>
              <a:srgbClr val="FF0000"/>
            </a:solidFill>
            <a:round/>
            <a:headEnd/>
            <a:tailEnd/>
          </a:ln>
        </p:spPr>
        <p:txBody>
          <a:bodyPr/>
          <a:lstStyle/>
          <a:p>
            <a:endParaRPr lang="en-US"/>
          </a:p>
        </p:txBody>
      </p:sp>
      <p:sp>
        <p:nvSpPr>
          <p:cNvPr id="1219645" name="Line 23"/>
          <p:cNvSpPr>
            <a:spLocks noChangeShapeType="1"/>
          </p:cNvSpPr>
          <p:nvPr/>
        </p:nvSpPr>
        <p:spPr bwMode="auto">
          <a:xfrm flipH="1">
            <a:off x="4038600" y="4419600"/>
            <a:ext cx="0" cy="152400"/>
          </a:xfrm>
          <a:prstGeom prst="line">
            <a:avLst/>
          </a:prstGeom>
          <a:noFill/>
          <a:ln w="25400">
            <a:solidFill>
              <a:srgbClr val="FF0000"/>
            </a:solidFill>
            <a:round/>
            <a:headEnd/>
            <a:tailEnd/>
          </a:ln>
        </p:spPr>
        <p:txBody>
          <a:bodyPr/>
          <a:lstStyle/>
          <a:p>
            <a:endParaRPr lang="en-US"/>
          </a:p>
        </p:txBody>
      </p:sp>
      <p:sp>
        <p:nvSpPr>
          <p:cNvPr id="1219646" name="Line 23"/>
          <p:cNvSpPr>
            <a:spLocks noChangeShapeType="1"/>
          </p:cNvSpPr>
          <p:nvPr/>
        </p:nvSpPr>
        <p:spPr bwMode="auto">
          <a:xfrm flipH="1">
            <a:off x="3886200" y="4419600"/>
            <a:ext cx="0" cy="152400"/>
          </a:xfrm>
          <a:prstGeom prst="line">
            <a:avLst/>
          </a:prstGeom>
          <a:noFill/>
          <a:ln w="25400">
            <a:solidFill>
              <a:srgbClr val="FF0000"/>
            </a:solidFill>
            <a:round/>
            <a:headEnd/>
            <a:tailEnd/>
          </a:ln>
        </p:spPr>
        <p:txBody>
          <a:bodyPr/>
          <a:lstStyle/>
          <a:p>
            <a:endParaRPr lang="en-US"/>
          </a:p>
        </p:txBody>
      </p:sp>
      <p:sp>
        <p:nvSpPr>
          <p:cNvPr id="1219647" name="Line 23"/>
          <p:cNvSpPr>
            <a:spLocks noChangeShapeType="1"/>
          </p:cNvSpPr>
          <p:nvPr/>
        </p:nvSpPr>
        <p:spPr bwMode="auto">
          <a:xfrm flipH="1">
            <a:off x="4191000" y="4572000"/>
            <a:ext cx="0" cy="152400"/>
          </a:xfrm>
          <a:prstGeom prst="line">
            <a:avLst/>
          </a:prstGeom>
          <a:noFill/>
          <a:ln w="25400">
            <a:solidFill>
              <a:srgbClr val="FF0000"/>
            </a:solidFill>
            <a:round/>
            <a:headEnd/>
            <a:tailEnd/>
          </a:ln>
        </p:spPr>
        <p:txBody>
          <a:bodyPr/>
          <a:lstStyle/>
          <a:p>
            <a:endParaRPr lang="en-US"/>
          </a:p>
        </p:txBody>
      </p:sp>
      <p:sp>
        <p:nvSpPr>
          <p:cNvPr id="1219648" name="Line 23"/>
          <p:cNvSpPr>
            <a:spLocks noChangeShapeType="1"/>
          </p:cNvSpPr>
          <p:nvPr/>
        </p:nvSpPr>
        <p:spPr bwMode="auto">
          <a:xfrm flipH="1">
            <a:off x="4419600" y="4495800"/>
            <a:ext cx="152400" cy="0"/>
          </a:xfrm>
          <a:prstGeom prst="line">
            <a:avLst/>
          </a:prstGeom>
          <a:noFill/>
          <a:ln w="25400">
            <a:solidFill>
              <a:srgbClr val="FF0000"/>
            </a:solidFill>
            <a:round/>
            <a:headEnd/>
            <a:tailEnd/>
          </a:ln>
        </p:spPr>
        <p:txBody>
          <a:bodyPr/>
          <a:lstStyle/>
          <a:p>
            <a:endParaRPr lang="en-US"/>
          </a:p>
        </p:txBody>
      </p:sp>
      <p:sp>
        <p:nvSpPr>
          <p:cNvPr id="1219649" name="Line 23"/>
          <p:cNvSpPr>
            <a:spLocks noChangeShapeType="1"/>
          </p:cNvSpPr>
          <p:nvPr/>
        </p:nvSpPr>
        <p:spPr bwMode="auto">
          <a:xfrm flipH="1">
            <a:off x="4495800" y="4419600"/>
            <a:ext cx="0" cy="152400"/>
          </a:xfrm>
          <a:prstGeom prst="line">
            <a:avLst/>
          </a:prstGeom>
          <a:noFill/>
          <a:ln w="25400">
            <a:solidFill>
              <a:srgbClr val="FF0000"/>
            </a:solidFill>
            <a:round/>
            <a:headEnd/>
            <a:tailEnd/>
          </a:ln>
        </p:spPr>
        <p:txBody>
          <a:bodyPr/>
          <a:lstStyle/>
          <a:p>
            <a:endParaRPr lang="en-US"/>
          </a:p>
        </p:txBody>
      </p:sp>
      <p:sp>
        <p:nvSpPr>
          <p:cNvPr id="1219650" name="Line 23"/>
          <p:cNvSpPr>
            <a:spLocks noChangeShapeType="1"/>
          </p:cNvSpPr>
          <p:nvPr/>
        </p:nvSpPr>
        <p:spPr bwMode="auto">
          <a:xfrm flipH="1">
            <a:off x="4343400" y="4419600"/>
            <a:ext cx="152400" cy="0"/>
          </a:xfrm>
          <a:prstGeom prst="line">
            <a:avLst/>
          </a:prstGeom>
          <a:noFill/>
          <a:ln w="25400">
            <a:solidFill>
              <a:srgbClr val="FF0000"/>
            </a:solidFill>
            <a:round/>
            <a:headEnd/>
            <a:tailEnd/>
          </a:ln>
        </p:spPr>
        <p:txBody>
          <a:bodyPr/>
          <a:lstStyle/>
          <a:p>
            <a:endParaRPr lang="en-US"/>
          </a:p>
        </p:txBody>
      </p:sp>
      <p:sp>
        <p:nvSpPr>
          <p:cNvPr id="1219651" name="Line 23"/>
          <p:cNvSpPr>
            <a:spLocks noChangeShapeType="1"/>
          </p:cNvSpPr>
          <p:nvPr/>
        </p:nvSpPr>
        <p:spPr bwMode="auto">
          <a:xfrm flipH="1">
            <a:off x="4267200" y="4572000"/>
            <a:ext cx="152400" cy="0"/>
          </a:xfrm>
          <a:prstGeom prst="line">
            <a:avLst/>
          </a:prstGeom>
          <a:noFill/>
          <a:ln w="25400">
            <a:solidFill>
              <a:srgbClr val="FF0000"/>
            </a:solidFill>
            <a:round/>
            <a:headEnd/>
            <a:tailEnd/>
          </a:ln>
        </p:spPr>
        <p:txBody>
          <a:bodyPr/>
          <a:lstStyle/>
          <a:p>
            <a:endParaRPr lang="en-US"/>
          </a:p>
        </p:txBody>
      </p:sp>
      <p:sp>
        <p:nvSpPr>
          <p:cNvPr id="1219652" name="Line 23"/>
          <p:cNvSpPr>
            <a:spLocks noChangeShapeType="1"/>
          </p:cNvSpPr>
          <p:nvPr/>
        </p:nvSpPr>
        <p:spPr bwMode="auto">
          <a:xfrm flipH="1">
            <a:off x="4343400" y="4495800"/>
            <a:ext cx="0" cy="152400"/>
          </a:xfrm>
          <a:prstGeom prst="line">
            <a:avLst/>
          </a:prstGeom>
          <a:noFill/>
          <a:ln w="25400">
            <a:solidFill>
              <a:srgbClr val="FF0000"/>
            </a:solidFill>
            <a:round/>
            <a:headEnd/>
            <a:tailEnd/>
          </a:ln>
        </p:spPr>
        <p:txBody>
          <a:bodyPr/>
          <a:lstStyle/>
          <a:p>
            <a:endParaRPr lang="en-US"/>
          </a:p>
        </p:txBody>
      </p:sp>
      <p:sp>
        <p:nvSpPr>
          <p:cNvPr id="1219653" name="Line 23"/>
          <p:cNvSpPr>
            <a:spLocks noChangeShapeType="1"/>
          </p:cNvSpPr>
          <p:nvPr/>
        </p:nvSpPr>
        <p:spPr bwMode="auto">
          <a:xfrm flipH="1">
            <a:off x="4191000" y="4495800"/>
            <a:ext cx="152400" cy="0"/>
          </a:xfrm>
          <a:prstGeom prst="line">
            <a:avLst/>
          </a:prstGeom>
          <a:noFill/>
          <a:ln w="25400">
            <a:solidFill>
              <a:srgbClr val="FF0000"/>
            </a:solidFill>
            <a:round/>
            <a:headEnd/>
            <a:tailEnd/>
          </a:ln>
        </p:spPr>
        <p:txBody>
          <a:bodyPr/>
          <a:lstStyle/>
          <a:p>
            <a:endParaRPr lang="en-US"/>
          </a:p>
        </p:txBody>
      </p:sp>
      <p:sp>
        <p:nvSpPr>
          <p:cNvPr id="1219654" name="Line 23"/>
          <p:cNvSpPr>
            <a:spLocks noChangeShapeType="1"/>
          </p:cNvSpPr>
          <p:nvPr/>
        </p:nvSpPr>
        <p:spPr bwMode="auto">
          <a:xfrm flipH="1">
            <a:off x="4267200" y="4419600"/>
            <a:ext cx="0" cy="152400"/>
          </a:xfrm>
          <a:prstGeom prst="line">
            <a:avLst/>
          </a:prstGeom>
          <a:noFill/>
          <a:ln w="25400">
            <a:solidFill>
              <a:srgbClr val="FF0000"/>
            </a:solidFill>
            <a:round/>
            <a:headEnd/>
            <a:tailEnd/>
          </a:ln>
        </p:spPr>
        <p:txBody>
          <a:bodyPr/>
          <a:lstStyle/>
          <a:p>
            <a:endParaRPr lang="en-US"/>
          </a:p>
        </p:txBody>
      </p:sp>
      <p:sp>
        <p:nvSpPr>
          <p:cNvPr id="1219655" name="Line 23"/>
          <p:cNvSpPr>
            <a:spLocks noChangeShapeType="1"/>
          </p:cNvSpPr>
          <p:nvPr/>
        </p:nvSpPr>
        <p:spPr bwMode="auto">
          <a:xfrm flipH="1">
            <a:off x="4267200" y="4572000"/>
            <a:ext cx="152400" cy="0"/>
          </a:xfrm>
          <a:prstGeom prst="line">
            <a:avLst/>
          </a:prstGeom>
          <a:noFill/>
          <a:ln w="25400">
            <a:solidFill>
              <a:srgbClr val="FF0000"/>
            </a:solidFill>
            <a:round/>
            <a:headEnd/>
            <a:tailEnd/>
          </a:ln>
        </p:spPr>
        <p:txBody>
          <a:bodyPr/>
          <a:lstStyle/>
          <a:p>
            <a:endParaRPr lang="en-US"/>
          </a:p>
        </p:txBody>
      </p:sp>
      <p:sp>
        <p:nvSpPr>
          <p:cNvPr id="1219656" name="Line 23"/>
          <p:cNvSpPr>
            <a:spLocks noChangeShapeType="1"/>
          </p:cNvSpPr>
          <p:nvPr/>
        </p:nvSpPr>
        <p:spPr bwMode="auto">
          <a:xfrm flipH="1">
            <a:off x="4343400" y="4495800"/>
            <a:ext cx="0" cy="152400"/>
          </a:xfrm>
          <a:prstGeom prst="line">
            <a:avLst/>
          </a:prstGeom>
          <a:noFill/>
          <a:ln w="25400">
            <a:solidFill>
              <a:srgbClr val="FF0000"/>
            </a:solidFill>
            <a:round/>
            <a:headEnd/>
            <a:tailEnd/>
          </a:ln>
        </p:spPr>
        <p:txBody>
          <a:bodyPr/>
          <a:lstStyle/>
          <a:p>
            <a:endParaRPr lang="en-US"/>
          </a:p>
        </p:txBody>
      </p:sp>
      <p:sp>
        <p:nvSpPr>
          <p:cNvPr id="1219657" name="Line 23"/>
          <p:cNvSpPr>
            <a:spLocks noChangeShapeType="1"/>
          </p:cNvSpPr>
          <p:nvPr/>
        </p:nvSpPr>
        <p:spPr bwMode="auto">
          <a:xfrm flipH="1">
            <a:off x="4191000" y="4495800"/>
            <a:ext cx="0" cy="152400"/>
          </a:xfrm>
          <a:prstGeom prst="line">
            <a:avLst/>
          </a:prstGeom>
          <a:noFill/>
          <a:ln w="25400">
            <a:solidFill>
              <a:srgbClr val="FF0000"/>
            </a:solidFill>
            <a:round/>
            <a:headEnd/>
            <a:tailEnd/>
          </a:ln>
        </p:spPr>
        <p:txBody>
          <a:bodyPr/>
          <a:lstStyle/>
          <a:p>
            <a:endParaRPr lang="en-US"/>
          </a:p>
        </p:txBody>
      </p:sp>
      <p:sp>
        <p:nvSpPr>
          <p:cNvPr id="1219658" name="Line 23"/>
          <p:cNvSpPr>
            <a:spLocks noChangeShapeType="1"/>
          </p:cNvSpPr>
          <p:nvPr/>
        </p:nvSpPr>
        <p:spPr bwMode="auto">
          <a:xfrm flipH="1">
            <a:off x="4343400" y="4114800"/>
            <a:ext cx="152400" cy="0"/>
          </a:xfrm>
          <a:prstGeom prst="line">
            <a:avLst/>
          </a:prstGeom>
          <a:noFill/>
          <a:ln w="25400">
            <a:solidFill>
              <a:srgbClr val="FF0000"/>
            </a:solidFill>
            <a:round/>
            <a:headEnd/>
            <a:tailEnd/>
          </a:ln>
        </p:spPr>
        <p:txBody>
          <a:bodyPr/>
          <a:lstStyle/>
          <a:p>
            <a:endParaRPr lang="en-US"/>
          </a:p>
        </p:txBody>
      </p:sp>
      <p:sp>
        <p:nvSpPr>
          <p:cNvPr id="1219659" name="Line 23"/>
          <p:cNvSpPr>
            <a:spLocks noChangeShapeType="1"/>
          </p:cNvSpPr>
          <p:nvPr/>
        </p:nvSpPr>
        <p:spPr bwMode="auto">
          <a:xfrm flipH="1">
            <a:off x="4419600" y="4038600"/>
            <a:ext cx="0" cy="152400"/>
          </a:xfrm>
          <a:prstGeom prst="line">
            <a:avLst/>
          </a:prstGeom>
          <a:noFill/>
          <a:ln w="25400">
            <a:solidFill>
              <a:srgbClr val="FF0000"/>
            </a:solidFill>
            <a:round/>
            <a:headEnd/>
            <a:tailEnd/>
          </a:ln>
        </p:spPr>
        <p:txBody>
          <a:bodyPr/>
          <a:lstStyle/>
          <a:p>
            <a:endParaRPr lang="en-US"/>
          </a:p>
        </p:txBody>
      </p:sp>
      <p:sp>
        <p:nvSpPr>
          <p:cNvPr id="1219660" name="Line 23"/>
          <p:cNvSpPr>
            <a:spLocks noChangeShapeType="1"/>
          </p:cNvSpPr>
          <p:nvPr/>
        </p:nvSpPr>
        <p:spPr bwMode="auto">
          <a:xfrm flipH="1">
            <a:off x="4267200" y="4038600"/>
            <a:ext cx="152400" cy="0"/>
          </a:xfrm>
          <a:prstGeom prst="line">
            <a:avLst/>
          </a:prstGeom>
          <a:noFill/>
          <a:ln w="25400">
            <a:solidFill>
              <a:srgbClr val="FF0000"/>
            </a:solidFill>
            <a:round/>
            <a:headEnd/>
            <a:tailEnd/>
          </a:ln>
        </p:spPr>
        <p:txBody>
          <a:bodyPr/>
          <a:lstStyle/>
          <a:p>
            <a:endParaRPr lang="en-US"/>
          </a:p>
        </p:txBody>
      </p:sp>
      <p:sp>
        <p:nvSpPr>
          <p:cNvPr id="1219661" name="Line 23"/>
          <p:cNvSpPr>
            <a:spLocks noChangeShapeType="1"/>
          </p:cNvSpPr>
          <p:nvPr/>
        </p:nvSpPr>
        <p:spPr bwMode="auto">
          <a:xfrm flipH="1">
            <a:off x="4191000" y="4191000"/>
            <a:ext cx="152400" cy="0"/>
          </a:xfrm>
          <a:prstGeom prst="line">
            <a:avLst/>
          </a:prstGeom>
          <a:noFill/>
          <a:ln w="25400">
            <a:solidFill>
              <a:srgbClr val="FF0000"/>
            </a:solidFill>
            <a:round/>
            <a:headEnd/>
            <a:tailEnd/>
          </a:ln>
        </p:spPr>
        <p:txBody>
          <a:bodyPr/>
          <a:lstStyle/>
          <a:p>
            <a:endParaRPr lang="en-US"/>
          </a:p>
        </p:txBody>
      </p:sp>
      <p:sp>
        <p:nvSpPr>
          <p:cNvPr id="1219662" name="Line 23"/>
          <p:cNvSpPr>
            <a:spLocks noChangeShapeType="1"/>
          </p:cNvSpPr>
          <p:nvPr/>
        </p:nvSpPr>
        <p:spPr bwMode="auto">
          <a:xfrm flipH="1">
            <a:off x="4267200" y="4114800"/>
            <a:ext cx="0" cy="152400"/>
          </a:xfrm>
          <a:prstGeom prst="line">
            <a:avLst/>
          </a:prstGeom>
          <a:noFill/>
          <a:ln w="25400">
            <a:solidFill>
              <a:srgbClr val="FF0000"/>
            </a:solidFill>
            <a:round/>
            <a:headEnd/>
            <a:tailEnd/>
          </a:ln>
        </p:spPr>
        <p:txBody>
          <a:bodyPr/>
          <a:lstStyle/>
          <a:p>
            <a:endParaRPr lang="en-US"/>
          </a:p>
        </p:txBody>
      </p:sp>
      <p:sp>
        <p:nvSpPr>
          <p:cNvPr id="1219663" name="Line 23"/>
          <p:cNvSpPr>
            <a:spLocks noChangeShapeType="1"/>
          </p:cNvSpPr>
          <p:nvPr/>
        </p:nvSpPr>
        <p:spPr bwMode="auto">
          <a:xfrm flipH="1">
            <a:off x="4114800" y="4114800"/>
            <a:ext cx="152400" cy="0"/>
          </a:xfrm>
          <a:prstGeom prst="line">
            <a:avLst/>
          </a:prstGeom>
          <a:noFill/>
          <a:ln w="25400">
            <a:solidFill>
              <a:srgbClr val="FF0000"/>
            </a:solidFill>
            <a:round/>
            <a:headEnd/>
            <a:tailEnd/>
          </a:ln>
        </p:spPr>
        <p:txBody>
          <a:bodyPr/>
          <a:lstStyle/>
          <a:p>
            <a:endParaRPr lang="en-US"/>
          </a:p>
        </p:txBody>
      </p:sp>
      <p:sp>
        <p:nvSpPr>
          <p:cNvPr id="1219664" name="Line 23"/>
          <p:cNvSpPr>
            <a:spLocks noChangeShapeType="1"/>
          </p:cNvSpPr>
          <p:nvPr/>
        </p:nvSpPr>
        <p:spPr bwMode="auto">
          <a:xfrm flipH="1">
            <a:off x="4191000" y="4038600"/>
            <a:ext cx="0" cy="152400"/>
          </a:xfrm>
          <a:prstGeom prst="line">
            <a:avLst/>
          </a:prstGeom>
          <a:noFill/>
          <a:ln w="25400">
            <a:solidFill>
              <a:srgbClr val="FF0000"/>
            </a:solidFill>
            <a:round/>
            <a:headEnd/>
            <a:tailEnd/>
          </a:ln>
        </p:spPr>
        <p:txBody>
          <a:bodyPr/>
          <a:lstStyle/>
          <a:p>
            <a:endParaRPr lang="en-US"/>
          </a:p>
        </p:txBody>
      </p:sp>
      <p:sp>
        <p:nvSpPr>
          <p:cNvPr id="1219665" name="Line 23"/>
          <p:cNvSpPr>
            <a:spLocks noChangeShapeType="1"/>
          </p:cNvSpPr>
          <p:nvPr/>
        </p:nvSpPr>
        <p:spPr bwMode="auto">
          <a:xfrm flipH="1">
            <a:off x="4191000" y="4191000"/>
            <a:ext cx="152400" cy="0"/>
          </a:xfrm>
          <a:prstGeom prst="line">
            <a:avLst/>
          </a:prstGeom>
          <a:noFill/>
          <a:ln w="25400">
            <a:solidFill>
              <a:srgbClr val="FF0000"/>
            </a:solidFill>
            <a:round/>
            <a:headEnd/>
            <a:tailEnd/>
          </a:ln>
        </p:spPr>
        <p:txBody>
          <a:bodyPr/>
          <a:lstStyle/>
          <a:p>
            <a:endParaRPr lang="en-US"/>
          </a:p>
        </p:txBody>
      </p:sp>
      <p:sp>
        <p:nvSpPr>
          <p:cNvPr id="1219666" name="Line 23"/>
          <p:cNvSpPr>
            <a:spLocks noChangeShapeType="1"/>
          </p:cNvSpPr>
          <p:nvPr/>
        </p:nvSpPr>
        <p:spPr bwMode="auto">
          <a:xfrm flipH="1">
            <a:off x="4267200" y="4114800"/>
            <a:ext cx="0" cy="152400"/>
          </a:xfrm>
          <a:prstGeom prst="line">
            <a:avLst/>
          </a:prstGeom>
          <a:noFill/>
          <a:ln w="25400">
            <a:solidFill>
              <a:srgbClr val="FF0000"/>
            </a:solidFill>
            <a:round/>
            <a:headEnd/>
            <a:tailEnd/>
          </a:ln>
        </p:spPr>
        <p:txBody>
          <a:bodyPr/>
          <a:lstStyle/>
          <a:p>
            <a:endParaRPr lang="en-US"/>
          </a:p>
        </p:txBody>
      </p:sp>
      <p:sp>
        <p:nvSpPr>
          <p:cNvPr id="1219667" name="Line 23"/>
          <p:cNvSpPr>
            <a:spLocks noChangeShapeType="1"/>
          </p:cNvSpPr>
          <p:nvPr/>
        </p:nvSpPr>
        <p:spPr bwMode="auto">
          <a:xfrm flipH="1">
            <a:off x="4114800" y="4114800"/>
            <a:ext cx="0" cy="152400"/>
          </a:xfrm>
          <a:prstGeom prst="line">
            <a:avLst/>
          </a:prstGeom>
          <a:noFill/>
          <a:ln w="25400">
            <a:solidFill>
              <a:srgbClr val="FF0000"/>
            </a:solidFill>
            <a:round/>
            <a:headEnd/>
            <a:tailEnd/>
          </a:ln>
        </p:spPr>
        <p:txBody>
          <a:bodyPr/>
          <a:lstStyle/>
          <a:p>
            <a:endParaRPr lang="en-US"/>
          </a:p>
        </p:txBody>
      </p:sp>
      <p:sp>
        <p:nvSpPr>
          <p:cNvPr id="1219668" name="Line 23"/>
          <p:cNvSpPr>
            <a:spLocks noChangeShapeType="1"/>
          </p:cNvSpPr>
          <p:nvPr/>
        </p:nvSpPr>
        <p:spPr bwMode="auto">
          <a:xfrm flipH="1">
            <a:off x="4343400" y="4343400"/>
            <a:ext cx="152400" cy="0"/>
          </a:xfrm>
          <a:prstGeom prst="line">
            <a:avLst/>
          </a:prstGeom>
          <a:noFill/>
          <a:ln w="25400">
            <a:solidFill>
              <a:srgbClr val="FF0000"/>
            </a:solidFill>
            <a:round/>
            <a:headEnd/>
            <a:tailEnd/>
          </a:ln>
        </p:spPr>
        <p:txBody>
          <a:bodyPr/>
          <a:lstStyle/>
          <a:p>
            <a:endParaRPr lang="en-US"/>
          </a:p>
        </p:txBody>
      </p:sp>
      <p:sp>
        <p:nvSpPr>
          <p:cNvPr id="1219669" name="Line 23"/>
          <p:cNvSpPr>
            <a:spLocks noChangeShapeType="1"/>
          </p:cNvSpPr>
          <p:nvPr/>
        </p:nvSpPr>
        <p:spPr bwMode="auto">
          <a:xfrm flipH="1">
            <a:off x="4419600" y="4267200"/>
            <a:ext cx="0" cy="152400"/>
          </a:xfrm>
          <a:prstGeom prst="line">
            <a:avLst/>
          </a:prstGeom>
          <a:noFill/>
          <a:ln w="25400">
            <a:solidFill>
              <a:srgbClr val="FF0000"/>
            </a:solidFill>
            <a:round/>
            <a:headEnd/>
            <a:tailEnd/>
          </a:ln>
        </p:spPr>
        <p:txBody>
          <a:bodyPr/>
          <a:lstStyle/>
          <a:p>
            <a:endParaRPr lang="en-US"/>
          </a:p>
        </p:txBody>
      </p:sp>
      <p:sp>
        <p:nvSpPr>
          <p:cNvPr id="1219670" name="Line 23"/>
          <p:cNvSpPr>
            <a:spLocks noChangeShapeType="1"/>
          </p:cNvSpPr>
          <p:nvPr/>
        </p:nvSpPr>
        <p:spPr bwMode="auto">
          <a:xfrm flipH="1">
            <a:off x="3810000" y="4495800"/>
            <a:ext cx="152400" cy="0"/>
          </a:xfrm>
          <a:prstGeom prst="line">
            <a:avLst/>
          </a:prstGeom>
          <a:noFill/>
          <a:ln w="25400">
            <a:solidFill>
              <a:srgbClr val="FF0000"/>
            </a:solidFill>
            <a:round/>
            <a:headEnd/>
            <a:tailEnd/>
          </a:ln>
        </p:spPr>
        <p:txBody>
          <a:bodyPr/>
          <a:lstStyle/>
          <a:p>
            <a:endParaRPr lang="en-US"/>
          </a:p>
        </p:txBody>
      </p:sp>
      <p:sp>
        <p:nvSpPr>
          <p:cNvPr id="1219671" name="Line 23"/>
          <p:cNvSpPr>
            <a:spLocks noChangeShapeType="1"/>
          </p:cNvSpPr>
          <p:nvPr/>
        </p:nvSpPr>
        <p:spPr bwMode="auto">
          <a:xfrm flipH="1">
            <a:off x="3886200" y="4419600"/>
            <a:ext cx="0" cy="152400"/>
          </a:xfrm>
          <a:prstGeom prst="line">
            <a:avLst/>
          </a:prstGeom>
          <a:noFill/>
          <a:ln w="25400">
            <a:solidFill>
              <a:srgbClr val="FF0000"/>
            </a:solidFill>
            <a:round/>
            <a:headEnd/>
            <a:tailEnd/>
          </a:ln>
        </p:spPr>
        <p:txBody>
          <a:bodyPr/>
          <a:lstStyle/>
          <a:p>
            <a:endParaRPr lang="en-US"/>
          </a:p>
        </p:txBody>
      </p:sp>
      <p:sp>
        <p:nvSpPr>
          <p:cNvPr id="1219672" name="Line 23"/>
          <p:cNvSpPr>
            <a:spLocks noChangeShapeType="1"/>
          </p:cNvSpPr>
          <p:nvPr/>
        </p:nvSpPr>
        <p:spPr bwMode="auto">
          <a:xfrm flipH="1">
            <a:off x="3733800" y="4419600"/>
            <a:ext cx="152400" cy="0"/>
          </a:xfrm>
          <a:prstGeom prst="line">
            <a:avLst/>
          </a:prstGeom>
          <a:noFill/>
          <a:ln w="25400">
            <a:solidFill>
              <a:srgbClr val="FF0000"/>
            </a:solidFill>
            <a:round/>
            <a:headEnd/>
            <a:tailEnd/>
          </a:ln>
        </p:spPr>
        <p:txBody>
          <a:bodyPr/>
          <a:lstStyle/>
          <a:p>
            <a:endParaRPr lang="en-US"/>
          </a:p>
        </p:txBody>
      </p:sp>
      <p:sp>
        <p:nvSpPr>
          <p:cNvPr id="1219673" name="Line 23"/>
          <p:cNvSpPr>
            <a:spLocks noChangeShapeType="1"/>
          </p:cNvSpPr>
          <p:nvPr/>
        </p:nvSpPr>
        <p:spPr bwMode="auto">
          <a:xfrm flipH="1">
            <a:off x="3657600" y="4572000"/>
            <a:ext cx="152400" cy="0"/>
          </a:xfrm>
          <a:prstGeom prst="line">
            <a:avLst/>
          </a:prstGeom>
          <a:noFill/>
          <a:ln w="25400">
            <a:solidFill>
              <a:srgbClr val="FF0000"/>
            </a:solidFill>
            <a:round/>
            <a:headEnd/>
            <a:tailEnd/>
          </a:ln>
        </p:spPr>
        <p:txBody>
          <a:bodyPr/>
          <a:lstStyle/>
          <a:p>
            <a:endParaRPr lang="en-US"/>
          </a:p>
        </p:txBody>
      </p:sp>
      <p:sp>
        <p:nvSpPr>
          <p:cNvPr id="1219674" name="Line 23"/>
          <p:cNvSpPr>
            <a:spLocks noChangeShapeType="1"/>
          </p:cNvSpPr>
          <p:nvPr/>
        </p:nvSpPr>
        <p:spPr bwMode="auto">
          <a:xfrm flipH="1">
            <a:off x="3733800" y="4495800"/>
            <a:ext cx="0" cy="152400"/>
          </a:xfrm>
          <a:prstGeom prst="line">
            <a:avLst/>
          </a:prstGeom>
          <a:noFill/>
          <a:ln w="25400">
            <a:solidFill>
              <a:srgbClr val="FF0000"/>
            </a:solidFill>
            <a:round/>
            <a:headEnd/>
            <a:tailEnd/>
          </a:ln>
        </p:spPr>
        <p:txBody>
          <a:bodyPr/>
          <a:lstStyle/>
          <a:p>
            <a:endParaRPr lang="en-US"/>
          </a:p>
        </p:txBody>
      </p:sp>
      <p:sp>
        <p:nvSpPr>
          <p:cNvPr id="1219675" name="Line 23"/>
          <p:cNvSpPr>
            <a:spLocks noChangeShapeType="1"/>
          </p:cNvSpPr>
          <p:nvPr/>
        </p:nvSpPr>
        <p:spPr bwMode="auto">
          <a:xfrm flipH="1">
            <a:off x="3581400" y="4495800"/>
            <a:ext cx="152400" cy="0"/>
          </a:xfrm>
          <a:prstGeom prst="line">
            <a:avLst/>
          </a:prstGeom>
          <a:noFill/>
          <a:ln w="25400">
            <a:solidFill>
              <a:srgbClr val="FF0000"/>
            </a:solidFill>
            <a:round/>
            <a:headEnd/>
            <a:tailEnd/>
          </a:ln>
        </p:spPr>
        <p:txBody>
          <a:bodyPr/>
          <a:lstStyle/>
          <a:p>
            <a:endParaRPr lang="en-US"/>
          </a:p>
        </p:txBody>
      </p:sp>
      <p:sp>
        <p:nvSpPr>
          <p:cNvPr id="1219676" name="Line 23"/>
          <p:cNvSpPr>
            <a:spLocks noChangeShapeType="1"/>
          </p:cNvSpPr>
          <p:nvPr/>
        </p:nvSpPr>
        <p:spPr bwMode="auto">
          <a:xfrm flipH="1">
            <a:off x="3657600" y="4419600"/>
            <a:ext cx="0" cy="152400"/>
          </a:xfrm>
          <a:prstGeom prst="line">
            <a:avLst/>
          </a:prstGeom>
          <a:noFill/>
          <a:ln w="25400">
            <a:solidFill>
              <a:srgbClr val="FF0000"/>
            </a:solidFill>
            <a:round/>
            <a:headEnd/>
            <a:tailEnd/>
          </a:ln>
        </p:spPr>
        <p:txBody>
          <a:bodyPr/>
          <a:lstStyle/>
          <a:p>
            <a:endParaRPr lang="en-US"/>
          </a:p>
        </p:txBody>
      </p:sp>
      <p:sp>
        <p:nvSpPr>
          <p:cNvPr id="1219677" name="Line 23"/>
          <p:cNvSpPr>
            <a:spLocks noChangeShapeType="1"/>
          </p:cNvSpPr>
          <p:nvPr/>
        </p:nvSpPr>
        <p:spPr bwMode="auto">
          <a:xfrm flipH="1">
            <a:off x="3657600" y="4572000"/>
            <a:ext cx="152400" cy="0"/>
          </a:xfrm>
          <a:prstGeom prst="line">
            <a:avLst/>
          </a:prstGeom>
          <a:noFill/>
          <a:ln w="25400">
            <a:solidFill>
              <a:srgbClr val="FF0000"/>
            </a:solidFill>
            <a:round/>
            <a:headEnd/>
            <a:tailEnd/>
          </a:ln>
        </p:spPr>
        <p:txBody>
          <a:bodyPr/>
          <a:lstStyle/>
          <a:p>
            <a:endParaRPr lang="en-US"/>
          </a:p>
        </p:txBody>
      </p:sp>
      <p:sp>
        <p:nvSpPr>
          <p:cNvPr id="1219678" name="Line 23"/>
          <p:cNvSpPr>
            <a:spLocks noChangeShapeType="1"/>
          </p:cNvSpPr>
          <p:nvPr/>
        </p:nvSpPr>
        <p:spPr bwMode="auto">
          <a:xfrm flipH="1">
            <a:off x="3733800" y="4495800"/>
            <a:ext cx="0" cy="152400"/>
          </a:xfrm>
          <a:prstGeom prst="line">
            <a:avLst/>
          </a:prstGeom>
          <a:noFill/>
          <a:ln w="25400">
            <a:solidFill>
              <a:srgbClr val="FF0000"/>
            </a:solidFill>
            <a:round/>
            <a:headEnd/>
            <a:tailEnd/>
          </a:ln>
        </p:spPr>
        <p:txBody>
          <a:bodyPr/>
          <a:lstStyle/>
          <a:p>
            <a:endParaRPr lang="en-US"/>
          </a:p>
        </p:txBody>
      </p:sp>
      <p:sp>
        <p:nvSpPr>
          <p:cNvPr id="1219679" name="Line 23"/>
          <p:cNvSpPr>
            <a:spLocks noChangeShapeType="1"/>
          </p:cNvSpPr>
          <p:nvPr/>
        </p:nvSpPr>
        <p:spPr bwMode="auto">
          <a:xfrm flipH="1">
            <a:off x="3581400" y="4495800"/>
            <a:ext cx="0" cy="152400"/>
          </a:xfrm>
          <a:prstGeom prst="line">
            <a:avLst/>
          </a:prstGeom>
          <a:noFill/>
          <a:ln w="25400">
            <a:solidFill>
              <a:srgbClr val="FF0000"/>
            </a:solidFill>
            <a:round/>
            <a:headEnd/>
            <a:tailEnd/>
          </a:ln>
        </p:spPr>
        <p:txBody>
          <a:bodyPr/>
          <a:lstStyle/>
          <a:p>
            <a:endParaRPr lang="en-US"/>
          </a:p>
        </p:txBody>
      </p:sp>
      <p:sp>
        <p:nvSpPr>
          <p:cNvPr id="1219680" name="Line 23"/>
          <p:cNvSpPr>
            <a:spLocks noChangeShapeType="1"/>
          </p:cNvSpPr>
          <p:nvPr/>
        </p:nvSpPr>
        <p:spPr bwMode="auto">
          <a:xfrm flipH="1">
            <a:off x="4419600" y="4572000"/>
            <a:ext cx="0" cy="152400"/>
          </a:xfrm>
          <a:prstGeom prst="line">
            <a:avLst/>
          </a:prstGeom>
          <a:noFill/>
          <a:ln w="25400">
            <a:solidFill>
              <a:srgbClr val="FF0000"/>
            </a:solidFill>
            <a:round/>
            <a:headEnd/>
            <a:tailEnd/>
          </a:ln>
        </p:spPr>
        <p:txBody>
          <a:bodyPr/>
          <a:lstStyle/>
          <a:p>
            <a:endParaRPr lang="en-US"/>
          </a:p>
        </p:txBody>
      </p:sp>
      <p:pic>
        <p:nvPicPr>
          <p:cNvPr id="1219681" name="Picture 2"/>
          <p:cNvPicPr>
            <a:picLocks noChangeAspect="1" noChangeArrowheads="1"/>
          </p:cNvPicPr>
          <p:nvPr/>
        </p:nvPicPr>
        <p:blipFill>
          <a:blip r:embed="rId3" cstate="print"/>
          <a:srcRect l="86667"/>
          <a:stretch>
            <a:fillRect/>
          </a:stretch>
        </p:blipFill>
        <p:spPr bwMode="auto">
          <a:xfrm>
            <a:off x="7924800" y="0"/>
            <a:ext cx="1219200" cy="6858000"/>
          </a:xfrm>
          <a:prstGeom prst="rect">
            <a:avLst/>
          </a:prstGeom>
          <a:noFill/>
          <a:ln w="9525">
            <a:noFill/>
            <a:miter lim="800000"/>
            <a:headEnd/>
            <a:tailEnd/>
          </a:ln>
        </p:spPr>
      </p:pic>
      <p:sp>
        <p:nvSpPr>
          <p:cNvPr id="1219682" name="TextBox 112"/>
          <p:cNvSpPr txBox="1">
            <a:spLocks noChangeArrowheads="1"/>
          </p:cNvSpPr>
          <p:nvPr/>
        </p:nvSpPr>
        <p:spPr bwMode="auto">
          <a:xfrm>
            <a:off x="8153400" y="5867400"/>
            <a:ext cx="696913" cy="369888"/>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AOD</a:t>
            </a:r>
            <a:endParaRPr lang="he-IL" sz="1800" b="1">
              <a:latin typeface="Calibri" pitchFamily="34" charset="0"/>
              <a:cs typeface="Arial" pitchFamily="34" charset="0"/>
            </a:endParaRPr>
          </a:p>
        </p:txBody>
      </p:sp>
      <p:sp>
        <p:nvSpPr>
          <p:cNvPr id="1219683" name="Rectangle 1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r"/>
            <a:endParaRPr lang="he-IL" sz="1800">
              <a:latin typeface="Calibri" pitchFamily="34" charset="0"/>
              <a:cs typeface="Arial" pitchFamily="34" charset="0"/>
            </a:endParaRPr>
          </a:p>
        </p:txBody>
      </p:sp>
      <p:sp>
        <p:nvSpPr>
          <p:cNvPr id="1219684" name="Text Box 56"/>
          <p:cNvSpPr txBox="1">
            <a:spLocks noChangeArrowheads="1"/>
          </p:cNvSpPr>
          <p:nvPr/>
        </p:nvSpPr>
        <p:spPr bwMode="auto">
          <a:xfrm>
            <a:off x="4008438" y="1628775"/>
            <a:ext cx="300037"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8</a:t>
            </a:r>
          </a:p>
        </p:txBody>
      </p:sp>
      <p:sp>
        <p:nvSpPr>
          <p:cNvPr id="1219685" name="Text Box 56"/>
          <p:cNvSpPr txBox="1">
            <a:spLocks noChangeArrowheads="1"/>
          </p:cNvSpPr>
          <p:nvPr/>
        </p:nvSpPr>
        <p:spPr bwMode="auto">
          <a:xfrm>
            <a:off x="3995738" y="2565400"/>
            <a:ext cx="312737" cy="366713"/>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2</a:t>
            </a:r>
          </a:p>
        </p:txBody>
      </p:sp>
      <p:sp>
        <p:nvSpPr>
          <p:cNvPr id="1219686" name="Text Box 53"/>
          <p:cNvSpPr txBox="1">
            <a:spLocks noChangeArrowheads="1"/>
          </p:cNvSpPr>
          <p:nvPr/>
        </p:nvSpPr>
        <p:spPr bwMode="auto">
          <a:xfrm>
            <a:off x="3132138" y="3357563"/>
            <a:ext cx="266700" cy="366712"/>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3</a:t>
            </a:r>
          </a:p>
        </p:txBody>
      </p:sp>
      <p:sp>
        <p:nvSpPr>
          <p:cNvPr id="1219687" name="Freeform 115"/>
          <p:cNvSpPr>
            <a:spLocks noChangeAspect="1"/>
          </p:cNvSpPr>
          <p:nvPr/>
        </p:nvSpPr>
        <p:spPr bwMode="auto">
          <a:xfrm>
            <a:off x="2754313" y="2274888"/>
            <a:ext cx="593725" cy="1154112"/>
          </a:xfrm>
          <a:custGeom>
            <a:avLst/>
            <a:gdLst>
              <a:gd name="T0" fmla="*/ 0 w 736980"/>
              <a:gd name="T1" fmla="*/ 296772 h 1433015"/>
              <a:gd name="T2" fmla="*/ 98954 w 736980"/>
              <a:gd name="T3" fmla="*/ 1154112 h 1433015"/>
              <a:gd name="T4" fmla="*/ 593725 w 736980"/>
              <a:gd name="T5" fmla="*/ 857340 h 1433015"/>
              <a:gd name="T6" fmla="*/ 527755 w 736980"/>
              <a:gd name="T7" fmla="*/ 0 h 1433015"/>
              <a:gd name="T8" fmla="*/ 0 w 736980"/>
              <a:gd name="T9" fmla="*/ 296772 h 1433015"/>
              <a:gd name="T10" fmla="*/ 0 60000 65536"/>
              <a:gd name="T11" fmla="*/ 0 60000 65536"/>
              <a:gd name="T12" fmla="*/ 0 60000 65536"/>
              <a:gd name="T13" fmla="*/ 0 60000 65536"/>
              <a:gd name="T14" fmla="*/ 0 60000 65536"/>
              <a:gd name="T15" fmla="*/ 0 w 736980"/>
              <a:gd name="T16" fmla="*/ 0 h 1433015"/>
              <a:gd name="T17" fmla="*/ 736980 w 736980"/>
              <a:gd name="T18" fmla="*/ 1433015 h 1433015"/>
            </a:gdLst>
            <a:ahLst/>
            <a:cxnLst>
              <a:cxn ang="T10">
                <a:pos x="T0" y="T1"/>
              </a:cxn>
              <a:cxn ang="T11">
                <a:pos x="T2" y="T3"/>
              </a:cxn>
              <a:cxn ang="T12">
                <a:pos x="T4" y="T5"/>
              </a:cxn>
              <a:cxn ang="T13">
                <a:pos x="T6" y="T7"/>
              </a:cxn>
              <a:cxn ang="T14">
                <a:pos x="T8" y="T9"/>
              </a:cxn>
            </a:cxnLst>
            <a:rect l="T15" t="T16" r="T17" b="T18"/>
            <a:pathLst>
              <a:path w="736980" h="1433015">
                <a:moveTo>
                  <a:pt x="0" y="368490"/>
                </a:moveTo>
                <a:lnTo>
                  <a:pt x="122830" y="1433015"/>
                </a:lnTo>
                <a:lnTo>
                  <a:pt x="736980" y="1064525"/>
                </a:lnTo>
                <a:lnTo>
                  <a:pt x="655093" y="0"/>
                </a:lnTo>
                <a:lnTo>
                  <a:pt x="0" y="368490"/>
                </a:lnTo>
                <a:close/>
              </a:path>
            </a:pathLst>
          </a:custGeom>
          <a:noFill/>
          <a:ln w="38100" algn="ctr">
            <a:solidFill>
              <a:schemeClr val="tx1"/>
            </a:solidFill>
            <a:round/>
            <a:headEnd/>
            <a:tailEnd/>
          </a:ln>
        </p:spPr>
        <p:txBody>
          <a:bodyPr/>
          <a:lstStyle/>
          <a:p>
            <a:pPr algn="l" rtl="0"/>
            <a:endParaRPr lang="en-US" sz="1800">
              <a:latin typeface="Arial" pitchFamily="34" charset="0"/>
              <a:cs typeface="Arial" pitchFamily="34" charset="0"/>
            </a:endParaRPr>
          </a:p>
        </p:txBody>
      </p:sp>
      <p:sp>
        <p:nvSpPr>
          <p:cNvPr id="1219688" name="Freeform 124"/>
          <p:cNvSpPr>
            <a:spLocks noChangeAspect="1"/>
          </p:cNvSpPr>
          <p:nvPr/>
        </p:nvSpPr>
        <p:spPr bwMode="auto">
          <a:xfrm rot="-317251">
            <a:off x="2868613" y="3157538"/>
            <a:ext cx="695325" cy="992187"/>
          </a:xfrm>
          <a:custGeom>
            <a:avLst/>
            <a:gdLst>
              <a:gd name="T0" fmla="*/ 0 w 859809"/>
              <a:gd name="T1" fmla="*/ 418924 h 1228298"/>
              <a:gd name="T2" fmla="*/ 198665 w 859809"/>
              <a:gd name="T3" fmla="*/ 992187 h 1228298"/>
              <a:gd name="T4" fmla="*/ 695325 w 859809"/>
              <a:gd name="T5" fmla="*/ 396875 h 1228298"/>
              <a:gd name="T6" fmla="*/ 618066 w 859809"/>
              <a:gd name="T7" fmla="*/ 0 h 1228298"/>
              <a:gd name="T8" fmla="*/ 0 w 859809"/>
              <a:gd name="T9" fmla="*/ 418924 h 1228298"/>
              <a:gd name="T10" fmla="*/ 0 60000 65536"/>
              <a:gd name="T11" fmla="*/ 0 60000 65536"/>
              <a:gd name="T12" fmla="*/ 0 60000 65536"/>
              <a:gd name="T13" fmla="*/ 0 60000 65536"/>
              <a:gd name="T14" fmla="*/ 0 60000 65536"/>
              <a:gd name="T15" fmla="*/ 0 w 859809"/>
              <a:gd name="T16" fmla="*/ 0 h 1228298"/>
              <a:gd name="T17" fmla="*/ 859809 w 859809"/>
              <a:gd name="T18" fmla="*/ 1228298 h 1228298"/>
            </a:gdLst>
            <a:ahLst/>
            <a:cxnLst>
              <a:cxn ang="T10">
                <a:pos x="T0" y="T1"/>
              </a:cxn>
              <a:cxn ang="T11">
                <a:pos x="T2" y="T3"/>
              </a:cxn>
              <a:cxn ang="T12">
                <a:pos x="T4" y="T5"/>
              </a:cxn>
              <a:cxn ang="T13">
                <a:pos x="T6" y="T7"/>
              </a:cxn>
              <a:cxn ang="T14">
                <a:pos x="T8" y="T9"/>
              </a:cxn>
            </a:cxnLst>
            <a:rect l="T15" t="T16" r="T17" b="T18"/>
            <a:pathLst>
              <a:path w="859809" h="1228298">
                <a:moveTo>
                  <a:pt x="0" y="518615"/>
                </a:moveTo>
                <a:lnTo>
                  <a:pt x="245660" y="1228298"/>
                </a:lnTo>
                <a:lnTo>
                  <a:pt x="859809" y="491319"/>
                </a:lnTo>
                <a:lnTo>
                  <a:pt x="764274" y="0"/>
                </a:lnTo>
                <a:lnTo>
                  <a:pt x="0" y="518615"/>
                </a:lnTo>
                <a:close/>
              </a:path>
            </a:pathLst>
          </a:custGeom>
          <a:noFill/>
          <a:ln w="38100" algn="ctr">
            <a:solidFill>
              <a:schemeClr val="tx1"/>
            </a:solidFill>
            <a:round/>
            <a:headEnd/>
            <a:tailEnd/>
          </a:ln>
        </p:spPr>
        <p:txBody>
          <a:bodyPr/>
          <a:lstStyle/>
          <a:p>
            <a:pPr algn="l" rtl="0"/>
            <a:endParaRPr lang="en-US" sz="1800">
              <a:latin typeface="Arial" pitchFamily="34" charset="0"/>
              <a:cs typeface="Arial" pitchFamily="34" charset="0"/>
            </a:endParaRPr>
          </a:p>
        </p:txBody>
      </p:sp>
      <p:sp>
        <p:nvSpPr>
          <p:cNvPr id="1219689" name="Freeform 125"/>
          <p:cNvSpPr>
            <a:spLocks noChangeAspect="1"/>
          </p:cNvSpPr>
          <p:nvPr/>
        </p:nvSpPr>
        <p:spPr bwMode="auto">
          <a:xfrm>
            <a:off x="3832225" y="1554163"/>
            <a:ext cx="765175" cy="520700"/>
          </a:xfrm>
          <a:custGeom>
            <a:avLst/>
            <a:gdLst>
              <a:gd name="T0" fmla="*/ 649974921 w 482"/>
              <a:gd name="T1" fmla="*/ 996627763 h 328"/>
              <a:gd name="T2" fmla="*/ 1256617454 w 482"/>
              <a:gd name="T3" fmla="*/ 216658844 h 328"/>
              <a:gd name="T4" fmla="*/ 563311731 w 482"/>
              <a:gd name="T5" fmla="*/ 0 h 328"/>
              <a:gd name="T6" fmla="*/ 0 w 482"/>
              <a:gd name="T7" fmla="*/ 909964583 h 328"/>
              <a:gd name="T8" fmla="*/ 649974921 w 482"/>
              <a:gd name="T9" fmla="*/ 996627763 h 328"/>
              <a:gd name="T10" fmla="*/ 0 60000 65536"/>
              <a:gd name="T11" fmla="*/ 0 60000 65536"/>
              <a:gd name="T12" fmla="*/ 0 60000 65536"/>
              <a:gd name="T13" fmla="*/ 0 60000 65536"/>
              <a:gd name="T14" fmla="*/ 0 60000 65536"/>
              <a:gd name="T15" fmla="*/ 0 w 482"/>
              <a:gd name="T16" fmla="*/ 0 h 328"/>
              <a:gd name="T17" fmla="*/ 482 w 482"/>
              <a:gd name="T18" fmla="*/ 328 h 328"/>
            </a:gdLst>
            <a:ahLst/>
            <a:cxnLst>
              <a:cxn ang="T10">
                <a:pos x="T0" y="T1"/>
              </a:cxn>
              <a:cxn ang="T11">
                <a:pos x="T2" y="T3"/>
              </a:cxn>
              <a:cxn ang="T12">
                <a:pos x="T4" y="T5"/>
              </a:cxn>
              <a:cxn ang="T13">
                <a:pos x="T6" y="T7"/>
              </a:cxn>
              <a:cxn ang="T14">
                <a:pos x="T8" y="T9"/>
              </a:cxn>
            </a:cxnLst>
            <a:rect l="T15" t="T16" r="T17" b="T18"/>
            <a:pathLst>
              <a:path w="482" h="328">
                <a:moveTo>
                  <a:pt x="249" y="328"/>
                </a:moveTo>
                <a:lnTo>
                  <a:pt x="482" y="69"/>
                </a:lnTo>
                <a:lnTo>
                  <a:pt x="246" y="0"/>
                </a:lnTo>
                <a:lnTo>
                  <a:pt x="0" y="276"/>
                </a:lnTo>
                <a:lnTo>
                  <a:pt x="249" y="328"/>
                </a:lnTo>
                <a:close/>
              </a:path>
            </a:pathLst>
          </a:custGeom>
          <a:noFill/>
          <a:ln w="38100" algn="ctr">
            <a:solidFill>
              <a:schemeClr val="tx1"/>
            </a:solidFill>
            <a:round/>
            <a:headEnd/>
            <a:tailEnd/>
          </a:ln>
        </p:spPr>
        <p:txBody>
          <a:bodyPr/>
          <a:lstStyle/>
          <a:p>
            <a:pPr algn="l" rtl="0"/>
            <a:endParaRPr lang="en-US" sz="1800">
              <a:latin typeface="Arial" pitchFamily="34" charset="0"/>
              <a:cs typeface="Arial" pitchFamily="34" charset="0"/>
            </a:endParaRPr>
          </a:p>
        </p:txBody>
      </p:sp>
      <p:sp>
        <p:nvSpPr>
          <p:cNvPr id="1219690" name="Freeform 126"/>
          <p:cNvSpPr>
            <a:spLocks/>
          </p:cNvSpPr>
          <p:nvPr/>
        </p:nvSpPr>
        <p:spPr bwMode="auto">
          <a:xfrm>
            <a:off x="4211638" y="1700213"/>
            <a:ext cx="947737" cy="609600"/>
          </a:xfrm>
          <a:custGeom>
            <a:avLst/>
            <a:gdLst>
              <a:gd name="T0" fmla="*/ 563311346 w 597"/>
              <a:gd name="T1" fmla="*/ 1061626397 h 384"/>
              <a:gd name="T2" fmla="*/ 1516607577 w 597"/>
              <a:gd name="T3" fmla="*/ 238325048 h 384"/>
              <a:gd name="T4" fmla="*/ 714973016 w 597"/>
              <a:gd name="T5" fmla="*/ 0 h 384"/>
              <a:gd name="T6" fmla="*/ 0 w 597"/>
              <a:gd name="T7" fmla="*/ 671641072 h 384"/>
              <a:gd name="T8" fmla="*/ 563311346 w 597"/>
              <a:gd name="T9" fmla="*/ 1061626397 h 384"/>
              <a:gd name="T10" fmla="*/ 0 60000 65536"/>
              <a:gd name="T11" fmla="*/ 0 60000 65536"/>
              <a:gd name="T12" fmla="*/ 0 60000 65536"/>
              <a:gd name="T13" fmla="*/ 0 60000 65536"/>
              <a:gd name="T14" fmla="*/ 0 60000 65536"/>
              <a:gd name="T15" fmla="*/ 0 w 597"/>
              <a:gd name="T16" fmla="*/ 0 h 384"/>
              <a:gd name="T17" fmla="*/ 597 w 597"/>
              <a:gd name="T18" fmla="*/ 384 h 384"/>
            </a:gdLst>
            <a:ahLst/>
            <a:cxnLst>
              <a:cxn ang="T10">
                <a:pos x="T0" y="T1"/>
              </a:cxn>
              <a:cxn ang="T11">
                <a:pos x="T2" y="T3"/>
              </a:cxn>
              <a:cxn ang="T12">
                <a:pos x="T4" y="T5"/>
              </a:cxn>
              <a:cxn ang="T13">
                <a:pos x="T6" y="T7"/>
              </a:cxn>
              <a:cxn ang="T14">
                <a:pos x="T8" y="T9"/>
              </a:cxn>
            </a:cxnLst>
            <a:rect l="T15" t="T16" r="T17" b="T18"/>
            <a:pathLst>
              <a:path w="597" h="384">
                <a:moveTo>
                  <a:pt x="149" y="384"/>
                </a:moveTo>
                <a:lnTo>
                  <a:pt x="597" y="40"/>
                </a:lnTo>
                <a:lnTo>
                  <a:pt x="269" y="0"/>
                </a:lnTo>
                <a:lnTo>
                  <a:pt x="0" y="305"/>
                </a:lnTo>
                <a:lnTo>
                  <a:pt x="149" y="384"/>
                </a:lnTo>
                <a:close/>
              </a:path>
            </a:pathLst>
          </a:custGeom>
          <a:noFill/>
          <a:ln w="38100" algn="ctr">
            <a:solidFill>
              <a:schemeClr val="tx1"/>
            </a:solidFill>
            <a:round/>
            <a:headEnd/>
            <a:tailEnd/>
          </a:ln>
        </p:spPr>
        <p:txBody>
          <a:bodyPr/>
          <a:lstStyle/>
          <a:p>
            <a:pPr algn="l" rtl="0"/>
            <a:endParaRPr lang="en-US" sz="1800">
              <a:latin typeface="Arial" pitchFamily="34" charset="0"/>
              <a:cs typeface="Arial" pitchFamily="34" charset="0"/>
            </a:endParaRPr>
          </a:p>
        </p:txBody>
      </p:sp>
      <p:sp>
        <p:nvSpPr>
          <p:cNvPr id="1219691" name="Freeform 132"/>
          <p:cNvSpPr>
            <a:spLocks/>
          </p:cNvSpPr>
          <p:nvPr/>
        </p:nvSpPr>
        <p:spPr bwMode="auto">
          <a:xfrm>
            <a:off x="5219700" y="2565400"/>
            <a:ext cx="792163" cy="792163"/>
          </a:xfrm>
          <a:custGeom>
            <a:avLst/>
            <a:gdLst>
              <a:gd name="T0" fmla="*/ 201612628 w 499"/>
              <a:gd name="T1" fmla="*/ 0 h 499"/>
              <a:gd name="T2" fmla="*/ 0 w 499"/>
              <a:gd name="T3" fmla="*/ 534273530 h 499"/>
              <a:gd name="T4" fmla="*/ 715724850 w 499"/>
              <a:gd name="T5" fmla="*/ 977821400 h 499"/>
              <a:gd name="T6" fmla="*/ 866934482 w 499"/>
              <a:gd name="T7" fmla="*/ 493951014 h 499"/>
              <a:gd name="T8" fmla="*/ 201612628 w 499"/>
              <a:gd name="T9" fmla="*/ 0 h 499"/>
              <a:gd name="T10" fmla="*/ 0 60000 65536"/>
              <a:gd name="T11" fmla="*/ 0 60000 65536"/>
              <a:gd name="T12" fmla="*/ 0 60000 65536"/>
              <a:gd name="T13" fmla="*/ 0 60000 65536"/>
              <a:gd name="T14" fmla="*/ 0 60000 65536"/>
              <a:gd name="T15" fmla="*/ 0 w 499"/>
              <a:gd name="T16" fmla="*/ 0 h 499"/>
              <a:gd name="T17" fmla="*/ 499 w 499"/>
              <a:gd name="T18" fmla="*/ 499 h 499"/>
            </a:gdLst>
            <a:ahLst/>
            <a:cxnLst>
              <a:cxn ang="T10">
                <a:pos x="T0" y="T1"/>
              </a:cxn>
              <a:cxn ang="T11">
                <a:pos x="T2" y="T3"/>
              </a:cxn>
              <a:cxn ang="T12">
                <a:pos x="T4" y="T5"/>
              </a:cxn>
              <a:cxn ang="T13">
                <a:pos x="T6" y="T7"/>
              </a:cxn>
              <a:cxn ang="T14">
                <a:pos x="T8" y="T9"/>
              </a:cxn>
            </a:cxnLst>
            <a:rect l="T15" t="T16" r="T17" b="T18"/>
            <a:pathLst>
              <a:path w="499" h="499">
                <a:moveTo>
                  <a:pt x="46" y="0"/>
                </a:moveTo>
                <a:lnTo>
                  <a:pt x="0" y="192"/>
                </a:lnTo>
                <a:lnTo>
                  <a:pt x="396" y="499"/>
                </a:lnTo>
                <a:lnTo>
                  <a:pt x="499" y="252"/>
                </a:lnTo>
                <a:lnTo>
                  <a:pt x="46" y="0"/>
                </a:lnTo>
                <a:close/>
              </a:path>
            </a:pathLst>
          </a:custGeom>
          <a:noFill/>
          <a:ln w="38100" algn="ctr">
            <a:solidFill>
              <a:schemeClr val="tx1"/>
            </a:solidFill>
            <a:round/>
            <a:headEnd/>
            <a:tailEnd/>
          </a:ln>
        </p:spPr>
        <p:txBody>
          <a:bodyPr/>
          <a:lstStyle/>
          <a:p>
            <a:pPr algn="l" rtl="0"/>
            <a:endParaRPr lang="en-US" sz="1800">
              <a:latin typeface="Arial" pitchFamily="34" charset="0"/>
              <a:cs typeface="Arial" pitchFamily="34" charset="0"/>
            </a:endParaRPr>
          </a:p>
        </p:txBody>
      </p:sp>
      <p:sp>
        <p:nvSpPr>
          <p:cNvPr id="1219692" name="Freeform 134"/>
          <p:cNvSpPr>
            <a:spLocks/>
          </p:cNvSpPr>
          <p:nvPr/>
        </p:nvSpPr>
        <p:spPr bwMode="auto">
          <a:xfrm>
            <a:off x="5537200" y="1752600"/>
            <a:ext cx="419100" cy="381000"/>
          </a:xfrm>
          <a:custGeom>
            <a:avLst/>
            <a:gdLst>
              <a:gd name="T0" fmla="*/ 211693126 w 264"/>
              <a:gd name="T1" fmla="*/ 0 h 240"/>
              <a:gd name="T2" fmla="*/ 0 w 264"/>
              <a:gd name="T3" fmla="*/ 534273188 h 240"/>
              <a:gd name="T4" fmla="*/ 614918039 w 264"/>
              <a:gd name="T5" fmla="*/ 725805014 h 240"/>
              <a:gd name="T6" fmla="*/ 433466873 w 264"/>
              <a:gd name="T7" fmla="*/ 0 h 240"/>
              <a:gd name="T8" fmla="*/ 211693126 w 264"/>
              <a:gd name="T9" fmla="*/ 0 h 240"/>
              <a:gd name="T10" fmla="*/ 0 60000 65536"/>
              <a:gd name="T11" fmla="*/ 0 60000 65536"/>
              <a:gd name="T12" fmla="*/ 0 60000 65536"/>
              <a:gd name="T13" fmla="*/ 0 60000 65536"/>
              <a:gd name="T14" fmla="*/ 0 60000 65536"/>
              <a:gd name="T15" fmla="*/ 0 w 264"/>
              <a:gd name="T16" fmla="*/ 0 h 240"/>
              <a:gd name="T17" fmla="*/ 264 w 264"/>
              <a:gd name="T18" fmla="*/ 240 h 240"/>
            </a:gdLst>
            <a:ahLst/>
            <a:cxnLst>
              <a:cxn ang="T10">
                <a:pos x="T0" y="T1"/>
              </a:cxn>
              <a:cxn ang="T11">
                <a:pos x="T2" y="T3"/>
              </a:cxn>
              <a:cxn ang="T12">
                <a:pos x="T4" y="T5"/>
              </a:cxn>
              <a:cxn ang="T13">
                <a:pos x="T6" y="T7"/>
              </a:cxn>
              <a:cxn ang="T14">
                <a:pos x="T8" y="T9"/>
              </a:cxn>
            </a:cxnLst>
            <a:rect l="T15" t="T16" r="T17" b="T18"/>
            <a:pathLst>
              <a:path w="264" h="240">
                <a:moveTo>
                  <a:pt x="112" y="0"/>
                </a:moveTo>
                <a:lnTo>
                  <a:pt x="0" y="240"/>
                </a:lnTo>
                <a:lnTo>
                  <a:pt x="262" y="240"/>
                </a:lnTo>
                <a:lnTo>
                  <a:pt x="264" y="0"/>
                </a:lnTo>
                <a:lnTo>
                  <a:pt x="112" y="0"/>
                </a:lnTo>
                <a:close/>
              </a:path>
            </a:pathLst>
          </a:custGeom>
          <a:noFill/>
          <a:ln w="38100" algn="ctr">
            <a:solidFill>
              <a:schemeClr val="tx1"/>
            </a:solidFill>
            <a:round/>
            <a:headEnd/>
            <a:tailEnd/>
          </a:ln>
        </p:spPr>
        <p:txBody>
          <a:bodyPr/>
          <a:lstStyle/>
          <a:p>
            <a:pPr algn="l" rtl="0"/>
            <a:endParaRPr lang="en-US" sz="1800">
              <a:latin typeface="Arial" pitchFamily="34" charset="0"/>
              <a:cs typeface="Arial" pitchFamily="34" charset="0"/>
            </a:endParaRPr>
          </a:p>
        </p:txBody>
      </p:sp>
      <p:sp>
        <p:nvSpPr>
          <p:cNvPr id="1219693" name="Text Box 53"/>
          <p:cNvSpPr txBox="1">
            <a:spLocks noChangeArrowheads="1"/>
          </p:cNvSpPr>
          <p:nvPr/>
        </p:nvSpPr>
        <p:spPr bwMode="auto">
          <a:xfrm>
            <a:off x="5651500" y="1773238"/>
            <a:ext cx="266700" cy="366712"/>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4</a:t>
            </a:r>
          </a:p>
        </p:txBody>
      </p:sp>
      <p:sp>
        <p:nvSpPr>
          <p:cNvPr id="1219694" name="Text Box 53"/>
          <p:cNvSpPr txBox="1">
            <a:spLocks noChangeArrowheads="1"/>
          </p:cNvSpPr>
          <p:nvPr/>
        </p:nvSpPr>
        <p:spPr bwMode="auto">
          <a:xfrm>
            <a:off x="5580063" y="2133600"/>
            <a:ext cx="266700" cy="366713"/>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5</a:t>
            </a:r>
          </a:p>
        </p:txBody>
      </p:sp>
      <p:sp>
        <p:nvSpPr>
          <p:cNvPr id="1219695" name="Text Box 53"/>
          <p:cNvSpPr txBox="1">
            <a:spLocks noChangeArrowheads="1"/>
          </p:cNvSpPr>
          <p:nvPr/>
        </p:nvSpPr>
        <p:spPr bwMode="auto">
          <a:xfrm>
            <a:off x="5486400" y="2774950"/>
            <a:ext cx="266700" cy="366713"/>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6</a:t>
            </a:r>
          </a:p>
        </p:txBody>
      </p:sp>
      <p:sp>
        <p:nvSpPr>
          <p:cNvPr id="1219696" name="Freeform 132"/>
          <p:cNvSpPr>
            <a:spLocks/>
          </p:cNvSpPr>
          <p:nvPr/>
        </p:nvSpPr>
        <p:spPr bwMode="auto">
          <a:xfrm>
            <a:off x="5346700" y="2095500"/>
            <a:ext cx="685800" cy="368300"/>
          </a:xfrm>
          <a:custGeom>
            <a:avLst/>
            <a:gdLst>
              <a:gd name="T0" fmla="*/ 201612493 w 432"/>
              <a:gd name="T1" fmla="*/ 0 h 232"/>
              <a:gd name="T2" fmla="*/ 0 w 432"/>
              <a:gd name="T3" fmla="*/ 534273183 h 232"/>
              <a:gd name="T4" fmla="*/ 715724371 w 432"/>
              <a:gd name="T5" fmla="*/ 977820765 h 232"/>
              <a:gd name="T6" fmla="*/ 866933902 w 432"/>
              <a:gd name="T7" fmla="*/ 493950693 h 232"/>
              <a:gd name="T8" fmla="*/ 201612493 w 432"/>
              <a:gd name="T9" fmla="*/ 0 h 232"/>
              <a:gd name="T10" fmla="*/ 0 60000 65536"/>
              <a:gd name="T11" fmla="*/ 0 60000 65536"/>
              <a:gd name="T12" fmla="*/ 0 60000 65536"/>
              <a:gd name="T13" fmla="*/ 0 60000 65536"/>
              <a:gd name="T14" fmla="*/ 0 60000 65536"/>
              <a:gd name="T15" fmla="*/ 0 w 432"/>
              <a:gd name="T16" fmla="*/ 0 h 232"/>
              <a:gd name="T17" fmla="*/ 432 w 432"/>
              <a:gd name="T18" fmla="*/ 232 h 232"/>
            </a:gdLst>
            <a:ahLst/>
            <a:cxnLst>
              <a:cxn ang="T10">
                <a:pos x="T0" y="T1"/>
              </a:cxn>
              <a:cxn ang="T11">
                <a:pos x="T2" y="T3"/>
              </a:cxn>
              <a:cxn ang="T12">
                <a:pos x="T4" y="T5"/>
              </a:cxn>
              <a:cxn ang="T13">
                <a:pos x="T6" y="T7"/>
              </a:cxn>
              <a:cxn ang="T14">
                <a:pos x="T8" y="T9"/>
              </a:cxn>
            </a:cxnLst>
            <a:rect l="T15" t="T16" r="T17" b="T18"/>
            <a:pathLst>
              <a:path w="432" h="232">
                <a:moveTo>
                  <a:pt x="128" y="0"/>
                </a:moveTo>
                <a:lnTo>
                  <a:pt x="0" y="200"/>
                </a:lnTo>
                <a:lnTo>
                  <a:pt x="432" y="232"/>
                </a:lnTo>
                <a:lnTo>
                  <a:pt x="376" y="24"/>
                </a:lnTo>
                <a:lnTo>
                  <a:pt x="128" y="0"/>
                </a:lnTo>
                <a:close/>
              </a:path>
            </a:pathLst>
          </a:custGeom>
          <a:noFill/>
          <a:ln w="38100" algn="ctr">
            <a:solidFill>
              <a:schemeClr val="tx1"/>
            </a:solidFill>
            <a:round/>
            <a:headEnd/>
            <a:tailEnd/>
          </a:ln>
        </p:spPr>
        <p:txBody>
          <a:bodyPr/>
          <a:lstStyle/>
          <a:p>
            <a:pPr algn="l" rtl="0"/>
            <a:endParaRPr lang="en-US" sz="1800">
              <a:latin typeface="Arial" pitchFamily="34" charset="0"/>
              <a:cs typeface="Arial" pitchFamily="34" charset="0"/>
            </a:endParaRPr>
          </a:p>
        </p:txBody>
      </p:sp>
      <p:sp>
        <p:nvSpPr>
          <p:cNvPr id="1219697" name="Freeform 154"/>
          <p:cNvSpPr>
            <a:spLocks noChangeAspect="1"/>
          </p:cNvSpPr>
          <p:nvPr/>
        </p:nvSpPr>
        <p:spPr bwMode="auto">
          <a:xfrm>
            <a:off x="3851275" y="2574925"/>
            <a:ext cx="566738" cy="493713"/>
          </a:xfrm>
          <a:custGeom>
            <a:avLst/>
            <a:gdLst>
              <a:gd name="T0" fmla="*/ 537709163 w 512"/>
              <a:gd name="T1" fmla="*/ 0 h 446"/>
              <a:gd name="T2" fmla="*/ 0 w 512"/>
              <a:gd name="T3" fmla="*/ 332454869 h 446"/>
              <a:gd name="T4" fmla="*/ 300484040 w 512"/>
              <a:gd name="T5" fmla="*/ 717402707 h 446"/>
              <a:gd name="T6" fmla="*/ 917268613 w 512"/>
              <a:gd name="T7" fmla="*/ 209970837 h 446"/>
              <a:gd name="T8" fmla="*/ 537709163 w 512"/>
              <a:gd name="T9" fmla="*/ 0 h 446"/>
              <a:gd name="T10" fmla="*/ 0 60000 65536"/>
              <a:gd name="T11" fmla="*/ 0 60000 65536"/>
              <a:gd name="T12" fmla="*/ 0 60000 65536"/>
              <a:gd name="T13" fmla="*/ 0 60000 65536"/>
              <a:gd name="T14" fmla="*/ 0 60000 65536"/>
              <a:gd name="T15" fmla="*/ 0 w 512"/>
              <a:gd name="T16" fmla="*/ 0 h 446"/>
              <a:gd name="T17" fmla="*/ 512 w 512"/>
              <a:gd name="T18" fmla="*/ 446 h 446"/>
            </a:gdLst>
            <a:ahLst/>
            <a:cxnLst>
              <a:cxn ang="T10">
                <a:pos x="T0" y="T1"/>
              </a:cxn>
              <a:cxn ang="T11">
                <a:pos x="T2" y="T3"/>
              </a:cxn>
              <a:cxn ang="T12">
                <a:pos x="T4" y="T5"/>
              </a:cxn>
              <a:cxn ang="T13">
                <a:pos x="T6" y="T7"/>
              </a:cxn>
              <a:cxn ang="T14">
                <a:pos x="T8" y="T9"/>
              </a:cxn>
            </a:cxnLst>
            <a:rect l="T15" t="T16" r="T17" b="T18"/>
            <a:pathLst>
              <a:path w="512" h="446">
                <a:moveTo>
                  <a:pt x="312" y="0"/>
                </a:moveTo>
                <a:lnTo>
                  <a:pt x="0" y="240"/>
                </a:lnTo>
                <a:lnTo>
                  <a:pt x="253" y="446"/>
                </a:lnTo>
                <a:lnTo>
                  <a:pt x="512" y="120"/>
                </a:lnTo>
                <a:lnTo>
                  <a:pt x="312" y="0"/>
                </a:lnTo>
                <a:close/>
              </a:path>
            </a:pathLst>
          </a:custGeom>
          <a:noFill/>
          <a:ln w="38100" algn="ctr">
            <a:solidFill>
              <a:schemeClr val="tx1"/>
            </a:solidFill>
            <a:round/>
            <a:headEnd/>
            <a:tailEnd/>
          </a:ln>
        </p:spPr>
        <p:txBody>
          <a:bodyPr anchor="ctr"/>
          <a:lstStyle/>
          <a:p>
            <a:pPr algn="l" rtl="0"/>
            <a:endParaRPr lang="en-US" sz="1800">
              <a:latin typeface="Arial" pitchFamily="34" charset="0"/>
              <a:cs typeface="Arial" pitchFamily="34" charset="0"/>
            </a:endParaRPr>
          </a:p>
        </p:txBody>
      </p:sp>
      <p:sp>
        <p:nvSpPr>
          <p:cNvPr id="1219698" name="Rectangle 114"/>
          <p:cNvSpPr>
            <a:spLocks noChangeArrowheads="1"/>
          </p:cNvSpPr>
          <p:nvPr/>
        </p:nvSpPr>
        <p:spPr bwMode="auto">
          <a:xfrm>
            <a:off x="5291138" y="6521450"/>
            <a:ext cx="3627437" cy="336550"/>
          </a:xfrm>
          <a:prstGeom prst="rect">
            <a:avLst/>
          </a:prstGeom>
          <a:noFill/>
          <a:ln w="9525">
            <a:noFill/>
            <a:miter lim="800000"/>
            <a:headEnd/>
            <a:tailEnd/>
          </a:ln>
          <a:effectLst/>
        </p:spPr>
        <p:txBody>
          <a:bodyPr wrap="none">
            <a:spAutoFit/>
          </a:bodyPr>
          <a:lstStyle/>
          <a:p>
            <a:pPr rtl="0"/>
            <a:r>
              <a:rPr lang="en-US" i="1"/>
              <a:t>Rosenfeld et al., submitted to BAMS, 2011</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8" name="Picture 4"/>
          <p:cNvPicPr>
            <a:picLocks noChangeAspect="1" noChangeArrowheads="1"/>
          </p:cNvPicPr>
          <p:nvPr/>
        </p:nvPicPr>
        <p:blipFill>
          <a:blip r:embed="rId2" cstate="print"/>
          <a:srcRect/>
          <a:stretch>
            <a:fillRect/>
          </a:stretch>
        </p:blipFill>
        <p:spPr bwMode="auto">
          <a:xfrm>
            <a:off x="-2743200" y="-609600"/>
            <a:ext cx="15087600" cy="10444163"/>
          </a:xfrm>
          <a:prstGeom prst="rect">
            <a:avLst/>
          </a:prstGeom>
          <a:noFill/>
          <a:ln w="9525">
            <a:noFill/>
            <a:miter lim="800000"/>
            <a:headEnd/>
            <a:tailEnd/>
          </a:ln>
          <a:effectLst/>
        </p:spPr>
      </p:pic>
      <p:sp>
        <p:nvSpPr>
          <p:cNvPr id="1224710" name="Text Box 6"/>
          <p:cNvSpPr txBox="1">
            <a:spLocks noChangeArrowheads="1"/>
          </p:cNvSpPr>
          <p:nvPr/>
        </p:nvSpPr>
        <p:spPr bwMode="auto">
          <a:xfrm>
            <a:off x="3810000" y="6096000"/>
            <a:ext cx="3694113" cy="581025"/>
          </a:xfrm>
          <a:prstGeom prst="rect">
            <a:avLst/>
          </a:prstGeom>
          <a:noFill/>
          <a:ln w="9525">
            <a:noFill/>
            <a:miter lim="800000"/>
            <a:headEnd/>
            <a:tailEnd/>
          </a:ln>
          <a:effectLst/>
        </p:spPr>
        <p:txBody>
          <a:bodyPr wrap="none">
            <a:spAutoFit/>
          </a:bodyPr>
          <a:lstStyle/>
          <a:p>
            <a:pPr algn="l" rtl="0"/>
            <a:r>
              <a:rPr lang="en-US">
                <a:latin typeface="Arial Unicode MS" pitchFamily="34" charset="-128"/>
                <a:ea typeface="Arial Unicode MS" pitchFamily="34" charset="-128"/>
                <a:cs typeface="Arial Unicode MS" pitchFamily="34" charset="-128"/>
              </a:rPr>
              <a:t>Typhoon Nuri</a:t>
            </a:r>
          </a:p>
          <a:p>
            <a:pPr algn="l" rtl="0"/>
            <a:r>
              <a:rPr lang="en-US">
                <a:latin typeface="Arial Unicode MS" pitchFamily="34" charset="-128"/>
                <a:ea typeface="Arial Unicode MS" pitchFamily="34" charset="-128"/>
                <a:cs typeface="Arial Unicode MS" pitchFamily="34" charset="-128"/>
              </a:rPr>
              <a:t>MODIS TERRA 21 Aug 2008 03:00 UT</a:t>
            </a:r>
          </a:p>
        </p:txBody>
      </p:sp>
      <p:sp>
        <p:nvSpPr>
          <p:cNvPr id="1224711" name="Rectangle 7"/>
          <p:cNvSpPr>
            <a:spLocks noChangeArrowheads="1"/>
          </p:cNvSpPr>
          <p:nvPr/>
        </p:nvSpPr>
        <p:spPr bwMode="auto">
          <a:xfrm>
            <a:off x="5291138" y="6521450"/>
            <a:ext cx="3627437" cy="336550"/>
          </a:xfrm>
          <a:prstGeom prst="rect">
            <a:avLst/>
          </a:prstGeom>
          <a:noFill/>
          <a:ln w="9525">
            <a:noFill/>
            <a:miter lim="800000"/>
            <a:headEnd/>
            <a:tailEnd/>
          </a:ln>
          <a:effectLst/>
        </p:spPr>
        <p:txBody>
          <a:bodyPr wrap="none">
            <a:spAutoFit/>
          </a:bodyPr>
          <a:lstStyle/>
          <a:p>
            <a:pPr rtl="0"/>
            <a:r>
              <a:rPr lang="en-US" i="1"/>
              <a:t>Rosenfeld et al., submitted to BAMS, 2011</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578" name="Picture 2"/>
          <p:cNvPicPr>
            <a:picLocks noChangeAspect="1" noChangeArrowheads="1"/>
          </p:cNvPicPr>
          <p:nvPr/>
        </p:nvPicPr>
        <p:blipFill>
          <a:blip r:embed="rId2" cstate="print"/>
          <a:srcRect/>
          <a:stretch>
            <a:fillRect/>
          </a:stretch>
        </p:blipFill>
        <p:spPr bwMode="auto">
          <a:xfrm>
            <a:off x="0" y="0"/>
            <a:ext cx="6858000" cy="6858000"/>
          </a:xfrm>
          <a:prstGeom prst="rect">
            <a:avLst/>
          </a:prstGeom>
          <a:noFill/>
          <a:ln w="9525">
            <a:noFill/>
            <a:miter lim="800000"/>
            <a:headEnd/>
            <a:tailEnd/>
          </a:ln>
          <a:effectLst/>
        </p:spPr>
      </p:pic>
      <p:pic>
        <p:nvPicPr>
          <p:cNvPr id="1304579" name="Picture 3"/>
          <p:cNvPicPr>
            <a:picLocks noChangeAspect="1" noChangeArrowheads="1"/>
          </p:cNvPicPr>
          <p:nvPr/>
        </p:nvPicPr>
        <p:blipFill>
          <a:blip r:embed="rId3" cstate="print"/>
          <a:srcRect/>
          <a:stretch>
            <a:fillRect/>
          </a:stretch>
        </p:blipFill>
        <p:spPr bwMode="auto">
          <a:xfrm>
            <a:off x="6105525" y="28575"/>
            <a:ext cx="6858000" cy="6858000"/>
          </a:xfrm>
          <a:prstGeom prst="rect">
            <a:avLst/>
          </a:prstGeom>
          <a:noFill/>
          <a:ln w="9525">
            <a:noFill/>
            <a:miter lim="800000"/>
            <a:headEnd/>
            <a:tailEnd/>
          </a:ln>
          <a:effectLst/>
        </p:spPr>
      </p:pic>
      <p:sp>
        <p:nvSpPr>
          <p:cNvPr id="1304580" name="Freeform 4"/>
          <p:cNvSpPr>
            <a:spLocks/>
          </p:cNvSpPr>
          <p:nvPr/>
        </p:nvSpPr>
        <p:spPr bwMode="auto">
          <a:xfrm>
            <a:off x="533400" y="1295400"/>
            <a:ext cx="2819400" cy="5029200"/>
          </a:xfrm>
          <a:custGeom>
            <a:avLst/>
            <a:gdLst/>
            <a:ahLst/>
            <a:cxnLst>
              <a:cxn ang="0">
                <a:pos x="1200" y="0"/>
              </a:cxn>
              <a:cxn ang="0">
                <a:pos x="0" y="336"/>
              </a:cxn>
              <a:cxn ang="0">
                <a:pos x="480" y="2112"/>
              </a:cxn>
              <a:cxn ang="0">
                <a:pos x="1056" y="3168"/>
              </a:cxn>
              <a:cxn ang="0">
                <a:pos x="1776" y="2160"/>
              </a:cxn>
              <a:cxn ang="0">
                <a:pos x="1392" y="1440"/>
              </a:cxn>
              <a:cxn ang="0">
                <a:pos x="1200" y="0"/>
              </a:cxn>
            </a:cxnLst>
            <a:rect l="0" t="0" r="r" b="b"/>
            <a:pathLst>
              <a:path w="1776" h="3168">
                <a:moveTo>
                  <a:pt x="1200" y="0"/>
                </a:moveTo>
                <a:lnTo>
                  <a:pt x="0" y="336"/>
                </a:lnTo>
                <a:lnTo>
                  <a:pt x="480" y="2112"/>
                </a:lnTo>
                <a:lnTo>
                  <a:pt x="1056" y="3168"/>
                </a:lnTo>
                <a:lnTo>
                  <a:pt x="1776" y="2160"/>
                </a:lnTo>
                <a:lnTo>
                  <a:pt x="1392" y="1440"/>
                </a:lnTo>
                <a:lnTo>
                  <a:pt x="1200" y="0"/>
                </a:lnTo>
                <a:close/>
              </a:path>
            </a:pathLst>
          </a:custGeom>
          <a:noFill/>
          <a:ln w="28575" cmpd="sng">
            <a:solidFill>
              <a:srgbClr val="FFFF00"/>
            </a:solidFill>
            <a:round/>
            <a:headEnd/>
            <a:tailEnd/>
          </a:ln>
          <a:effectLst/>
        </p:spPr>
        <p:txBody>
          <a:bodyPr/>
          <a:lstStyle/>
          <a:p>
            <a:endParaRPr lang="en-US"/>
          </a:p>
        </p:txBody>
      </p:sp>
      <p:sp>
        <p:nvSpPr>
          <p:cNvPr id="1304583" name="Freeform 7"/>
          <p:cNvSpPr>
            <a:spLocks/>
          </p:cNvSpPr>
          <p:nvPr/>
        </p:nvSpPr>
        <p:spPr bwMode="auto">
          <a:xfrm>
            <a:off x="3733800" y="457200"/>
            <a:ext cx="2971800" cy="3962400"/>
          </a:xfrm>
          <a:custGeom>
            <a:avLst/>
            <a:gdLst/>
            <a:ahLst/>
            <a:cxnLst>
              <a:cxn ang="0">
                <a:pos x="1248" y="0"/>
              </a:cxn>
              <a:cxn ang="0">
                <a:pos x="336" y="624"/>
              </a:cxn>
              <a:cxn ang="0">
                <a:pos x="96" y="1680"/>
              </a:cxn>
              <a:cxn ang="0">
                <a:pos x="0" y="2400"/>
              </a:cxn>
              <a:cxn ang="0">
                <a:pos x="720" y="2496"/>
              </a:cxn>
              <a:cxn ang="0">
                <a:pos x="768" y="1680"/>
              </a:cxn>
              <a:cxn ang="0">
                <a:pos x="1008" y="1008"/>
              </a:cxn>
              <a:cxn ang="0">
                <a:pos x="1872" y="288"/>
              </a:cxn>
              <a:cxn ang="0">
                <a:pos x="1248" y="0"/>
              </a:cxn>
            </a:cxnLst>
            <a:rect l="0" t="0" r="r" b="b"/>
            <a:pathLst>
              <a:path w="1872" h="2496">
                <a:moveTo>
                  <a:pt x="1248" y="0"/>
                </a:moveTo>
                <a:lnTo>
                  <a:pt x="336" y="624"/>
                </a:lnTo>
                <a:lnTo>
                  <a:pt x="96" y="1680"/>
                </a:lnTo>
                <a:lnTo>
                  <a:pt x="0" y="2400"/>
                </a:lnTo>
                <a:lnTo>
                  <a:pt x="720" y="2496"/>
                </a:lnTo>
                <a:lnTo>
                  <a:pt x="768" y="1680"/>
                </a:lnTo>
                <a:lnTo>
                  <a:pt x="1008" y="1008"/>
                </a:lnTo>
                <a:lnTo>
                  <a:pt x="1872" y="288"/>
                </a:lnTo>
                <a:lnTo>
                  <a:pt x="1248" y="0"/>
                </a:lnTo>
                <a:close/>
              </a:path>
            </a:pathLst>
          </a:custGeom>
          <a:noFill/>
          <a:ln w="28575" cap="flat" cmpd="sng">
            <a:solidFill>
              <a:srgbClr val="FFFF00"/>
            </a:solidFill>
            <a:prstDash val="solid"/>
            <a:round/>
            <a:headEnd type="none" w="med" len="med"/>
            <a:tailEnd type="none" w="med" len="med"/>
          </a:ln>
          <a:effectLst/>
        </p:spPr>
        <p:txBody>
          <a:bodyPr/>
          <a:lstStyle/>
          <a:p>
            <a:endParaRPr lang="en-US"/>
          </a:p>
        </p:txBody>
      </p:sp>
      <p:sp>
        <p:nvSpPr>
          <p:cNvPr id="1304586" name="Text Box 10"/>
          <p:cNvSpPr txBox="1">
            <a:spLocks noChangeArrowheads="1"/>
          </p:cNvSpPr>
          <p:nvPr/>
        </p:nvSpPr>
        <p:spPr bwMode="auto">
          <a:xfrm>
            <a:off x="1460500" y="1719263"/>
            <a:ext cx="438150" cy="641350"/>
          </a:xfrm>
          <a:prstGeom prst="rect">
            <a:avLst/>
          </a:prstGeom>
          <a:noFill/>
          <a:ln w="9525">
            <a:noFill/>
            <a:miter lim="800000"/>
            <a:headEnd/>
            <a:tailEnd/>
          </a:ln>
          <a:effectLst/>
        </p:spPr>
        <p:txBody>
          <a:bodyPr wrap="none">
            <a:spAutoFit/>
          </a:bodyPr>
          <a:lstStyle/>
          <a:p>
            <a:pPr rtl="0"/>
            <a:r>
              <a:rPr lang="en-US" sz="3600">
                <a:latin typeface="Arial" pitchFamily="34" charset="0"/>
                <a:cs typeface="Arial" pitchFamily="34" charset="0"/>
              </a:rPr>
              <a:t>1</a:t>
            </a:r>
          </a:p>
        </p:txBody>
      </p:sp>
      <p:sp>
        <p:nvSpPr>
          <p:cNvPr id="1304587" name="Text Box 11"/>
          <p:cNvSpPr txBox="1">
            <a:spLocks noChangeArrowheads="1"/>
          </p:cNvSpPr>
          <p:nvPr/>
        </p:nvSpPr>
        <p:spPr bwMode="auto">
          <a:xfrm>
            <a:off x="5562600" y="762000"/>
            <a:ext cx="438150" cy="641350"/>
          </a:xfrm>
          <a:prstGeom prst="rect">
            <a:avLst/>
          </a:prstGeom>
          <a:noFill/>
          <a:ln w="9525">
            <a:noFill/>
            <a:miter lim="800000"/>
            <a:headEnd/>
            <a:tailEnd/>
          </a:ln>
          <a:effectLst/>
        </p:spPr>
        <p:txBody>
          <a:bodyPr wrap="none">
            <a:spAutoFit/>
          </a:bodyPr>
          <a:lstStyle/>
          <a:p>
            <a:pPr rtl="0"/>
            <a:r>
              <a:rPr lang="en-US" sz="3600">
                <a:latin typeface="Arial" pitchFamily="34" charset="0"/>
                <a:cs typeface="Arial" pitchFamily="34" charset="0"/>
              </a:rPr>
              <a:t>2</a:t>
            </a:r>
          </a:p>
        </p:txBody>
      </p:sp>
      <p:sp>
        <p:nvSpPr>
          <p:cNvPr id="1304588" name="Rectangle 12"/>
          <p:cNvSpPr>
            <a:spLocks noChangeArrowheads="1"/>
          </p:cNvSpPr>
          <p:nvPr/>
        </p:nvSpPr>
        <p:spPr bwMode="auto">
          <a:xfrm>
            <a:off x="5291138" y="6521450"/>
            <a:ext cx="3627437" cy="336550"/>
          </a:xfrm>
          <a:prstGeom prst="rect">
            <a:avLst/>
          </a:prstGeom>
          <a:noFill/>
          <a:ln w="9525">
            <a:noFill/>
            <a:miter lim="800000"/>
            <a:headEnd/>
            <a:tailEnd/>
          </a:ln>
          <a:effectLst/>
        </p:spPr>
        <p:txBody>
          <a:bodyPr wrap="none">
            <a:spAutoFit/>
          </a:bodyPr>
          <a:lstStyle/>
          <a:p>
            <a:pPr rtl="0"/>
            <a:r>
              <a:rPr lang="en-US" i="1"/>
              <a:t>Rosenfeld et al., submitted to BAMS, 2011</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554" name="Picture 2"/>
          <p:cNvPicPr>
            <a:picLocks noChangeAspect="1" noChangeArrowheads="1"/>
          </p:cNvPicPr>
          <p:nvPr/>
        </p:nvPicPr>
        <p:blipFill>
          <a:blip r:embed="rId3" cstate="print"/>
          <a:srcRect/>
          <a:stretch>
            <a:fillRect/>
          </a:stretch>
        </p:blipFill>
        <p:spPr bwMode="auto">
          <a:xfrm>
            <a:off x="0" y="0"/>
            <a:ext cx="6858000" cy="6858000"/>
          </a:xfrm>
          <a:prstGeom prst="rect">
            <a:avLst/>
          </a:prstGeom>
          <a:noFill/>
          <a:ln w="9525">
            <a:noFill/>
            <a:miter lim="800000"/>
            <a:headEnd/>
            <a:tailEnd/>
          </a:ln>
          <a:effectLst/>
        </p:spPr>
      </p:pic>
      <p:pic>
        <p:nvPicPr>
          <p:cNvPr id="1303555" name="Picture 3"/>
          <p:cNvPicPr>
            <a:picLocks noChangeAspect="1" noChangeArrowheads="1"/>
          </p:cNvPicPr>
          <p:nvPr/>
        </p:nvPicPr>
        <p:blipFill>
          <a:blip r:embed="rId4" cstate="print"/>
          <a:srcRect/>
          <a:stretch>
            <a:fillRect/>
          </a:stretch>
        </p:blipFill>
        <p:spPr bwMode="auto">
          <a:xfrm>
            <a:off x="6105525" y="28575"/>
            <a:ext cx="6858000" cy="6858000"/>
          </a:xfrm>
          <a:prstGeom prst="rect">
            <a:avLst/>
          </a:prstGeom>
          <a:noFill/>
          <a:ln w="9525">
            <a:noFill/>
            <a:miter lim="800000"/>
            <a:headEnd/>
            <a:tailEnd/>
          </a:ln>
          <a:effectLst/>
        </p:spPr>
      </p:pic>
      <p:sp>
        <p:nvSpPr>
          <p:cNvPr id="1303556" name="Freeform 4"/>
          <p:cNvSpPr>
            <a:spLocks/>
          </p:cNvSpPr>
          <p:nvPr/>
        </p:nvSpPr>
        <p:spPr bwMode="auto">
          <a:xfrm>
            <a:off x="533400" y="1295400"/>
            <a:ext cx="2819400" cy="5029200"/>
          </a:xfrm>
          <a:custGeom>
            <a:avLst/>
            <a:gdLst/>
            <a:ahLst/>
            <a:cxnLst>
              <a:cxn ang="0">
                <a:pos x="1200" y="0"/>
              </a:cxn>
              <a:cxn ang="0">
                <a:pos x="0" y="336"/>
              </a:cxn>
              <a:cxn ang="0">
                <a:pos x="480" y="2112"/>
              </a:cxn>
              <a:cxn ang="0">
                <a:pos x="1056" y="3168"/>
              </a:cxn>
              <a:cxn ang="0">
                <a:pos x="1776" y="2160"/>
              </a:cxn>
              <a:cxn ang="0">
                <a:pos x="1392" y="1440"/>
              </a:cxn>
              <a:cxn ang="0">
                <a:pos x="1200" y="0"/>
              </a:cxn>
            </a:cxnLst>
            <a:rect l="0" t="0" r="r" b="b"/>
            <a:pathLst>
              <a:path w="1776" h="3168">
                <a:moveTo>
                  <a:pt x="1200" y="0"/>
                </a:moveTo>
                <a:lnTo>
                  <a:pt x="0" y="336"/>
                </a:lnTo>
                <a:lnTo>
                  <a:pt x="480" y="2112"/>
                </a:lnTo>
                <a:lnTo>
                  <a:pt x="1056" y="3168"/>
                </a:lnTo>
                <a:lnTo>
                  <a:pt x="1776" y="2160"/>
                </a:lnTo>
                <a:lnTo>
                  <a:pt x="1392" y="1440"/>
                </a:lnTo>
                <a:lnTo>
                  <a:pt x="1200" y="0"/>
                </a:lnTo>
                <a:close/>
              </a:path>
            </a:pathLst>
          </a:custGeom>
          <a:noFill/>
          <a:ln w="28575" cmpd="sng">
            <a:solidFill>
              <a:srgbClr val="FFFF00"/>
            </a:solidFill>
            <a:round/>
            <a:headEnd/>
            <a:tailEnd/>
          </a:ln>
          <a:effectLst/>
        </p:spPr>
        <p:txBody>
          <a:bodyPr/>
          <a:lstStyle/>
          <a:p>
            <a:endParaRPr lang="en-US"/>
          </a:p>
        </p:txBody>
      </p:sp>
      <p:sp>
        <p:nvSpPr>
          <p:cNvPr id="1303557" name="Rectangle 5"/>
          <p:cNvSpPr>
            <a:spLocks noChangeArrowheads="1"/>
          </p:cNvSpPr>
          <p:nvPr/>
        </p:nvSpPr>
        <p:spPr bwMode="auto">
          <a:xfrm>
            <a:off x="5638800" y="3276600"/>
            <a:ext cx="3352800" cy="3352800"/>
          </a:xfrm>
          <a:prstGeom prst="rect">
            <a:avLst/>
          </a:prstGeom>
          <a:solidFill>
            <a:schemeClr val="hlink"/>
          </a:solidFill>
          <a:ln w="9525">
            <a:solidFill>
              <a:schemeClr val="tx1"/>
            </a:solidFill>
            <a:miter lim="800000"/>
            <a:headEnd/>
            <a:tailEnd/>
          </a:ln>
          <a:effectLst/>
        </p:spPr>
        <p:txBody>
          <a:bodyPr wrap="none" anchor="ctr"/>
          <a:lstStyle/>
          <a:p>
            <a:endParaRPr lang="en-US"/>
          </a:p>
        </p:txBody>
      </p:sp>
      <p:graphicFrame>
        <p:nvGraphicFramePr>
          <p:cNvPr id="1303558" name="Object 6"/>
          <p:cNvGraphicFramePr>
            <a:graphicFrameLocks noChangeAspect="1"/>
          </p:cNvGraphicFramePr>
          <p:nvPr/>
        </p:nvGraphicFramePr>
        <p:xfrm>
          <a:off x="5562600" y="2971800"/>
          <a:ext cx="3657600" cy="3657600"/>
        </p:xfrm>
        <a:graphic>
          <a:graphicData uri="http://schemas.openxmlformats.org/presentationml/2006/ole">
            <p:oleObj spid="_x0000_s1026" name="KGPlot" r:id="rId5" imgW="3657600" imgH="3657600" progId="KGraph_Plot">
              <p:embed/>
            </p:oleObj>
          </a:graphicData>
        </a:graphic>
      </p:graphicFrame>
      <p:sp>
        <p:nvSpPr>
          <p:cNvPr id="1303559" name="Freeform 7"/>
          <p:cNvSpPr>
            <a:spLocks/>
          </p:cNvSpPr>
          <p:nvPr/>
        </p:nvSpPr>
        <p:spPr bwMode="auto">
          <a:xfrm>
            <a:off x="3733800" y="457200"/>
            <a:ext cx="2971800" cy="3962400"/>
          </a:xfrm>
          <a:custGeom>
            <a:avLst/>
            <a:gdLst/>
            <a:ahLst/>
            <a:cxnLst>
              <a:cxn ang="0">
                <a:pos x="1248" y="0"/>
              </a:cxn>
              <a:cxn ang="0">
                <a:pos x="336" y="624"/>
              </a:cxn>
              <a:cxn ang="0">
                <a:pos x="96" y="1680"/>
              </a:cxn>
              <a:cxn ang="0">
                <a:pos x="0" y="2400"/>
              </a:cxn>
              <a:cxn ang="0">
                <a:pos x="720" y="2496"/>
              </a:cxn>
              <a:cxn ang="0">
                <a:pos x="768" y="1680"/>
              </a:cxn>
              <a:cxn ang="0">
                <a:pos x="1008" y="1008"/>
              </a:cxn>
              <a:cxn ang="0">
                <a:pos x="1872" y="288"/>
              </a:cxn>
              <a:cxn ang="0">
                <a:pos x="1248" y="0"/>
              </a:cxn>
            </a:cxnLst>
            <a:rect l="0" t="0" r="r" b="b"/>
            <a:pathLst>
              <a:path w="1872" h="2496">
                <a:moveTo>
                  <a:pt x="1248" y="0"/>
                </a:moveTo>
                <a:lnTo>
                  <a:pt x="336" y="624"/>
                </a:lnTo>
                <a:lnTo>
                  <a:pt x="96" y="1680"/>
                </a:lnTo>
                <a:lnTo>
                  <a:pt x="0" y="2400"/>
                </a:lnTo>
                <a:lnTo>
                  <a:pt x="720" y="2496"/>
                </a:lnTo>
                <a:lnTo>
                  <a:pt x="768" y="1680"/>
                </a:lnTo>
                <a:lnTo>
                  <a:pt x="1008" y="1008"/>
                </a:lnTo>
                <a:lnTo>
                  <a:pt x="1872" y="288"/>
                </a:lnTo>
                <a:lnTo>
                  <a:pt x="1248" y="0"/>
                </a:lnTo>
                <a:close/>
              </a:path>
            </a:pathLst>
          </a:custGeom>
          <a:noFill/>
          <a:ln w="28575" cap="flat" cmpd="sng">
            <a:solidFill>
              <a:srgbClr val="FFFF00"/>
            </a:solidFill>
            <a:prstDash val="solid"/>
            <a:round/>
            <a:headEnd type="none" w="med" len="med"/>
            <a:tailEnd type="none" w="med" len="med"/>
          </a:ln>
          <a:effectLst/>
        </p:spPr>
        <p:txBody>
          <a:bodyPr/>
          <a:lstStyle/>
          <a:p>
            <a:endParaRPr lang="en-US"/>
          </a:p>
        </p:txBody>
      </p:sp>
      <p:sp>
        <p:nvSpPr>
          <p:cNvPr id="1303560" name="Line 8"/>
          <p:cNvSpPr>
            <a:spLocks noChangeShapeType="1"/>
          </p:cNvSpPr>
          <p:nvPr/>
        </p:nvSpPr>
        <p:spPr bwMode="auto">
          <a:xfrm>
            <a:off x="3352800" y="4724400"/>
            <a:ext cx="3276600" cy="609600"/>
          </a:xfrm>
          <a:prstGeom prst="line">
            <a:avLst/>
          </a:prstGeom>
          <a:noFill/>
          <a:ln w="12700">
            <a:solidFill>
              <a:schemeClr val="tx1"/>
            </a:solidFill>
            <a:round/>
            <a:headEnd/>
            <a:tailEnd type="triangle" w="med" len="med"/>
          </a:ln>
          <a:effectLst/>
        </p:spPr>
        <p:txBody>
          <a:bodyPr/>
          <a:lstStyle/>
          <a:p>
            <a:endParaRPr lang="en-US"/>
          </a:p>
        </p:txBody>
      </p:sp>
      <p:sp>
        <p:nvSpPr>
          <p:cNvPr id="1303561" name="Line 9"/>
          <p:cNvSpPr>
            <a:spLocks noChangeShapeType="1"/>
          </p:cNvSpPr>
          <p:nvPr/>
        </p:nvSpPr>
        <p:spPr bwMode="auto">
          <a:xfrm>
            <a:off x="4876800" y="4419600"/>
            <a:ext cx="2590800" cy="381000"/>
          </a:xfrm>
          <a:prstGeom prst="line">
            <a:avLst/>
          </a:prstGeom>
          <a:noFill/>
          <a:ln w="12700">
            <a:solidFill>
              <a:schemeClr val="tx1"/>
            </a:solidFill>
            <a:round/>
            <a:headEnd/>
            <a:tailEnd type="triangle" w="med" len="med"/>
          </a:ln>
          <a:effectLst/>
        </p:spPr>
        <p:txBody>
          <a:bodyPr/>
          <a:lstStyle/>
          <a:p>
            <a:endParaRPr lang="en-US"/>
          </a:p>
        </p:txBody>
      </p:sp>
      <p:sp>
        <p:nvSpPr>
          <p:cNvPr id="1303562" name="Text Box 10"/>
          <p:cNvSpPr txBox="1">
            <a:spLocks noChangeArrowheads="1"/>
          </p:cNvSpPr>
          <p:nvPr/>
        </p:nvSpPr>
        <p:spPr bwMode="auto">
          <a:xfrm>
            <a:off x="1460500" y="1719263"/>
            <a:ext cx="438150" cy="641350"/>
          </a:xfrm>
          <a:prstGeom prst="rect">
            <a:avLst/>
          </a:prstGeom>
          <a:noFill/>
          <a:ln w="9525">
            <a:noFill/>
            <a:miter lim="800000"/>
            <a:headEnd/>
            <a:tailEnd/>
          </a:ln>
          <a:effectLst/>
        </p:spPr>
        <p:txBody>
          <a:bodyPr wrap="none">
            <a:spAutoFit/>
          </a:bodyPr>
          <a:lstStyle/>
          <a:p>
            <a:pPr rtl="0"/>
            <a:r>
              <a:rPr lang="en-US" sz="3600">
                <a:latin typeface="Arial" pitchFamily="34" charset="0"/>
                <a:cs typeface="Arial" pitchFamily="34" charset="0"/>
              </a:rPr>
              <a:t>1</a:t>
            </a:r>
          </a:p>
        </p:txBody>
      </p:sp>
      <p:sp>
        <p:nvSpPr>
          <p:cNvPr id="1303563" name="Text Box 11"/>
          <p:cNvSpPr txBox="1">
            <a:spLocks noChangeArrowheads="1"/>
          </p:cNvSpPr>
          <p:nvPr/>
        </p:nvSpPr>
        <p:spPr bwMode="auto">
          <a:xfrm>
            <a:off x="5562600" y="762000"/>
            <a:ext cx="438150" cy="641350"/>
          </a:xfrm>
          <a:prstGeom prst="rect">
            <a:avLst/>
          </a:prstGeom>
          <a:noFill/>
          <a:ln w="9525">
            <a:noFill/>
            <a:miter lim="800000"/>
            <a:headEnd/>
            <a:tailEnd/>
          </a:ln>
          <a:effectLst/>
        </p:spPr>
        <p:txBody>
          <a:bodyPr wrap="none">
            <a:spAutoFit/>
          </a:bodyPr>
          <a:lstStyle/>
          <a:p>
            <a:pPr rtl="0"/>
            <a:r>
              <a:rPr lang="en-US" sz="3600">
                <a:latin typeface="Arial" pitchFamily="34" charset="0"/>
                <a:cs typeface="Arial" pitchFamily="34" charset="0"/>
              </a:rPr>
              <a:t>2</a:t>
            </a:r>
          </a:p>
        </p:txBody>
      </p:sp>
      <p:sp>
        <p:nvSpPr>
          <p:cNvPr id="1303564" name="Rectangle 12"/>
          <p:cNvSpPr>
            <a:spLocks noChangeArrowheads="1"/>
          </p:cNvSpPr>
          <p:nvPr/>
        </p:nvSpPr>
        <p:spPr bwMode="auto">
          <a:xfrm>
            <a:off x="5291138" y="6521450"/>
            <a:ext cx="3627437" cy="336550"/>
          </a:xfrm>
          <a:prstGeom prst="rect">
            <a:avLst/>
          </a:prstGeom>
          <a:noFill/>
          <a:ln w="9525">
            <a:noFill/>
            <a:miter lim="800000"/>
            <a:headEnd/>
            <a:tailEnd/>
          </a:ln>
          <a:effectLst/>
        </p:spPr>
        <p:txBody>
          <a:bodyPr wrap="none">
            <a:spAutoFit/>
          </a:bodyPr>
          <a:lstStyle/>
          <a:p>
            <a:pPr rtl="0"/>
            <a:r>
              <a:rPr lang="en-US" i="1"/>
              <a:t>Rosenfeld et al., submitted to BAMS, 2011</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9458" name="Picture 2"/>
          <p:cNvPicPr>
            <a:picLocks noChangeAspect="1" noChangeArrowheads="1"/>
          </p:cNvPicPr>
          <p:nvPr/>
        </p:nvPicPr>
        <p:blipFill>
          <a:blip r:embed="rId3" cstate="print"/>
          <a:srcRect t="20000" b="24445"/>
          <a:stretch>
            <a:fillRect/>
          </a:stretch>
        </p:blipFill>
        <p:spPr bwMode="auto">
          <a:xfrm>
            <a:off x="0" y="0"/>
            <a:ext cx="7391400" cy="3810000"/>
          </a:xfrm>
          <a:prstGeom prst="rect">
            <a:avLst/>
          </a:prstGeom>
          <a:noFill/>
          <a:ln w="9525">
            <a:noFill/>
            <a:miter lim="800000"/>
            <a:headEnd/>
            <a:tailEnd/>
          </a:ln>
        </p:spPr>
      </p:pic>
      <p:cxnSp>
        <p:nvCxnSpPr>
          <p:cNvPr id="1299459" name="Straight Connector 8"/>
          <p:cNvCxnSpPr>
            <a:cxnSpLocks noChangeShapeType="1"/>
          </p:cNvCxnSpPr>
          <p:nvPr/>
        </p:nvCxnSpPr>
        <p:spPr bwMode="auto">
          <a:xfrm rot="16200000" flipH="1">
            <a:off x="495300" y="1333500"/>
            <a:ext cx="1600200" cy="762000"/>
          </a:xfrm>
          <a:prstGeom prst="line">
            <a:avLst/>
          </a:prstGeom>
          <a:noFill/>
          <a:ln w="3175" algn="ctr">
            <a:solidFill>
              <a:schemeClr val="tx1"/>
            </a:solidFill>
            <a:round/>
            <a:headEnd/>
            <a:tailEnd/>
          </a:ln>
        </p:spPr>
      </p:cxnSp>
      <p:pic>
        <p:nvPicPr>
          <p:cNvPr id="1299460" name="Picture 2"/>
          <p:cNvPicPr>
            <a:picLocks noChangeAspect="1" noChangeArrowheads="1"/>
          </p:cNvPicPr>
          <p:nvPr/>
        </p:nvPicPr>
        <p:blipFill>
          <a:blip r:embed="rId4" cstate="print"/>
          <a:srcRect t="76666"/>
          <a:stretch>
            <a:fillRect/>
          </a:stretch>
        </p:blipFill>
        <p:spPr bwMode="auto">
          <a:xfrm>
            <a:off x="0" y="3810000"/>
            <a:ext cx="7391400" cy="990600"/>
          </a:xfrm>
          <a:prstGeom prst="rect">
            <a:avLst/>
          </a:prstGeom>
          <a:noFill/>
          <a:ln w="9525">
            <a:noFill/>
            <a:miter lim="800000"/>
            <a:headEnd/>
            <a:tailEnd/>
          </a:ln>
        </p:spPr>
      </p:pic>
      <p:pic>
        <p:nvPicPr>
          <p:cNvPr id="1299461" name="Picture 2"/>
          <p:cNvPicPr>
            <a:picLocks noChangeAspect="1" noChangeArrowheads="1"/>
          </p:cNvPicPr>
          <p:nvPr/>
        </p:nvPicPr>
        <p:blipFill>
          <a:blip r:embed="rId3" cstate="print"/>
          <a:srcRect t="76666"/>
          <a:stretch>
            <a:fillRect/>
          </a:stretch>
        </p:blipFill>
        <p:spPr bwMode="auto">
          <a:xfrm>
            <a:off x="0" y="4800600"/>
            <a:ext cx="7391400" cy="990600"/>
          </a:xfrm>
          <a:prstGeom prst="rect">
            <a:avLst/>
          </a:prstGeom>
          <a:noFill/>
          <a:ln w="9525">
            <a:noFill/>
            <a:miter lim="800000"/>
            <a:headEnd/>
            <a:tailEnd/>
          </a:ln>
        </p:spPr>
      </p:pic>
      <p:cxnSp>
        <p:nvCxnSpPr>
          <p:cNvPr id="1299462" name="Straight Connector 13"/>
          <p:cNvCxnSpPr>
            <a:cxnSpLocks noChangeShapeType="1"/>
          </p:cNvCxnSpPr>
          <p:nvPr/>
        </p:nvCxnSpPr>
        <p:spPr bwMode="auto">
          <a:xfrm>
            <a:off x="152400" y="2438400"/>
            <a:ext cx="6781800" cy="0"/>
          </a:xfrm>
          <a:prstGeom prst="line">
            <a:avLst/>
          </a:prstGeom>
          <a:noFill/>
          <a:ln w="9525" algn="ctr">
            <a:solidFill>
              <a:schemeClr val="tx1"/>
            </a:solidFill>
            <a:round/>
            <a:headEnd/>
            <a:tailEnd/>
          </a:ln>
        </p:spPr>
      </p:cxnSp>
      <p:pic>
        <p:nvPicPr>
          <p:cNvPr id="1299463" name="Picture 2"/>
          <p:cNvPicPr>
            <a:picLocks noChangeAspect="1" noChangeArrowheads="1"/>
          </p:cNvPicPr>
          <p:nvPr/>
        </p:nvPicPr>
        <p:blipFill>
          <a:blip r:embed="rId5" cstate="print"/>
          <a:srcRect t="76666"/>
          <a:stretch>
            <a:fillRect/>
          </a:stretch>
        </p:blipFill>
        <p:spPr bwMode="auto">
          <a:xfrm>
            <a:off x="0" y="5791200"/>
            <a:ext cx="7399338" cy="1066800"/>
          </a:xfrm>
          <a:prstGeom prst="rect">
            <a:avLst/>
          </a:prstGeom>
          <a:noFill/>
          <a:ln w="9525">
            <a:noFill/>
            <a:miter lim="800000"/>
            <a:headEnd/>
            <a:tailEnd/>
          </a:ln>
        </p:spPr>
      </p:pic>
      <p:sp>
        <p:nvSpPr>
          <p:cNvPr id="1299464" name="TextBox 15"/>
          <p:cNvSpPr txBox="1">
            <a:spLocks noChangeArrowheads="1"/>
          </p:cNvSpPr>
          <p:nvPr/>
        </p:nvSpPr>
        <p:spPr bwMode="auto">
          <a:xfrm>
            <a:off x="777875" y="685800"/>
            <a:ext cx="322263"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A</a:t>
            </a:r>
            <a:endParaRPr lang="he-IL" sz="1800" b="1">
              <a:latin typeface="Calibri" pitchFamily="34" charset="0"/>
              <a:cs typeface="Arial" pitchFamily="34" charset="0"/>
            </a:endParaRPr>
          </a:p>
        </p:txBody>
      </p:sp>
      <p:sp>
        <p:nvSpPr>
          <p:cNvPr id="1299465" name="TextBox 16"/>
          <p:cNvSpPr txBox="1">
            <a:spLocks noChangeArrowheads="1"/>
          </p:cNvSpPr>
          <p:nvPr/>
        </p:nvSpPr>
        <p:spPr bwMode="auto">
          <a:xfrm>
            <a:off x="1625600" y="2449513"/>
            <a:ext cx="312738" cy="366712"/>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B</a:t>
            </a:r>
            <a:endParaRPr lang="he-IL" sz="1800" b="1">
              <a:latin typeface="Calibri" pitchFamily="34" charset="0"/>
              <a:cs typeface="Arial" pitchFamily="34" charset="0"/>
            </a:endParaRPr>
          </a:p>
        </p:txBody>
      </p:sp>
      <p:sp>
        <p:nvSpPr>
          <p:cNvPr id="1299466" name="TextBox 17"/>
          <p:cNvSpPr txBox="1">
            <a:spLocks noChangeArrowheads="1"/>
          </p:cNvSpPr>
          <p:nvPr/>
        </p:nvSpPr>
        <p:spPr bwMode="auto">
          <a:xfrm>
            <a:off x="-76200" y="1600200"/>
            <a:ext cx="304800"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C</a:t>
            </a:r>
            <a:endParaRPr lang="he-IL" sz="1800" b="1">
              <a:latin typeface="Calibri" pitchFamily="34" charset="0"/>
              <a:cs typeface="Arial" pitchFamily="34" charset="0"/>
            </a:endParaRPr>
          </a:p>
        </p:txBody>
      </p:sp>
      <p:sp>
        <p:nvSpPr>
          <p:cNvPr id="1299467" name="TextBox 18"/>
          <p:cNvSpPr txBox="1">
            <a:spLocks noChangeArrowheads="1"/>
          </p:cNvSpPr>
          <p:nvPr/>
        </p:nvSpPr>
        <p:spPr bwMode="auto">
          <a:xfrm>
            <a:off x="5334000" y="1524000"/>
            <a:ext cx="328613" cy="366713"/>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D</a:t>
            </a:r>
            <a:endParaRPr lang="he-IL" sz="1800" b="1">
              <a:latin typeface="Calibri" pitchFamily="34" charset="0"/>
              <a:cs typeface="Arial" pitchFamily="34" charset="0"/>
            </a:endParaRPr>
          </a:p>
        </p:txBody>
      </p:sp>
      <p:sp>
        <p:nvSpPr>
          <p:cNvPr id="1299468" name="TextBox 19"/>
          <p:cNvSpPr txBox="1">
            <a:spLocks noChangeArrowheads="1"/>
          </p:cNvSpPr>
          <p:nvPr/>
        </p:nvSpPr>
        <p:spPr bwMode="auto">
          <a:xfrm>
            <a:off x="-66675" y="2286000"/>
            <a:ext cx="295275"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E</a:t>
            </a:r>
            <a:endParaRPr lang="he-IL" sz="1800" b="1">
              <a:latin typeface="Calibri" pitchFamily="34" charset="0"/>
              <a:cs typeface="Arial" pitchFamily="34" charset="0"/>
            </a:endParaRPr>
          </a:p>
        </p:txBody>
      </p:sp>
      <p:sp>
        <p:nvSpPr>
          <p:cNvPr id="1299469" name="TextBox 20"/>
          <p:cNvSpPr txBox="1">
            <a:spLocks noChangeArrowheads="1"/>
          </p:cNvSpPr>
          <p:nvPr/>
        </p:nvSpPr>
        <p:spPr bwMode="auto">
          <a:xfrm>
            <a:off x="5334000" y="2133600"/>
            <a:ext cx="288925" cy="366713"/>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F</a:t>
            </a:r>
            <a:endParaRPr lang="he-IL" sz="1800" b="1">
              <a:latin typeface="Calibri" pitchFamily="34" charset="0"/>
              <a:cs typeface="Arial" pitchFamily="34" charset="0"/>
            </a:endParaRPr>
          </a:p>
        </p:txBody>
      </p:sp>
      <p:sp>
        <p:nvSpPr>
          <p:cNvPr id="1299470" name="TextBox 21"/>
          <p:cNvSpPr txBox="1">
            <a:spLocks noChangeArrowheads="1"/>
          </p:cNvSpPr>
          <p:nvPr/>
        </p:nvSpPr>
        <p:spPr bwMode="auto">
          <a:xfrm>
            <a:off x="134938" y="3821113"/>
            <a:ext cx="322262" cy="366712"/>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A</a:t>
            </a:r>
            <a:endParaRPr lang="he-IL" sz="1800" b="1">
              <a:latin typeface="Calibri" pitchFamily="34" charset="0"/>
              <a:cs typeface="Arial" pitchFamily="34" charset="0"/>
            </a:endParaRPr>
          </a:p>
        </p:txBody>
      </p:sp>
      <p:sp>
        <p:nvSpPr>
          <p:cNvPr id="1299471" name="TextBox 22"/>
          <p:cNvSpPr txBox="1">
            <a:spLocks noChangeArrowheads="1"/>
          </p:cNvSpPr>
          <p:nvPr/>
        </p:nvSpPr>
        <p:spPr bwMode="auto">
          <a:xfrm>
            <a:off x="3605213" y="3821113"/>
            <a:ext cx="312737" cy="366712"/>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B</a:t>
            </a:r>
            <a:endParaRPr lang="he-IL" sz="1800" b="1">
              <a:latin typeface="Calibri" pitchFamily="34" charset="0"/>
              <a:cs typeface="Arial" pitchFamily="34" charset="0"/>
            </a:endParaRPr>
          </a:p>
        </p:txBody>
      </p:sp>
      <p:sp>
        <p:nvSpPr>
          <p:cNvPr id="1299472" name="TextBox 23"/>
          <p:cNvSpPr txBox="1">
            <a:spLocks noChangeArrowheads="1"/>
          </p:cNvSpPr>
          <p:nvPr/>
        </p:nvSpPr>
        <p:spPr bwMode="auto">
          <a:xfrm>
            <a:off x="107950" y="4724400"/>
            <a:ext cx="304800"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C</a:t>
            </a:r>
            <a:endParaRPr lang="he-IL" sz="1800" b="1">
              <a:latin typeface="Calibri" pitchFamily="34" charset="0"/>
              <a:cs typeface="Arial" pitchFamily="34" charset="0"/>
            </a:endParaRPr>
          </a:p>
        </p:txBody>
      </p:sp>
      <p:sp>
        <p:nvSpPr>
          <p:cNvPr id="1299473" name="TextBox 24"/>
          <p:cNvSpPr txBox="1">
            <a:spLocks noChangeArrowheads="1"/>
          </p:cNvSpPr>
          <p:nvPr/>
        </p:nvSpPr>
        <p:spPr bwMode="auto">
          <a:xfrm>
            <a:off x="4724400" y="4724400"/>
            <a:ext cx="328613"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D</a:t>
            </a:r>
            <a:endParaRPr lang="he-IL" sz="1800" b="1">
              <a:latin typeface="Calibri" pitchFamily="34" charset="0"/>
              <a:cs typeface="Arial" pitchFamily="34" charset="0"/>
            </a:endParaRPr>
          </a:p>
        </p:txBody>
      </p:sp>
      <p:sp>
        <p:nvSpPr>
          <p:cNvPr id="1299474" name="TextBox 25"/>
          <p:cNvSpPr txBox="1">
            <a:spLocks noChangeArrowheads="1"/>
          </p:cNvSpPr>
          <p:nvPr/>
        </p:nvSpPr>
        <p:spPr bwMode="auto">
          <a:xfrm>
            <a:off x="119063" y="5802313"/>
            <a:ext cx="295275" cy="366712"/>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E</a:t>
            </a:r>
            <a:endParaRPr lang="he-IL" sz="1800" b="1">
              <a:latin typeface="Calibri" pitchFamily="34" charset="0"/>
              <a:cs typeface="Arial" pitchFamily="34" charset="0"/>
            </a:endParaRPr>
          </a:p>
        </p:txBody>
      </p:sp>
      <p:sp>
        <p:nvSpPr>
          <p:cNvPr id="1299475" name="TextBox 26"/>
          <p:cNvSpPr txBox="1">
            <a:spLocks noChangeArrowheads="1"/>
          </p:cNvSpPr>
          <p:nvPr/>
        </p:nvSpPr>
        <p:spPr bwMode="auto">
          <a:xfrm>
            <a:off x="4724400" y="5867400"/>
            <a:ext cx="288925"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F</a:t>
            </a:r>
            <a:endParaRPr lang="he-IL" sz="1800" b="1">
              <a:latin typeface="Calibri" pitchFamily="34" charset="0"/>
              <a:cs typeface="Arial" pitchFamily="34" charset="0"/>
            </a:endParaRPr>
          </a:p>
        </p:txBody>
      </p:sp>
      <p:pic>
        <p:nvPicPr>
          <p:cNvPr id="1299476" name="Picture 20"/>
          <p:cNvPicPr>
            <a:picLocks noChangeAspect="1" noChangeArrowheads="1"/>
          </p:cNvPicPr>
          <p:nvPr/>
        </p:nvPicPr>
        <p:blipFill>
          <a:blip r:embed="rId6" cstate="print"/>
          <a:srcRect/>
          <a:stretch>
            <a:fillRect/>
          </a:stretch>
        </p:blipFill>
        <p:spPr bwMode="auto">
          <a:xfrm>
            <a:off x="5757863" y="-228600"/>
            <a:ext cx="3386137" cy="4648200"/>
          </a:xfrm>
          <a:prstGeom prst="rect">
            <a:avLst/>
          </a:prstGeom>
          <a:noFill/>
          <a:ln w="9525">
            <a:noFill/>
            <a:miter lim="800000"/>
            <a:headEnd/>
            <a:tailEnd/>
          </a:ln>
          <a:effectLst/>
        </p:spPr>
      </p:pic>
      <p:sp>
        <p:nvSpPr>
          <p:cNvPr id="1299477" name="Text Box 21"/>
          <p:cNvSpPr txBox="1">
            <a:spLocks noChangeArrowheads="1"/>
          </p:cNvSpPr>
          <p:nvPr/>
        </p:nvSpPr>
        <p:spPr bwMode="auto">
          <a:xfrm>
            <a:off x="0" y="273050"/>
            <a:ext cx="2894013" cy="336550"/>
          </a:xfrm>
          <a:prstGeom prst="rect">
            <a:avLst/>
          </a:prstGeom>
          <a:noFill/>
          <a:ln w="9525">
            <a:noFill/>
            <a:miter lim="800000"/>
            <a:headEnd/>
            <a:tailEnd/>
          </a:ln>
          <a:effectLst/>
        </p:spPr>
        <p:txBody>
          <a:bodyPr wrap="none">
            <a:spAutoFit/>
          </a:bodyPr>
          <a:lstStyle/>
          <a:p>
            <a:pPr algn="l" rtl="0"/>
            <a:r>
              <a:rPr lang="en-US">
                <a:solidFill>
                  <a:srgbClr val="FFFF66"/>
                </a:solidFill>
                <a:latin typeface="Arial Unicode MS" pitchFamily="34" charset="-128"/>
                <a:ea typeface="Arial Unicode MS" pitchFamily="34" charset="-128"/>
                <a:cs typeface="Arial Unicode MS" pitchFamily="34" charset="-128"/>
              </a:rPr>
              <a:t>TRMM 21 Aug 2008 07:16 UT</a:t>
            </a:r>
          </a:p>
        </p:txBody>
      </p:sp>
      <p:pic>
        <p:nvPicPr>
          <p:cNvPr id="1299478" name="Picture 22"/>
          <p:cNvPicPr>
            <a:picLocks noChangeAspect="1" noChangeArrowheads="1"/>
          </p:cNvPicPr>
          <p:nvPr/>
        </p:nvPicPr>
        <p:blipFill>
          <a:blip r:embed="rId7" cstate="print"/>
          <a:srcRect/>
          <a:stretch>
            <a:fillRect/>
          </a:stretch>
        </p:blipFill>
        <p:spPr bwMode="auto">
          <a:xfrm>
            <a:off x="6477000" y="4648200"/>
            <a:ext cx="2033588" cy="2209800"/>
          </a:xfrm>
          <a:prstGeom prst="rect">
            <a:avLst/>
          </a:prstGeom>
          <a:noFill/>
          <a:ln w="9525">
            <a:noFill/>
            <a:miter lim="800000"/>
            <a:headEnd/>
            <a:tailEnd/>
          </a:ln>
          <a:effectLst/>
        </p:spPr>
      </p:pic>
      <p:pic>
        <p:nvPicPr>
          <p:cNvPr id="1299479" name="Picture 23"/>
          <p:cNvPicPr>
            <a:picLocks noChangeAspect="1" noChangeArrowheads="1"/>
          </p:cNvPicPr>
          <p:nvPr/>
        </p:nvPicPr>
        <p:blipFill>
          <a:blip r:embed="rId8" cstate="print"/>
          <a:srcRect/>
          <a:stretch>
            <a:fillRect/>
          </a:stretch>
        </p:blipFill>
        <p:spPr bwMode="auto">
          <a:xfrm>
            <a:off x="8305800" y="4648200"/>
            <a:ext cx="838200" cy="2209800"/>
          </a:xfrm>
          <a:prstGeom prst="rect">
            <a:avLst/>
          </a:prstGeom>
          <a:noFill/>
          <a:ln w="9525">
            <a:noFill/>
            <a:miter lim="800000"/>
            <a:headEnd/>
            <a:tailEnd/>
          </a:ln>
          <a:effectLst/>
        </p:spPr>
      </p:pic>
      <p:sp>
        <p:nvSpPr>
          <p:cNvPr id="1299480" name="TextBox 15"/>
          <p:cNvSpPr txBox="1">
            <a:spLocks noChangeArrowheads="1"/>
          </p:cNvSpPr>
          <p:nvPr/>
        </p:nvSpPr>
        <p:spPr bwMode="auto">
          <a:xfrm>
            <a:off x="6916738" y="1943100"/>
            <a:ext cx="322262" cy="366713"/>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A</a:t>
            </a:r>
            <a:endParaRPr lang="he-IL" sz="1800" b="1">
              <a:latin typeface="Calibri" pitchFamily="34" charset="0"/>
              <a:cs typeface="Arial" pitchFamily="34" charset="0"/>
            </a:endParaRPr>
          </a:p>
        </p:txBody>
      </p:sp>
      <p:sp>
        <p:nvSpPr>
          <p:cNvPr id="1299481" name="TextBox 16"/>
          <p:cNvSpPr txBox="1">
            <a:spLocks noChangeArrowheads="1"/>
          </p:cNvSpPr>
          <p:nvPr/>
        </p:nvSpPr>
        <p:spPr bwMode="auto">
          <a:xfrm>
            <a:off x="7315200" y="2405063"/>
            <a:ext cx="312738" cy="366712"/>
          </a:xfrm>
          <a:prstGeom prst="rect">
            <a:avLst/>
          </a:prstGeom>
          <a:noFill/>
          <a:ln w="9525">
            <a:noFill/>
            <a:miter lim="800000"/>
            <a:headEnd/>
            <a:tailEnd/>
          </a:ln>
        </p:spPr>
        <p:txBody>
          <a:bodyPr wrap="none">
            <a:spAutoFit/>
          </a:bodyPr>
          <a:lstStyle/>
          <a:p>
            <a:pPr algn="r"/>
            <a:r>
              <a:rPr lang="en-US" sz="1800" b="1">
                <a:latin typeface="Calibri" pitchFamily="34" charset="0"/>
                <a:cs typeface="Arial" pitchFamily="34" charset="0"/>
              </a:rPr>
              <a:t>B</a:t>
            </a:r>
            <a:endParaRPr lang="he-IL" sz="1800" b="1">
              <a:latin typeface="Calibri" pitchFamily="34" charset="0"/>
              <a:cs typeface="Arial" pitchFamily="34" charset="0"/>
            </a:endParaRPr>
          </a:p>
        </p:txBody>
      </p:sp>
      <p:sp>
        <p:nvSpPr>
          <p:cNvPr id="1299482" name="TextBox 18"/>
          <p:cNvSpPr txBox="1">
            <a:spLocks noChangeArrowheads="1"/>
          </p:cNvSpPr>
          <p:nvPr/>
        </p:nvSpPr>
        <p:spPr bwMode="auto">
          <a:xfrm>
            <a:off x="7772400" y="1828800"/>
            <a:ext cx="328613" cy="366713"/>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D</a:t>
            </a:r>
            <a:endParaRPr lang="he-IL" sz="1800" b="1">
              <a:latin typeface="Calibri" pitchFamily="34" charset="0"/>
              <a:cs typeface="Arial" pitchFamily="34" charset="0"/>
            </a:endParaRPr>
          </a:p>
        </p:txBody>
      </p:sp>
      <p:sp>
        <p:nvSpPr>
          <p:cNvPr id="1299483" name="TextBox 20"/>
          <p:cNvSpPr txBox="1">
            <a:spLocks noChangeArrowheads="1"/>
          </p:cNvSpPr>
          <p:nvPr/>
        </p:nvSpPr>
        <p:spPr bwMode="auto">
          <a:xfrm>
            <a:off x="7924800" y="2057400"/>
            <a:ext cx="288925" cy="366713"/>
          </a:xfrm>
          <a:prstGeom prst="rect">
            <a:avLst/>
          </a:prstGeom>
          <a:noFill/>
          <a:ln w="9525">
            <a:noFill/>
            <a:miter lim="800000"/>
            <a:headEnd/>
            <a:tailEnd/>
          </a:ln>
        </p:spPr>
        <p:txBody>
          <a:bodyPr>
            <a:spAutoFit/>
          </a:bodyPr>
          <a:lstStyle/>
          <a:p>
            <a:pPr algn="r"/>
            <a:r>
              <a:rPr lang="en-US" sz="1800" b="1">
                <a:latin typeface="Calibri" pitchFamily="34" charset="0"/>
                <a:cs typeface="Arial" pitchFamily="34" charset="0"/>
              </a:rPr>
              <a:t>F</a:t>
            </a:r>
            <a:endParaRPr lang="he-IL" sz="1800" b="1">
              <a:latin typeface="Calibri" pitchFamily="34" charset="0"/>
              <a:cs typeface="Arial" pitchFamily="34" charset="0"/>
            </a:endParaRPr>
          </a:p>
        </p:txBody>
      </p:sp>
      <p:sp>
        <p:nvSpPr>
          <p:cNvPr id="1299484" name="Rectangle 28"/>
          <p:cNvSpPr>
            <a:spLocks noChangeArrowheads="1"/>
          </p:cNvSpPr>
          <p:nvPr/>
        </p:nvSpPr>
        <p:spPr bwMode="auto">
          <a:xfrm>
            <a:off x="5291138" y="6521450"/>
            <a:ext cx="3627437" cy="336550"/>
          </a:xfrm>
          <a:prstGeom prst="rect">
            <a:avLst/>
          </a:prstGeom>
          <a:noFill/>
          <a:ln w="9525">
            <a:noFill/>
            <a:miter lim="800000"/>
            <a:headEnd/>
            <a:tailEnd/>
          </a:ln>
          <a:effectLst/>
        </p:spPr>
        <p:txBody>
          <a:bodyPr wrap="none">
            <a:spAutoFit/>
          </a:bodyPr>
          <a:lstStyle/>
          <a:p>
            <a:pPr rtl="0"/>
            <a:r>
              <a:rPr lang="en-US" i="1"/>
              <a:t>Rosenfeld et al., submitted to BAMS, 2011</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pPr rtl="0" eaLnBrk="1" hangingPunct="1"/>
            <a:r>
              <a:rPr lang="en-US" smtClean="0">
                <a:latin typeface="Arial" charset="0"/>
                <a:cs typeface="Arial" charset="0"/>
              </a:rPr>
              <a:t>References</a:t>
            </a:r>
          </a:p>
        </p:txBody>
      </p:sp>
      <p:sp>
        <p:nvSpPr>
          <p:cNvPr id="23555" name="Rectangle 3"/>
          <p:cNvSpPr>
            <a:spLocks noGrp="1" noChangeArrowheads="1"/>
          </p:cNvSpPr>
          <p:nvPr>
            <p:ph type="body" idx="1"/>
          </p:nvPr>
        </p:nvSpPr>
        <p:spPr>
          <a:xfrm>
            <a:off x="685800" y="533400"/>
            <a:ext cx="7772400" cy="685800"/>
          </a:xfrm>
        </p:spPr>
        <p:txBody>
          <a:bodyPr/>
          <a:lstStyle/>
          <a:p>
            <a:pPr algn="l" rtl="0" eaLnBrk="1" hangingPunct="1"/>
            <a:r>
              <a:rPr lang="en-US" smtClean="0">
                <a:latin typeface="Arial" charset="0"/>
                <a:cs typeface="Arial" charset="0"/>
              </a:rPr>
              <a:t>Weaken tropical cyclones</a:t>
            </a:r>
          </a:p>
        </p:txBody>
      </p:sp>
      <p:sp>
        <p:nvSpPr>
          <p:cNvPr id="23556" name="Rectangle 4"/>
          <p:cNvSpPr>
            <a:spLocks noChangeArrowheads="1"/>
          </p:cNvSpPr>
          <p:nvPr/>
        </p:nvSpPr>
        <p:spPr bwMode="auto">
          <a:xfrm>
            <a:off x="76200" y="1143000"/>
            <a:ext cx="8991600" cy="5959475"/>
          </a:xfrm>
          <a:prstGeom prst="rect">
            <a:avLst/>
          </a:prstGeom>
          <a:noFill/>
          <a:ln w="9525" algn="ctr">
            <a:noFill/>
            <a:miter lim="800000"/>
            <a:headEnd/>
            <a:tailEnd/>
          </a:ln>
        </p:spPr>
        <p:txBody>
          <a:bodyPr anchor="ctr">
            <a:spAutoFit/>
          </a:bodyPr>
          <a:lstStyle/>
          <a:p>
            <a:pPr marL="457200" indent="-457200" algn="l" rtl="0"/>
            <a:r>
              <a:rPr lang="en-US" dirty="0" err="1"/>
              <a:t>Carrió</a:t>
            </a:r>
            <a:r>
              <a:rPr lang="en-US" dirty="0"/>
              <a:t>, G. G., and W. R. Cotton, 2011: Investigations of aerosol impacts on hurricanes: Virtual seeding flights. </a:t>
            </a:r>
            <a:r>
              <a:rPr lang="en-US" i="1" dirty="0"/>
              <a:t>Atmos. Chem. Phys</a:t>
            </a:r>
            <a:r>
              <a:rPr lang="en-US" dirty="0"/>
              <a:t>., </a:t>
            </a:r>
            <a:r>
              <a:rPr lang="en-US" b="1" dirty="0"/>
              <a:t>11</a:t>
            </a:r>
            <a:r>
              <a:rPr lang="en-US" dirty="0"/>
              <a:t>, 2557–2567. </a:t>
            </a:r>
          </a:p>
          <a:p>
            <a:pPr marL="457200" indent="-457200" algn="l" rtl="0"/>
            <a:r>
              <a:rPr lang="en-US" dirty="0"/>
              <a:t>Cotton, W.R., H. Zhang, G.M. </a:t>
            </a:r>
            <a:r>
              <a:rPr lang="en-US" dirty="0" err="1"/>
              <a:t>McFarquhar</a:t>
            </a:r>
            <a:r>
              <a:rPr lang="en-US" dirty="0"/>
              <a:t>, and S.M. </a:t>
            </a:r>
            <a:r>
              <a:rPr lang="en-US" dirty="0" err="1"/>
              <a:t>Saleeby</a:t>
            </a:r>
            <a:r>
              <a:rPr lang="en-US" dirty="0"/>
              <a:t>, 2007: Should we consider polluting hurricanes to reduce their intensity? </a:t>
            </a:r>
            <a:r>
              <a:rPr lang="en-US" i="1" dirty="0"/>
              <a:t>J. </a:t>
            </a:r>
            <a:r>
              <a:rPr lang="en-US" i="1" dirty="0" err="1"/>
              <a:t>Wea</a:t>
            </a:r>
            <a:r>
              <a:rPr lang="en-US" i="1" dirty="0"/>
              <a:t>. Mod</a:t>
            </a:r>
            <a:r>
              <a:rPr lang="en-US" dirty="0"/>
              <a:t>., </a:t>
            </a:r>
            <a:r>
              <a:rPr lang="en-US" b="1" dirty="0"/>
              <a:t>39</a:t>
            </a:r>
            <a:r>
              <a:rPr lang="en-US" dirty="0"/>
              <a:t>, 70-73.</a:t>
            </a:r>
          </a:p>
          <a:p>
            <a:pPr marL="457200" indent="-457200" algn="l" rtl="0"/>
            <a:r>
              <a:rPr lang="en-US" dirty="0" err="1"/>
              <a:t>Dunion</a:t>
            </a:r>
            <a:r>
              <a:rPr lang="en-US" dirty="0"/>
              <a:t>, J. P., and C. S. </a:t>
            </a:r>
            <a:r>
              <a:rPr lang="en-US" dirty="0" err="1"/>
              <a:t>Velden</a:t>
            </a:r>
            <a:r>
              <a:rPr lang="en-US" dirty="0"/>
              <a:t>, 2004: The impact of the Saharan Air Layer on Atlantic tropical cyclone activity. </a:t>
            </a:r>
            <a:r>
              <a:rPr lang="en-US" i="1" dirty="0"/>
              <a:t>Bull. Amer. </a:t>
            </a:r>
            <a:r>
              <a:rPr lang="en-US" i="1" dirty="0" err="1"/>
              <a:t>Meteorol</a:t>
            </a:r>
            <a:r>
              <a:rPr lang="en-US" i="1" dirty="0"/>
              <a:t>. Soc</a:t>
            </a:r>
            <a:r>
              <a:rPr lang="en-US" dirty="0"/>
              <a:t>., </a:t>
            </a:r>
            <a:r>
              <a:rPr lang="en-US" b="1" dirty="0"/>
              <a:t>85</a:t>
            </a:r>
            <a:r>
              <a:rPr lang="en-US" dirty="0"/>
              <a:t>, 353– 365.</a:t>
            </a:r>
          </a:p>
          <a:p>
            <a:pPr marL="457200" indent="-457200" algn="l" rtl="0"/>
            <a:r>
              <a:rPr lang="en-US" dirty="0"/>
              <a:t>Jenkins, G. S., A. S. Pratt, and A. </a:t>
            </a:r>
            <a:r>
              <a:rPr lang="en-US" dirty="0" err="1"/>
              <a:t>Heymsfield</a:t>
            </a:r>
            <a:r>
              <a:rPr lang="en-US" dirty="0"/>
              <a:t>, 2008: Possible linkages between Saharan dust and tropical cyclone rain band invigoration in the eastern Atlantic during NAMMA-06. </a:t>
            </a:r>
            <a:r>
              <a:rPr lang="en-US" i="1" dirty="0" err="1"/>
              <a:t>Geophys</a:t>
            </a:r>
            <a:r>
              <a:rPr lang="en-US" i="1" dirty="0"/>
              <a:t>. Res. </a:t>
            </a:r>
            <a:r>
              <a:rPr lang="en-US" i="1" dirty="0" err="1"/>
              <a:t>Lett</a:t>
            </a:r>
            <a:r>
              <a:rPr lang="en-US" i="1" dirty="0"/>
              <a:t>.,</a:t>
            </a:r>
            <a:r>
              <a:rPr lang="en-US" dirty="0"/>
              <a:t> </a:t>
            </a:r>
            <a:r>
              <a:rPr lang="en-US" b="1" dirty="0"/>
              <a:t>35</a:t>
            </a:r>
            <a:r>
              <a:rPr lang="en-US" dirty="0"/>
              <a:t>, L08815, 7 pp. doi:10.1029/2008GL034072.</a:t>
            </a:r>
          </a:p>
          <a:p>
            <a:pPr marL="457200" indent="-457200" algn="l" rtl="0"/>
            <a:r>
              <a:rPr lang="en-US" dirty="0" err="1"/>
              <a:t>Khain</a:t>
            </a:r>
            <a:r>
              <a:rPr lang="en-US" dirty="0"/>
              <a:t>, A., N. Cohen, B. Lynn, and A. </a:t>
            </a:r>
            <a:r>
              <a:rPr lang="en-US" dirty="0" err="1"/>
              <a:t>Pokrovsky</a:t>
            </a:r>
            <a:r>
              <a:rPr lang="en-US" dirty="0"/>
              <a:t>, 2008a: Possible aerosol effects on lightning activity and structure of hurricanes. </a:t>
            </a:r>
            <a:r>
              <a:rPr lang="en-US" i="1" dirty="0"/>
              <a:t>J. Atmos. Sci</a:t>
            </a:r>
            <a:r>
              <a:rPr lang="en-US" dirty="0"/>
              <a:t>., </a:t>
            </a:r>
            <a:r>
              <a:rPr lang="en-US" b="1" dirty="0"/>
              <a:t>65</a:t>
            </a:r>
            <a:r>
              <a:rPr lang="en-US" dirty="0"/>
              <a:t>, 3652–3667.</a:t>
            </a:r>
          </a:p>
          <a:p>
            <a:pPr marL="457200" indent="-457200" algn="l" rtl="0"/>
            <a:r>
              <a:rPr lang="en-US" dirty="0" err="1"/>
              <a:t>Khain</a:t>
            </a:r>
            <a:r>
              <a:rPr lang="en-US" dirty="0"/>
              <a:t> A., B. Lynn, and. J. </a:t>
            </a:r>
            <a:r>
              <a:rPr lang="en-US" dirty="0" err="1"/>
              <a:t>Dudhia</a:t>
            </a:r>
            <a:r>
              <a:rPr lang="en-US" dirty="0"/>
              <a:t>, 2010: Aerosol Effects on Intensity of </a:t>
            </a:r>
            <a:r>
              <a:rPr lang="en-US" dirty="0" err="1"/>
              <a:t>Landfalling</a:t>
            </a:r>
            <a:r>
              <a:rPr lang="en-US" dirty="0"/>
              <a:t> Hurricanes as Seen from Simulations with the WRF Model with Spectral Bin Microphysics. </a:t>
            </a:r>
            <a:r>
              <a:rPr lang="en-US" i="1" dirty="0"/>
              <a:t>J. Atmos. Sci</a:t>
            </a:r>
            <a:r>
              <a:rPr lang="en-US" dirty="0"/>
              <a:t>., </a:t>
            </a:r>
            <a:r>
              <a:rPr lang="en-US" b="1" dirty="0"/>
              <a:t>67</a:t>
            </a:r>
            <a:r>
              <a:rPr lang="en-US" dirty="0"/>
              <a:t>, 365–384.</a:t>
            </a:r>
          </a:p>
          <a:p>
            <a:pPr marL="457200" indent="-457200" algn="l" rtl="0"/>
            <a:r>
              <a:rPr lang="en-US" dirty="0" err="1"/>
              <a:t>Khain</a:t>
            </a:r>
            <a:r>
              <a:rPr lang="en-US" dirty="0"/>
              <a:t> A., and B. Lynn, 2011:  Simulation of Tropical Cyclones Using a </a:t>
            </a:r>
            <a:r>
              <a:rPr lang="en-US" dirty="0" err="1"/>
              <a:t>Mesoscale</a:t>
            </a:r>
            <a:r>
              <a:rPr lang="en-US" dirty="0"/>
              <a:t> Model with Spectral Bin Microphysics, In: Recent Hurricane Research- Climate, Dynamics, and Societal Impacts, Anthony R. </a:t>
            </a:r>
            <a:r>
              <a:rPr lang="en-US" dirty="0" err="1"/>
              <a:t>Lupo</a:t>
            </a:r>
            <a:r>
              <a:rPr lang="en-US" dirty="0"/>
              <a:t>, pp. 197-227, </a:t>
            </a:r>
            <a:r>
              <a:rPr lang="en-US" dirty="0" err="1"/>
              <a:t>Intech</a:t>
            </a:r>
            <a:r>
              <a:rPr lang="en-US" dirty="0"/>
              <a:t> Open Access Publisher Rijeka</a:t>
            </a:r>
          </a:p>
          <a:p>
            <a:pPr marL="457200" indent="-457200" algn="l" rtl="0"/>
            <a:r>
              <a:rPr lang="en-US" dirty="0">
                <a:solidFill>
                  <a:srgbClr val="FF0000"/>
                </a:solidFill>
              </a:rPr>
              <a:t>Rosenfeld D., A. </a:t>
            </a:r>
            <a:r>
              <a:rPr lang="en-US" dirty="0" err="1">
                <a:solidFill>
                  <a:srgbClr val="FF0000"/>
                </a:solidFill>
              </a:rPr>
              <a:t>Khain</a:t>
            </a:r>
            <a:r>
              <a:rPr lang="en-US" dirty="0">
                <a:solidFill>
                  <a:srgbClr val="FF0000"/>
                </a:solidFill>
              </a:rPr>
              <a:t>, B. Lynn, W.L. Woodley, 2007: Simulation of hurricane response to suppression of warm rain by sub-micron aerosols. </a:t>
            </a:r>
            <a:r>
              <a:rPr lang="en-US" i="1" dirty="0">
                <a:solidFill>
                  <a:srgbClr val="FF0000"/>
                </a:solidFill>
              </a:rPr>
              <a:t>Atmos. Chem. Phys.</a:t>
            </a:r>
            <a:r>
              <a:rPr lang="en-US" dirty="0">
                <a:solidFill>
                  <a:srgbClr val="FF0000"/>
                </a:solidFill>
              </a:rPr>
              <a:t>, </a:t>
            </a:r>
            <a:r>
              <a:rPr lang="en-US" b="1" dirty="0">
                <a:solidFill>
                  <a:srgbClr val="FF0000"/>
                </a:solidFill>
              </a:rPr>
              <a:t>7</a:t>
            </a:r>
            <a:r>
              <a:rPr lang="en-US" dirty="0">
                <a:solidFill>
                  <a:srgbClr val="FF0000"/>
                </a:solidFill>
              </a:rPr>
              <a:t>, 3411-3424. </a:t>
            </a:r>
          </a:p>
          <a:p>
            <a:pPr marL="457200" indent="-457200" algn="l" rtl="0"/>
            <a:r>
              <a:rPr lang="en-US" dirty="0">
                <a:solidFill>
                  <a:srgbClr val="FF0000"/>
                </a:solidFill>
              </a:rPr>
              <a:t>Rosenfeld D., M. </a:t>
            </a:r>
            <a:r>
              <a:rPr lang="en-US" dirty="0" err="1">
                <a:solidFill>
                  <a:srgbClr val="FF0000"/>
                </a:solidFill>
              </a:rPr>
              <a:t>Clavner</a:t>
            </a:r>
            <a:r>
              <a:rPr lang="en-US" dirty="0">
                <a:solidFill>
                  <a:srgbClr val="FF0000"/>
                </a:solidFill>
              </a:rPr>
              <a:t> and R. </a:t>
            </a:r>
            <a:r>
              <a:rPr lang="en-US" dirty="0" err="1">
                <a:solidFill>
                  <a:srgbClr val="FF0000"/>
                </a:solidFill>
              </a:rPr>
              <a:t>Nirel</a:t>
            </a:r>
            <a:r>
              <a:rPr lang="en-US" dirty="0">
                <a:solidFill>
                  <a:srgbClr val="FF0000"/>
                </a:solidFill>
              </a:rPr>
              <a:t>, 2011: Pollution and dust aerosols modulating tropical cyclones intensities. Atmospheric Research (June 2011) doi:10.1016/ j.atmosres.2011.06.006.</a:t>
            </a:r>
          </a:p>
          <a:p>
            <a:pPr marL="457200" indent="-457200" algn="l" rtl="0"/>
            <a:r>
              <a:rPr lang="en-US" dirty="0"/>
              <a:t>Zhang, H., G.M. </a:t>
            </a:r>
            <a:r>
              <a:rPr lang="en-US" dirty="0" err="1"/>
              <a:t>McFarquhar</a:t>
            </a:r>
            <a:r>
              <a:rPr lang="en-US" dirty="0"/>
              <a:t>, S.M. </a:t>
            </a:r>
            <a:r>
              <a:rPr lang="en-US" dirty="0" err="1"/>
              <a:t>Saleeby</a:t>
            </a:r>
            <a:r>
              <a:rPr lang="en-US" dirty="0"/>
              <a:t>, and </a:t>
            </a:r>
            <a:r>
              <a:rPr lang="en-US" dirty="0" err="1"/>
              <a:t>W.R.Cotton</a:t>
            </a:r>
            <a:r>
              <a:rPr lang="en-US" dirty="0"/>
              <a:t> 2007: Impacts of Saharan dust as CCN on the evolution of an idealized tropical cyclone. </a:t>
            </a:r>
            <a:r>
              <a:rPr lang="en-US" i="1" dirty="0" err="1"/>
              <a:t>Geophys</a:t>
            </a:r>
            <a:r>
              <a:rPr lang="en-US" i="1" dirty="0"/>
              <a:t>. Res. </a:t>
            </a:r>
            <a:r>
              <a:rPr lang="en-US" i="1" dirty="0" err="1"/>
              <a:t>Lett</a:t>
            </a:r>
            <a:r>
              <a:rPr lang="en-US" dirty="0"/>
              <a:t>.  </a:t>
            </a:r>
            <a:r>
              <a:rPr lang="en-US" b="1" dirty="0"/>
              <a:t>34</a:t>
            </a:r>
            <a:r>
              <a:rPr lang="en-US" dirty="0"/>
              <a:t> L14812, </a:t>
            </a:r>
            <a:r>
              <a:rPr lang="en-US" dirty="0" err="1"/>
              <a:t>doi</a:t>
            </a:r>
            <a:r>
              <a:rPr lang="en-US" dirty="0"/>
              <a:t>: 10.2029/2007GL029876 </a:t>
            </a:r>
          </a:p>
          <a:p>
            <a:pPr marL="457200" indent="-457200" algn="l" rtl="0"/>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76200"/>
            <a:ext cx="7772400" cy="1143000"/>
          </a:xfrm>
        </p:spPr>
        <p:txBody>
          <a:bodyPr/>
          <a:lstStyle/>
          <a:p>
            <a:pPr rtl="0" eaLnBrk="1" hangingPunct="1"/>
            <a:r>
              <a:rPr lang="en-US" dirty="0" smtClean="0">
                <a:latin typeface="Arial" charset="0"/>
                <a:cs typeface="Arial" charset="0"/>
              </a:rPr>
              <a:t>Summary</a:t>
            </a:r>
          </a:p>
        </p:txBody>
      </p:sp>
      <p:sp>
        <p:nvSpPr>
          <p:cNvPr id="24579" name="Rectangle 3"/>
          <p:cNvSpPr>
            <a:spLocks noGrp="1" noChangeArrowheads="1"/>
          </p:cNvSpPr>
          <p:nvPr>
            <p:ph type="body" idx="1"/>
          </p:nvPr>
        </p:nvSpPr>
        <p:spPr>
          <a:xfrm>
            <a:off x="685800" y="1066800"/>
            <a:ext cx="7772400" cy="5562600"/>
          </a:xfrm>
        </p:spPr>
        <p:txBody>
          <a:bodyPr/>
          <a:lstStyle/>
          <a:p>
            <a:pPr algn="l" rtl="0" eaLnBrk="1" hangingPunct="1">
              <a:buFontTx/>
              <a:buNone/>
            </a:pPr>
            <a:r>
              <a:rPr lang="en-US" dirty="0" smtClean="0">
                <a:latin typeface="Arial" charset="0"/>
                <a:cs typeface="Arial" charset="0"/>
              </a:rPr>
              <a:t>Aerosols, by creating larger numbers of smaller cloud drops in deep convection:</a:t>
            </a:r>
          </a:p>
          <a:p>
            <a:pPr algn="l" rtl="0" eaLnBrk="1" hangingPunct="1"/>
            <a:r>
              <a:rPr lang="en-US" dirty="0" smtClean="0">
                <a:latin typeface="Arial" charset="0"/>
                <a:cs typeface="Arial" charset="0"/>
              </a:rPr>
              <a:t>Convert warm rain to mixed phase</a:t>
            </a:r>
          </a:p>
          <a:p>
            <a:pPr algn="l" rtl="0" eaLnBrk="1" hangingPunct="1"/>
            <a:r>
              <a:rPr lang="en-US" dirty="0" smtClean="0">
                <a:latin typeface="Arial" charset="0"/>
                <a:cs typeface="Arial" charset="0"/>
              </a:rPr>
              <a:t>Enhance cloud electrification</a:t>
            </a:r>
          </a:p>
          <a:p>
            <a:pPr algn="l" rtl="0" eaLnBrk="1" hangingPunct="1"/>
            <a:r>
              <a:rPr lang="en-US" dirty="0" smtClean="0">
                <a:latin typeface="Arial" charset="0"/>
                <a:cs typeface="Arial" charset="0"/>
              </a:rPr>
              <a:t>Invigorate warm base convective clouds</a:t>
            </a:r>
          </a:p>
          <a:p>
            <a:pPr algn="l" rtl="0" eaLnBrk="1" hangingPunct="1"/>
            <a:r>
              <a:rPr lang="en-US" dirty="0" smtClean="0">
                <a:latin typeface="Arial" charset="0"/>
                <a:cs typeface="Arial" charset="0"/>
              </a:rPr>
              <a:t>Causes larger hydrometeors and hail</a:t>
            </a:r>
          </a:p>
          <a:p>
            <a:pPr algn="l" rtl="0" eaLnBrk="1" hangingPunct="1"/>
            <a:r>
              <a:rPr lang="en-US" dirty="0" smtClean="0">
                <a:latin typeface="Arial" charset="0"/>
                <a:cs typeface="Arial" charset="0"/>
              </a:rPr>
              <a:t>Enhance risk for tornadoes</a:t>
            </a:r>
          </a:p>
          <a:p>
            <a:pPr algn="l" rtl="0" eaLnBrk="1" hangingPunct="1"/>
            <a:r>
              <a:rPr lang="en-US" dirty="0" smtClean="0">
                <a:latin typeface="Arial" charset="0"/>
                <a:cs typeface="Arial" charset="0"/>
              </a:rPr>
              <a:t>Weaken tropical cyclones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6"/>
          <p:cNvSpPr txBox="1">
            <a:spLocks noGrp="1" noChangeArrowheads="1"/>
          </p:cNvSpPr>
          <p:nvPr/>
        </p:nvSpPr>
        <p:spPr bwMode="auto">
          <a:xfrm>
            <a:off x="457200" y="6245225"/>
            <a:ext cx="2133600" cy="476250"/>
          </a:xfrm>
          <a:prstGeom prst="rect">
            <a:avLst/>
          </a:prstGeom>
          <a:noFill/>
          <a:ln w="9525">
            <a:noFill/>
            <a:miter lim="800000"/>
            <a:headEnd/>
            <a:tailEnd/>
          </a:ln>
        </p:spPr>
        <p:txBody>
          <a:bodyPr/>
          <a:lstStyle/>
          <a:p>
            <a:pPr rtl="1"/>
            <a:fld id="{15AB5BB6-4CDD-4193-91D8-C71C38EE1D1B}" type="slidenum">
              <a:rPr lang="he-IL" sz="1400"/>
              <a:pPr rtl="1"/>
              <a:t>6</a:t>
            </a:fld>
            <a:endParaRPr lang="en-US" sz="1400"/>
          </a:p>
        </p:txBody>
      </p:sp>
      <p:pic>
        <p:nvPicPr>
          <p:cNvPr id="326659" name="Picture 2"/>
          <p:cNvPicPr>
            <a:picLocks noChangeAspect="1" noChangeArrowheads="1"/>
          </p:cNvPicPr>
          <p:nvPr/>
        </p:nvPicPr>
        <p:blipFill>
          <a:blip r:embed="rId2" cstate="print"/>
          <a:srcRect/>
          <a:stretch>
            <a:fillRect/>
          </a:stretch>
        </p:blipFill>
        <p:spPr bwMode="auto">
          <a:xfrm>
            <a:off x="0" y="0"/>
            <a:ext cx="9144000" cy="6875463"/>
          </a:xfrm>
          <a:prstGeom prst="rect">
            <a:avLst/>
          </a:prstGeom>
          <a:noFill/>
          <a:ln w="9525">
            <a:noFill/>
            <a:miter lim="800000"/>
            <a:headEnd/>
            <a:tailEnd/>
          </a:ln>
        </p:spPr>
      </p:pic>
      <p:sp>
        <p:nvSpPr>
          <p:cNvPr id="326660" name="Text Box 3"/>
          <p:cNvSpPr txBox="1">
            <a:spLocks noChangeArrowheads="1"/>
          </p:cNvSpPr>
          <p:nvPr/>
        </p:nvSpPr>
        <p:spPr bwMode="auto">
          <a:xfrm>
            <a:off x="4953000" y="6491288"/>
            <a:ext cx="3854450" cy="366712"/>
          </a:xfrm>
          <a:prstGeom prst="rect">
            <a:avLst/>
          </a:prstGeom>
          <a:solidFill>
            <a:schemeClr val="accent1"/>
          </a:solidFill>
          <a:ln w="9525">
            <a:noFill/>
            <a:miter lim="800000"/>
            <a:headEnd/>
            <a:tailEnd/>
          </a:ln>
        </p:spPr>
        <p:txBody>
          <a:bodyPr wrap="none">
            <a:spAutoFit/>
          </a:bodyPr>
          <a:lstStyle/>
          <a:p>
            <a:r>
              <a:rPr lang="en-US"/>
              <a:t>MODIS AQUA 2009 06 22 08:30 UT</a:t>
            </a:r>
          </a:p>
        </p:txBody>
      </p:sp>
      <p:sp>
        <p:nvSpPr>
          <p:cNvPr id="326661" name="Oval 4"/>
          <p:cNvSpPr>
            <a:spLocks noChangeArrowheads="1"/>
          </p:cNvSpPr>
          <p:nvPr/>
        </p:nvSpPr>
        <p:spPr bwMode="auto">
          <a:xfrm>
            <a:off x="1600200" y="1752600"/>
            <a:ext cx="1981200" cy="1524000"/>
          </a:xfrm>
          <a:prstGeom prst="ellipse">
            <a:avLst/>
          </a:prstGeom>
          <a:noFill/>
          <a:ln w="28575">
            <a:solidFill>
              <a:schemeClr val="tx1"/>
            </a:solidFill>
            <a:round/>
            <a:headEnd/>
            <a:tailEnd/>
          </a:ln>
        </p:spPr>
        <p:txBody>
          <a:bodyPr wrap="none" anchor="ctr"/>
          <a:lstStyle/>
          <a:p>
            <a:endParaRPr lang="en-US"/>
          </a:p>
        </p:txBody>
      </p:sp>
      <p:sp>
        <p:nvSpPr>
          <p:cNvPr id="326662" name="Text Box 5"/>
          <p:cNvSpPr txBox="1">
            <a:spLocks noChangeArrowheads="1"/>
          </p:cNvSpPr>
          <p:nvPr/>
        </p:nvSpPr>
        <p:spPr bwMode="auto">
          <a:xfrm>
            <a:off x="5715000" y="0"/>
            <a:ext cx="3590925" cy="466725"/>
          </a:xfrm>
          <a:prstGeom prst="rect">
            <a:avLst/>
          </a:prstGeom>
          <a:solidFill>
            <a:srgbClr val="FF3300"/>
          </a:solidFill>
          <a:ln w="9525">
            <a:solidFill>
              <a:schemeClr val="tx1"/>
            </a:solidFill>
            <a:miter lim="800000"/>
            <a:headEnd/>
            <a:tailEnd/>
          </a:ln>
        </p:spPr>
        <p:txBody>
          <a:bodyPr wrap="none">
            <a:spAutoFit/>
          </a:bodyPr>
          <a:lstStyle/>
          <a:p>
            <a:r>
              <a:rPr lang="en-US" sz="2400">
                <a:solidFill>
                  <a:srgbClr val="FFFF00"/>
                </a:solidFill>
                <a:latin typeface="Times New Roman" pitchFamily="18" charset="0"/>
              </a:rPr>
              <a:t>Red: Visible reflectance     </a:t>
            </a:r>
            <a:r>
              <a:rPr lang="en-US" sz="2400">
                <a:latin typeface="Times New Roman" pitchFamily="18" charset="0"/>
              </a:rPr>
              <a:t> </a:t>
            </a:r>
          </a:p>
        </p:txBody>
      </p:sp>
      <p:sp>
        <p:nvSpPr>
          <p:cNvPr id="326663" name="Text Box 6"/>
          <p:cNvSpPr txBox="1">
            <a:spLocks noChangeArrowheads="1"/>
          </p:cNvSpPr>
          <p:nvPr/>
        </p:nvSpPr>
        <p:spPr bwMode="auto">
          <a:xfrm>
            <a:off x="5715000" y="463550"/>
            <a:ext cx="3606800" cy="466725"/>
          </a:xfrm>
          <a:prstGeom prst="rect">
            <a:avLst/>
          </a:prstGeom>
          <a:solidFill>
            <a:srgbClr val="339933"/>
          </a:solidFill>
          <a:ln w="9525">
            <a:solidFill>
              <a:srgbClr val="33CC33"/>
            </a:solidFill>
            <a:miter lim="800000"/>
            <a:headEnd/>
            <a:tailEnd/>
          </a:ln>
        </p:spPr>
        <p:txBody>
          <a:bodyPr wrap="none">
            <a:spAutoFit/>
          </a:bodyPr>
          <a:lstStyle/>
          <a:p>
            <a:r>
              <a:rPr lang="en-US" sz="2400">
                <a:solidFill>
                  <a:srgbClr val="FFFF00"/>
                </a:solidFill>
                <a:latin typeface="Times New Roman" pitchFamily="18" charset="0"/>
              </a:rPr>
              <a:t>Green: 3.7 </a:t>
            </a:r>
            <a:r>
              <a:rPr lang="en-US" sz="2400">
                <a:solidFill>
                  <a:srgbClr val="FFFF00"/>
                </a:solidFill>
                <a:latin typeface="Symbol" pitchFamily="18" charset="2"/>
              </a:rPr>
              <a:t>m</a:t>
            </a:r>
            <a:r>
              <a:rPr lang="en-US" sz="2400">
                <a:solidFill>
                  <a:srgbClr val="FFFF00"/>
                </a:solidFill>
                <a:latin typeface="Times New Roman" pitchFamily="18" charset="0"/>
              </a:rPr>
              <a:t>m reflectance</a:t>
            </a:r>
            <a:r>
              <a:rPr lang="en-US" sz="2400">
                <a:latin typeface="Times New Roman" pitchFamily="18" charset="0"/>
              </a:rPr>
              <a:t>   </a:t>
            </a:r>
          </a:p>
        </p:txBody>
      </p:sp>
      <p:sp>
        <p:nvSpPr>
          <p:cNvPr id="326664" name="Text Box 7"/>
          <p:cNvSpPr txBox="1">
            <a:spLocks noChangeArrowheads="1"/>
          </p:cNvSpPr>
          <p:nvPr/>
        </p:nvSpPr>
        <p:spPr bwMode="auto">
          <a:xfrm>
            <a:off x="5715000" y="930275"/>
            <a:ext cx="3632200" cy="466725"/>
          </a:xfrm>
          <a:prstGeom prst="rect">
            <a:avLst/>
          </a:prstGeom>
          <a:solidFill>
            <a:srgbClr val="0000FF"/>
          </a:solidFill>
          <a:ln w="9525">
            <a:solidFill>
              <a:srgbClr val="0000FF"/>
            </a:solidFill>
            <a:miter lim="800000"/>
            <a:headEnd/>
            <a:tailEnd/>
          </a:ln>
        </p:spPr>
        <p:txBody>
          <a:bodyPr wrap="none">
            <a:spAutoFit/>
          </a:bodyPr>
          <a:lstStyle/>
          <a:p>
            <a:r>
              <a:rPr lang="en-US" sz="2400">
                <a:solidFill>
                  <a:srgbClr val="FFFF00"/>
                </a:solidFill>
                <a:latin typeface="Times New Roman" pitchFamily="18" charset="0"/>
              </a:rPr>
              <a:t>Blue: 11 </a:t>
            </a:r>
            <a:r>
              <a:rPr lang="en-US" sz="2400">
                <a:solidFill>
                  <a:srgbClr val="FFFF00"/>
                </a:solidFill>
                <a:latin typeface="Symbol" pitchFamily="18" charset="2"/>
              </a:rPr>
              <a:t>m</a:t>
            </a:r>
            <a:r>
              <a:rPr lang="en-US" sz="2400">
                <a:solidFill>
                  <a:srgbClr val="FFFF00"/>
                </a:solidFill>
                <a:latin typeface="Times New Roman" pitchFamily="18" charset="0"/>
              </a:rPr>
              <a:t>m temperature    </a:t>
            </a:r>
            <a:r>
              <a:rPr lang="en-US" sz="2400">
                <a:latin typeface="Times New Roman" pitchFamily="18" charset="0"/>
              </a:rPr>
              <a:t> </a:t>
            </a:r>
          </a:p>
        </p:txBody>
      </p:sp>
      <p:sp>
        <p:nvSpPr>
          <p:cNvPr id="326665" name="Rectangle 8"/>
          <p:cNvSpPr>
            <a:spLocks noChangeArrowheads="1"/>
          </p:cNvSpPr>
          <p:nvPr/>
        </p:nvSpPr>
        <p:spPr bwMode="auto">
          <a:xfrm>
            <a:off x="4724400" y="2514600"/>
            <a:ext cx="4419600" cy="3886200"/>
          </a:xfrm>
          <a:prstGeom prst="rect">
            <a:avLst/>
          </a:prstGeom>
          <a:solidFill>
            <a:schemeClr val="bg1"/>
          </a:solidFill>
          <a:ln w="28575" algn="ctr">
            <a:noFill/>
            <a:miter lim="800000"/>
            <a:headEnd/>
            <a:tailEnd/>
          </a:ln>
        </p:spPr>
        <p:txBody>
          <a:bodyPr wrap="none" anchor="ctr"/>
          <a:lstStyle/>
          <a:p>
            <a:pPr algn="r" rtl="1"/>
            <a:endParaRPr lang="en-US"/>
          </a:p>
        </p:txBody>
      </p:sp>
      <p:sp>
        <p:nvSpPr>
          <p:cNvPr id="326666" name="Line 9"/>
          <p:cNvSpPr>
            <a:spLocks noChangeShapeType="1"/>
          </p:cNvSpPr>
          <p:nvPr/>
        </p:nvSpPr>
        <p:spPr bwMode="auto">
          <a:xfrm flipH="1">
            <a:off x="1143000" y="2590800"/>
            <a:ext cx="457200" cy="76200"/>
          </a:xfrm>
          <a:prstGeom prst="line">
            <a:avLst/>
          </a:prstGeom>
          <a:noFill/>
          <a:ln w="28575">
            <a:solidFill>
              <a:schemeClr val="tx1"/>
            </a:solidFill>
            <a:round/>
            <a:headEnd/>
            <a:tailEnd type="triangle" w="med" len="med"/>
          </a:ln>
        </p:spPr>
        <p:txBody>
          <a:bodyPr wrap="none" anchor="ctr"/>
          <a:lstStyle/>
          <a:p>
            <a:endParaRPr lang="en-US"/>
          </a:p>
        </p:txBody>
      </p:sp>
      <p:sp>
        <p:nvSpPr>
          <p:cNvPr id="326667" name="Line 10"/>
          <p:cNvSpPr>
            <a:spLocks noChangeShapeType="1"/>
          </p:cNvSpPr>
          <p:nvPr/>
        </p:nvSpPr>
        <p:spPr bwMode="auto">
          <a:xfrm flipH="1" flipV="1">
            <a:off x="3505200" y="2743200"/>
            <a:ext cx="1295400" cy="381000"/>
          </a:xfrm>
          <a:prstGeom prst="line">
            <a:avLst/>
          </a:prstGeom>
          <a:noFill/>
          <a:ln w="28575">
            <a:solidFill>
              <a:schemeClr val="tx1"/>
            </a:solidFill>
            <a:round/>
            <a:headEnd/>
            <a:tailEnd type="triangle" w="med" len="med"/>
          </a:ln>
        </p:spPr>
        <p:txBody>
          <a:bodyPr wrap="none" anchor="ctr"/>
          <a:lstStyle/>
          <a:p>
            <a:endParaRPr lang="en-US"/>
          </a:p>
        </p:txBody>
      </p:sp>
      <p:sp>
        <p:nvSpPr>
          <p:cNvPr id="326669" name="Text Box 13"/>
          <p:cNvSpPr txBox="1">
            <a:spLocks noChangeArrowheads="1"/>
          </p:cNvSpPr>
          <p:nvPr/>
        </p:nvSpPr>
        <p:spPr bwMode="auto">
          <a:xfrm>
            <a:off x="7297738" y="1600200"/>
            <a:ext cx="1846262" cy="457200"/>
          </a:xfrm>
          <a:prstGeom prst="rect">
            <a:avLst/>
          </a:prstGeom>
          <a:solidFill>
            <a:srgbClr val="FFFF00"/>
          </a:solidFill>
          <a:ln w="28575" algn="ctr">
            <a:noFill/>
            <a:miter lim="800000"/>
            <a:headEnd/>
            <a:tailEnd/>
          </a:ln>
        </p:spPr>
        <p:txBody>
          <a:bodyPr wrap="none">
            <a:spAutoFit/>
          </a:bodyPr>
          <a:lstStyle/>
          <a:p>
            <a:r>
              <a:rPr lang="en-US" sz="2400"/>
              <a:t>Small Drops</a:t>
            </a:r>
          </a:p>
        </p:txBody>
      </p:sp>
      <p:sp>
        <p:nvSpPr>
          <p:cNvPr id="326670" name="Text Box 14"/>
          <p:cNvSpPr txBox="1">
            <a:spLocks noChangeArrowheads="1"/>
          </p:cNvSpPr>
          <p:nvPr/>
        </p:nvSpPr>
        <p:spPr bwMode="auto">
          <a:xfrm>
            <a:off x="7280275" y="2057400"/>
            <a:ext cx="1863725" cy="457200"/>
          </a:xfrm>
          <a:prstGeom prst="rect">
            <a:avLst/>
          </a:prstGeom>
          <a:solidFill>
            <a:srgbClr val="FF3300"/>
          </a:solidFill>
          <a:ln w="28575" algn="ctr">
            <a:noFill/>
            <a:miter lim="800000"/>
            <a:headEnd/>
            <a:tailEnd/>
          </a:ln>
        </p:spPr>
        <p:txBody>
          <a:bodyPr wrap="none">
            <a:spAutoFit/>
          </a:bodyPr>
          <a:lstStyle/>
          <a:p>
            <a:r>
              <a:rPr lang="en-US" sz="2400"/>
              <a:t>Large Drops</a:t>
            </a:r>
          </a:p>
        </p:txBody>
      </p:sp>
      <p:sp>
        <p:nvSpPr>
          <p:cNvPr id="136207" name="Line 15"/>
          <p:cNvSpPr>
            <a:spLocks noChangeShapeType="1"/>
          </p:cNvSpPr>
          <p:nvPr/>
        </p:nvSpPr>
        <p:spPr bwMode="auto">
          <a:xfrm>
            <a:off x="866775" y="2438400"/>
            <a:ext cx="0" cy="990600"/>
          </a:xfrm>
          <a:prstGeom prst="line">
            <a:avLst/>
          </a:prstGeom>
          <a:noFill/>
          <a:ln w="28575">
            <a:solidFill>
              <a:srgbClr val="0000FF"/>
            </a:solidFill>
            <a:round/>
            <a:headEnd/>
            <a:tailEnd type="arrow" w="med" len="med"/>
          </a:ln>
        </p:spPr>
        <p:txBody>
          <a:bodyPr wrap="none" anchor="ctr"/>
          <a:lstStyle/>
          <a:p>
            <a:endParaRPr lang="en-US"/>
          </a:p>
        </p:txBody>
      </p:sp>
      <p:sp>
        <p:nvSpPr>
          <p:cNvPr id="136209" name="Line 17"/>
          <p:cNvSpPr>
            <a:spLocks noChangeShapeType="1"/>
          </p:cNvSpPr>
          <p:nvPr/>
        </p:nvSpPr>
        <p:spPr bwMode="auto">
          <a:xfrm>
            <a:off x="228600" y="2895600"/>
            <a:ext cx="609600" cy="0"/>
          </a:xfrm>
          <a:prstGeom prst="line">
            <a:avLst/>
          </a:prstGeom>
          <a:noFill/>
          <a:ln w="28575">
            <a:solidFill>
              <a:srgbClr val="0000FF"/>
            </a:solidFill>
            <a:round/>
            <a:headEnd type="arrow" w="med" len="med"/>
            <a:tailEnd/>
          </a:ln>
        </p:spPr>
        <p:txBody>
          <a:bodyPr wrap="none" anchor="ctr"/>
          <a:lstStyle/>
          <a:p>
            <a:endParaRPr lang="en-US"/>
          </a:p>
        </p:txBody>
      </p:sp>
      <p:sp>
        <p:nvSpPr>
          <p:cNvPr id="136210" name="Text Box 18"/>
          <p:cNvSpPr txBox="1">
            <a:spLocks noChangeArrowheads="1"/>
          </p:cNvSpPr>
          <p:nvPr/>
        </p:nvSpPr>
        <p:spPr bwMode="auto">
          <a:xfrm>
            <a:off x="4708525" y="3824288"/>
            <a:ext cx="827088" cy="366712"/>
          </a:xfrm>
          <a:prstGeom prst="rect">
            <a:avLst/>
          </a:prstGeom>
          <a:noFill/>
          <a:ln w="28575" algn="ctr">
            <a:noFill/>
            <a:miter lim="800000"/>
            <a:headEnd/>
            <a:tailEnd/>
          </a:ln>
        </p:spPr>
        <p:txBody>
          <a:bodyPr wrap="none">
            <a:spAutoFit/>
          </a:bodyPr>
          <a:lstStyle/>
          <a:p>
            <a:r>
              <a:rPr lang="en-US" b="1">
                <a:solidFill>
                  <a:srgbClr val="0000FF"/>
                </a:solidFill>
              </a:rPr>
              <a:t>-6.8ºC</a:t>
            </a:r>
          </a:p>
        </p:txBody>
      </p:sp>
      <p:sp>
        <p:nvSpPr>
          <p:cNvPr id="326679" name="Rectangle 23"/>
          <p:cNvSpPr>
            <a:spLocks noChangeArrowheads="1"/>
          </p:cNvSpPr>
          <p:nvPr/>
        </p:nvSpPr>
        <p:spPr bwMode="auto">
          <a:xfrm>
            <a:off x="8477250" y="2819400"/>
            <a:ext cx="428625" cy="3200400"/>
          </a:xfrm>
          <a:prstGeom prst="rect">
            <a:avLst/>
          </a:prstGeom>
          <a:solidFill>
            <a:srgbClr val="66FFFF"/>
          </a:solidFill>
          <a:ln w="9525">
            <a:noFill/>
            <a:miter lim="800000"/>
            <a:headEnd/>
            <a:tailEnd/>
          </a:ln>
          <a:effectLst/>
        </p:spPr>
        <p:txBody>
          <a:bodyPr wrap="none" anchor="ctr"/>
          <a:lstStyle/>
          <a:p>
            <a:endParaRPr lang="en-US"/>
          </a:p>
        </p:txBody>
      </p:sp>
      <p:sp>
        <p:nvSpPr>
          <p:cNvPr id="326680" name="Rectangle 24"/>
          <p:cNvSpPr>
            <a:spLocks noChangeArrowheads="1"/>
          </p:cNvSpPr>
          <p:nvPr/>
        </p:nvSpPr>
        <p:spPr bwMode="auto">
          <a:xfrm>
            <a:off x="5715000" y="2819400"/>
            <a:ext cx="2743200" cy="3181350"/>
          </a:xfrm>
          <a:prstGeom prst="rect">
            <a:avLst/>
          </a:prstGeom>
          <a:solidFill>
            <a:srgbClr val="FFCCFF"/>
          </a:solidFill>
          <a:ln w="9525">
            <a:noFill/>
            <a:miter lim="800000"/>
            <a:headEnd/>
            <a:tailEnd/>
          </a:ln>
          <a:effectLst/>
        </p:spPr>
        <p:txBody>
          <a:bodyPr wrap="none" anchor="ctr"/>
          <a:lstStyle/>
          <a:p>
            <a:endParaRPr lang="en-US"/>
          </a:p>
        </p:txBody>
      </p:sp>
      <p:pic>
        <p:nvPicPr>
          <p:cNvPr id="32667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743450" y="1847850"/>
            <a:ext cx="4800600" cy="4800600"/>
          </a:xfrm>
          <a:prstGeom prst="rect">
            <a:avLst/>
          </a:prstGeom>
          <a:noFill/>
          <a:ln w="9525">
            <a:noFill/>
            <a:miter lim="800000"/>
            <a:headEnd/>
            <a:tailEnd/>
          </a:ln>
        </p:spPr>
      </p:pic>
      <p:sp>
        <p:nvSpPr>
          <p:cNvPr id="136208" name="Line 16"/>
          <p:cNvSpPr>
            <a:spLocks noChangeShapeType="1"/>
          </p:cNvSpPr>
          <p:nvPr/>
        </p:nvSpPr>
        <p:spPr bwMode="auto">
          <a:xfrm>
            <a:off x="5715000" y="3886200"/>
            <a:ext cx="2743200" cy="0"/>
          </a:xfrm>
          <a:prstGeom prst="line">
            <a:avLst/>
          </a:prstGeom>
          <a:noFill/>
          <a:ln w="28575">
            <a:solidFill>
              <a:srgbClr val="0000FF"/>
            </a:solidFill>
            <a:round/>
            <a:headEnd type="arrow" w="med" len="med"/>
            <a:tailEnd/>
          </a:ln>
        </p:spPr>
        <p:txBody>
          <a:bodyPr wrap="none" anchor="ctr"/>
          <a:lstStyle/>
          <a:p>
            <a:endParaRPr lang="en-US"/>
          </a:p>
        </p:txBody>
      </p:sp>
      <p:sp>
        <p:nvSpPr>
          <p:cNvPr id="136204" name="Line 12"/>
          <p:cNvSpPr>
            <a:spLocks noChangeShapeType="1"/>
          </p:cNvSpPr>
          <p:nvPr/>
        </p:nvSpPr>
        <p:spPr bwMode="auto">
          <a:xfrm>
            <a:off x="8458200" y="2828925"/>
            <a:ext cx="0" cy="3200400"/>
          </a:xfrm>
          <a:prstGeom prst="line">
            <a:avLst/>
          </a:prstGeom>
          <a:noFill/>
          <a:ln w="28575">
            <a:solidFill>
              <a:srgbClr val="0000FF"/>
            </a:solidFill>
            <a:round/>
            <a:headEnd/>
            <a:tailEnd type="arrow" w="med" len="med"/>
          </a:ln>
        </p:spPr>
        <p:txBody>
          <a:bodyPr wrap="none" anchor="ctr"/>
          <a:lstStyle/>
          <a:p>
            <a:endParaRPr lang="en-US"/>
          </a:p>
        </p:txBody>
      </p:sp>
      <p:sp>
        <p:nvSpPr>
          <p:cNvPr id="326681" name="Text Box 25"/>
          <p:cNvSpPr txBox="1">
            <a:spLocks noChangeArrowheads="1"/>
          </p:cNvSpPr>
          <p:nvPr/>
        </p:nvSpPr>
        <p:spPr bwMode="auto">
          <a:xfrm>
            <a:off x="7315200" y="5653088"/>
            <a:ext cx="1708150" cy="366712"/>
          </a:xfrm>
          <a:prstGeom prst="rect">
            <a:avLst/>
          </a:prstGeom>
          <a:noFill/>
          <a:ln w="9525">
            <a:noFill/>
            <a:miter lim="800000"/>
            <a:headEnd/>
            <a:tailEnd/>
          </a:ln>
          <a:effectLst/>
        </p:spPr>
        <p:txBody>
          <a:bodyPr wrap="none">
            <a:spAutoFit/>
          </a:bodyPr>
          <a:lstStyle/>
          <a:p>
            <a:r>
              <a:rPr lang="en-US"/>
              <a:t>No rain     Rain</a:t>
            </a:r>
          </a:p>
        </p:txBody>
      </p:sp>
      <p:sp>
        <p:nvSpPr>
          <p:cNvPr id="326682" name="Text Box 5"/>
          <p:cNvSpPr txBox="1">
            <a:spLocks noChangeArrowheads="1"/>
          </p:cNvSpPr>
          <p:nvPr/>
        </p:nvSpPr>
        <p:spPr bwMode="auto">
          <a:xfrm>
            <a:off x="5807075" y="6076950"/>
            <a:ext cx="2974975" cy="366713"/>
          </a:xfrm>
          <a:prstGeom prst="rect">
            <a:avLst/>
          </a:prstGeom>
          <a:noFill/>
          <a:ln w="9525">
            <a:noFill/>
            <a:miter lim="800000"/>
            <a:headEnd/>
            <a:tailEnd/>
          </a:ln>
        </p:spPr>
        <p:txBody>
          <a:bodyPr wrap="none">
            <a:spAutoFit/>
          </a:bodyPr>
          <a:lstStyle/>
          <a:p>
            <a:r>
              <a:rPr lang="en-US" sz="1400"/>
              <a:t>Cloud drop effective radius, r</a:t>
            </a:r>
            <a:r>
              <a:rPr lang="en-US" sz="1400" baseline="-25000"/>
              <a:t>e</a:t>
            </a:r>
            <a:r>
              <a:rPr lang="en-US" sz="1400"/>
              <a:t> [</a:t>
            </a:r>
            <a:r>
              <a:rPr lang="en-US" sz="1400">
                <a:latin typeface="Symbol" pitchFamily="18" charset="2"/>
              </a:rPr>
              <a:t>m</a:t>
            </a:r>
            <a:r>
              <a:rPr lang="en-US" sz="1400"/>
              <a:t>m]</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207"/>
                                        </p:tgtEl>
                                        <p:attrNameLst>
                                          <p:attrName>style.visibility</p:attrName>
                                        </p:attrNameLst>
                                      </p:cBhvr>
                                      <p:to>
                                        <p:strVal val="visible"/>
                                      </p:to>
                                    </p:set>
                                    <p:anim calcmode="lin" valueType="num">
                                      <p:cBhvr additive="base">
                                        <p:cTn id="7" dur="500" fill="hold"/>
                                        <p:tgtEl>
                                          <p:spTgt spid="136207"/>
                                        </p:tgtEl>
                                        <p:attrNameLst>
                                          <p:attrName>ppt_x</p:attrName>
                                        </p:attrNameLst>
                                      </p:cBhvr>
                                      <p:tavLst>
                                        <p:tav tm="0">
                                          <p:val>
                                            <p:strVal val="#ppt_x"/>
                                          </p:val>
                                        </p:tav>
                                        <p:tav tm="100000">
                                          <p:val>
                                            <p:strVal val="#ppt_x"/>
                                          </p:val>
                                        </p:tav>
                                      </p:tavLst>
                                    </p:anim>
                                    <p:anim calcmode="lin" valueType="num">
                                      <p:cBhvr additive="base">
                                        <p:cTn id="8" dur="500" fill="hold"/>
                                        <p:tgtEl>
                                          <p:spTgt spid="1362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6204"/>
                                        </p:tgtEl>
                                        <p:attrNameLst>
                                          <p:attrName>style.visibility</p:attrName>
                                        </p:attrNameLst>
                                      </p:cBhvr>
                                      <p:to>
                                        <p:strVal val="visible"/>
                                      </p:to>
                                    </p:set>
                                    <p:anim calcmode="lin" valueType="num">
                                      <p:cBhvr additive="base">
                                        <p:cTn id="11" dur="500" fill="hold"/>
                                        <p:tgtEl>
                                          <p:spTgt spid="136204"/>
                                        </p:tgtEl>
                                        <p:attrNameLst>
                                          <p:attrName>ppt_x</p:attrName>
                                        </p:attrNameLst>
                                      </p:cBhvr>
                                      <p:tavLst>
                                        <p:tav tm="0">
                                          <p:val>
                                            <p:strVal val="#ppt_x"/>
                                          </p:val>
                                        </p:tav>
                                        <p:tav tm="100000">
                                          <p:val>
                                            <p:strVal val="#ppt_x"/>
                                          </p:val>
                                        </p:tav>
                                      </p:tavLst>
                                    </p:anim>
                                    <p:anim calcmode="lin" valueType="num">
                                      <p:cBhvr additive="base">
                                        <p:cTn id="12" dur="500" fill="hold"/>
                                        <p:tgtEl>
                                          <p:spTgt spid="1362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6208"/>
                                        </p:tgtEl>
                                        <p:attrNameLst>
                                          <p:attrName>style.visibility</p:attrName>
                                        </p:attrNameLst>
                                      </p:cBhvr>
                                      <p:to>
                                        <p:strVal val="visible"/>
                                      </p:to>
                                    </p:set>
                                    <p:anim calcmode="lin" valueType="num">
                                      <p:cBhvr additive="base">
                                        <p:cTn id="17" dur="500" fill="hold"/>
                                        <p:tgtEl>
                                          <p:spTgt spid="136208"/>
                                        </p:tgtEl>
                                        <p:attrNameLst>
                                          <p:attrName>ppt_x</p:attrName>
                                        </p:attrNameLst>
                                      </p:cBhvr>
                                      <p:tavLst>
                                        <p:tav tm="0">
                                          <p:val>
                                            <p:strVal val="#ppt_x"/>
                                          </p:val>
                                        </p:tav>
                                        <p:tav tm="100000">
                                          <p:val>
                                            <p:strVal val="#ppt_x"/>
                                          </p:val>
                                        </p:tav>
                                      </p:tavLst>
                                    </p:anim>
                                    <p:anim calcmode="lin" valueType="num">
                                      <p:cBhvr additive="base">
                                        <p:cTn id="18" dur="500" fill="hold"/>
                                        <p:tgtEl>
                                          <p:spTgt spid="13620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6209"/>
                                        </p:tgtEl>
                                        <p:attrNameLst>
                                          <p:attrName>style.visibility</p:attrName>
                                        </p:attrNameLst>
                                      </p:cBhvr>
                                      <p:to>
                                        <p:strVal val="visible"/>
                                      </p:to>
                                    </p:set>
                                    <p:anim calcmode="lin" valueType="num">
                                      <p:cBhvr additive="base">
                                        <p:cTn id="21" dur="500" fill="hold"/>
                                        <p:tgtEl>
                                          <p:spTgt spid="136209"/>
                                        </p:tgtEl>
                                        <p:attrNameLst>
                                          <p:attrName>ppt_x</p:attrName>
                                        </p:attrNameLst>
                                      </p:cBhvr>
                                      <p:tavLst>
                                        <p:tav tm="0">
                                          <p:val>
                                            <p:strVal val="#ppt_x"/>
                                          </p:val>
                                        </p:tav>
                                        <p:tav tm="100000">
                                          <p:val>
                                            <p:strVal val="#ppt_x"/>
                                          </p:val>
                                        </p:tav>
                                      </p:tavLst>
                                    </p:anim>
                                    <p:anim calcmode="lin" valueType="num">
                                      <p:cBhvr additive="base">
                                        <p:cTn id="22" dur="500" fill="hold"/>
                                        <p:tgtEl>
                                          <p:spTgt spid="13620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6210">
                                            <p:txEl>
                                              <p:pRg st="0" end="0"/>
                                            </p:txEl>
                                          </p:spTgt>
                                        </p:tgtEl>
                                        <p:attrNameLst>
                                          <p:attrName>style.visibility</p:attrName>
                                        </p:attrNameLst>
                                      </p:cBhvr>
                                      <p:to>
                                        <p:strVal val="visible"/>
                                      </p:to>
                                    </p:set>
                                    <p:anim calcmode="lin" valueType="num">
                                      <p:cBhvr additive="base">
                                        <p:cTn id="25" dur="500" fill="hold"/>
                                        <p:tgtEl>
                                          <p:spTgt spid="1362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2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7" grpId="0" animBg="1"/>
      <p:bldP spid="136209" grpId="0" animBg="1"/>
      <p:bldP spid="136208" grpId="0" animBg="1"/>
      <p:bldP spid="1362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8"/>
          <p:cNvSpPr>
            <a:spLocks noChangeArrowheads="1"/>
          </p:cNvSpPr>
          <p:nvPr/>
        </p:nvSpPr>
        <p:spPr bwMode="auto">
          <a:xfrm>
            <a:off x="2133600" y="1344612"/>
            <a:ext cx="3009900" cy="4648200"/>
          </a:xfrm>
          <a:prstGeom prst="rect">
            <a:avLst/>
          </a:prstGeom>
          <a:solidFill>
            <a:srgbClr val="FFCCFF"/>
          </a:solidFill>
          <a:ln w="9525">
            <a:noFill/>
            <a:miter lim="800000"/>
            <a:headEnd/>
            <a:tailEnd/>
          </a:ln>
        </p:spPr>
        <p:txBody>
          <a:bodyPr wrap="none" anchor="ctr"/>
          <a:lstStyle/>
          <a:p>
            <a:endParaRPr lang="en-US"/>
          </a:p>
        </p:txBody>
      </p:sp>
      <p:sp>
        <p:nvSpPr>
          <p:cNvPr id="8195" name="Rectangle 14"/>
          <p:cNvSpPr>
            <a:spLocks noChangeArrowheads="1"/>
          </p:cNvSpPr>
          <p:nvPr/>
        </p:nvSpPr>
        <p:spPr bwMode="auto">
          <a:xfrm>
            <a:off x="5181600" y="1325562"/>
            <a:ext cx="1600200" cy="4667250"/>
          </a:xfrm>
          <a:prstGeom prst="rect">
            <a:avLst/>
          </a:prstGeom>
          <a:solidFill>
            <a:srgbClr val="CCFFFF"/>
          </a:solidFill>
          <a:ln w="9525">
            <a:noFill/>
            <a:miter lim="800000"/>
            <a:headEnd/>
            <a:tailEnd/>
          </a:ln>
        </p:spPr>
        <p:txBody>
          <a:bodyPr wrap="none" anchor="ctr"/>
          <a:lstStyle/>
          <a:p>
            <a:endParaRPr lang="en-US"/>
          </a:p>
        </p:txBody>
      </p:sp>
      <p:sp>
        <p:nvSpPr>
          <p:cNvPr id="8197" name="Text Box 6"/>
          <p:cNvSpPr txBox="1">
            <a:spLocks noChangeArrowheads="1"/>
          </p:cNvSpPr>
          <p:nvPr/>
        </p:nvSpPr>
        <p:spPr bwMode="auto">
          <a:xfrm>
            <a:off x="250825" y="981075"/>
            <a:ext cx="1368425" cy="671512"/>
          </a:xfrm>
          <a:prstGeom prst="rect">
            <a:avLst/>
          </a:prstGeom>
          <a:noFill/>
          <a:ln w="9525">
            <a:noFill/>
            <a:miter lim="800000"/>
            <a:headEnd/>
            <a:tailEnd/>
          </a:ln>
        </p:spPr>
        <p:txBody>
          <a:bodyPr>
            <a:spAutoFit/>
          </a:bodyPr>
          <a:lstStyle/>
          <a:p>
            <a:pPr algn="l" rtl="0"/>
            <a:r>
              <a:rPr lang="en-US" sz="1800">
                <a:solidFill>
                  <a:srgbClr val="008000"/>
                </a:solidFill>
                <a:latin typeface="Arial" charset="0"/>
                <a:cs typeface="Arial" charset="0"/>
              </a:rPr>
              <a:t>Hyderabad </a:t>
            </a:r>
            <a:r>
              <a:rPr lang="en-US" sz="2000">
                <a:solidFill>
                  <a:srgbClr val="008000"/>
                </a:solidFill>
                <a:latin typeface="Arial" charset="0"/>
                <a:cs typeface="Arial" charset="0"/>
              </a:rPr>
              <a:t>26.9.2010</a:t>
            </a:r>
          </a:p>
        </p:txBody>
      </p:sp>
      <p:sp>
        <p:nvSpPr>
          <p:cNvPr id="8198" name="Text Box 7"/>
          <p:cNvSpPr txBox="1">
            <a:spLocks noChangeArrowheads="1"/>
          </p:cNvSpPr>
          <p:nvPr/>
        </p:nvSpPr>
        <p:spPr bwMode="auto">
          <a:xfrm>
            <a:off x="107950" y="4868862"/>
            <a:ext cx="1368425" cy="671513"/>
          </a:xfrm>
          <a:prstGeom prst="rect">
            <a:avLst/>
          </a:prstGeom>
          <a:noFill/>
          <a:ln w="9525">
            <a:noFill/>
            <a:miter lim="800000"/>
            <a:headEnd/>
            <a:tailEnd/>
          </a:ln>
        </p:spPr>
        <p:txBody>
          <a:bodyPr>
            <a:spAutoFit/>
          </a:bodyPr>
          <a:lstStyle/>
          <a:p>
            <a:pPr algn="l" rtl="0"/>
            <a:r>
              <a:rPr lang="en-US" sz="1800">
                <a:solidFill>
                  <a:srgbClr val="FF3300"/>
                </a:solidFill>
                <a:latin typeface="Arial" charset="0"/>
                <a:cs typeface="Arial" charset="0"/>
              </a:rPr>
              <a:t>Bareilly </a:t>
            </a:r>
            <a:r>
              <a:rPr lang="en-US" sz="2000">
                <a:solidFill>
                  <a:srgbClr val="FF3300"/>
                </a:solidFill>
                <a:latin typeface="Arial" charset="0"/>
                <a:cs typeface="Arial" charset="0"/>
              </a:rPr>
              <a:t>23.9.2009</a:t>
            </a:r>
          </a:p>
        </p:txBody>
      </p:sp>
      <p:sp>
        <p:nvSpPr>
          <p:cNvPr id="8199" name="Text Box 8"/>
          <p:cNvSpPr txBox="1">
            <a:spLocks noChangeArrowheads="1"/>
          </p:cNvSpPr>
          <p:nvPr/>
        </p:nvSpPr>
        <p:spPr bwMode="auto">
          <a:xfrm>
            <a:off x="6877050" y="1628775"/>
            <a:ext cx="2232025" cy="671512"/>
          </a:xfrm>
          <a:prstGeom prst="rect">
            <a:avLst/>
          </a:prstGeom>
          <a:noFill/>
          <a:ln w="9525">
            <a:noFill/>
            <a:miter lim="800000"/>
            <a:headEnd/>
            <a:tailEnd/>
          </a:ln>
        </p:spPr>
        <p:txBody>
          <a:bodyPr>
            <a:spAutoFit/>
          </a:bodyPr>
          <a:lstStyle/>
          <a:p>
            <a:pPr algn="l" rtl="0"/>
            <a:r>
              <a:rPr lang="en-US" sz="1800">
                <a:solidFill>
                  <a:srgbClr val="0000FF"/>
                </a:solidFill>
                <a:latin typeface="Arial" charset="0"/>
                <a:cs typeface="Arial" charset="0"/>
              </a:rPr>
              <a:t>Bay of Bengal</a:t>
            </a:r>
          </a:p>
          <a:p>
            <a:pPr algn="l" rtl="0"/>
            <a:r>
              <a:rPr lang="en-US" sz="2000">
                <a:solidFill>
                  <a:srgbClr val="0000FF"/>
                </a:solidFill>
                <a:latin typeface="Arial" charset="0"/>
                <a:cs typeface="Arial" charset="0"/>
              </a:rPr>
              <a:t>26.9.2010</a:t>
            </a:r>
          </a:p>
        </p:txBody>
      </p:sp>
      <p:sp>
        <p:nvSpPr>
          <p:cNvPr id="8200" name="Text Box 9"/>
          <p:cNvSpPr txBox="1">
            <a:spLocks noChangeArrowheads="1"/>
          </p:cNvSpPr>
          <p:nvPr/>
        </p:nvSpPr>
        <p:spPr bwMode="auto">
          <a:xfrm>
            <a:off x="6911975" y="2925762"/>
            <a:ext cx="2232025" cy="671513"/>
          </a:xfrm>
          <a:prstGeom prst="rect">
            <a:avLst/>
          </a:prstGeom>
          <a:noFill/>
          <a:ln w="9525">
            <a:noFill/>
            <a:miter lim="800000"/>
            <a:headEnd/>
            <a:tailEnd/>
          </a:ln>
        </p:spPr>
        <p:txBody>
          <a:bodyPr>
            <a:spAutoFit/>
          </a:bodyPr>
          <a:lstStyle/>
          <a:p>
            <a:pPr algn="l" rtl="0"/>
            <a:r>
              <a:rPr lang="en-US" sz="1800">
                <a:solidFill>
                  <a:srgbClr val="3399FF"/>
                </a:solidFill>
                <a:latin typeface="Arial" charset="0"/>
                <a:cs typeface="Arial" charset="0"/>
              </a:rPr>
              <a:t>Bay of Bengal</a:t>
            </a:r>
          </a:p>
          <a:p>
            <a:pPr algn="l" rtl="0"/>
            <a:r>
              <a:rPr lang="en-US" sz="2000">
                <a:solidFill>
                  <a:srgbClr val="3399FF"/>
                </a:solidFill>
                <a:latin typeface="Arial" charset="0"/>
                <a:cs typeface="Arial" charset="0"/>
              </a:rPr>
              <a:t>27.9.2010</a:t>
            </a:r>
          </a:p>
        </p:txBody>
      </p:sp>
      <p:sp>
        <p:nvSpPr>
          <p:cNvPr id="8201" name="Text Box 10"/>
          <p:cNvSpPr txBox="1">
            <a:spLocks noChangeArrowheads="1"/>
          </p:cNvSpPr>
          <p:nvPr/>
        </p:nvSpPr>
        <p:spPr bwMode="auto">
          <a:xfrm>
            <a:off x="6858000" y="4297362"/>
            <a:ext cx="2286000" cy="830997"/>
          </a:xfrm>
          <a:prstGeom prst="rect">
            <a:avLst/>
          </a:prstGeom>
          <a:noFill/>
          <a:ln w="9525">
            <a:noFill/>
            <a:miter lim="800000"/>
            <a:headEnd/>
            <a:tailEnd/>
          </a:ln>
        </p:spPr>
        <p:txBody>
          <a:bodyPr wrap="square">
            <a:spAutoFit/>
          </a:bodyPr>
          <a:lstStyle/>
          <a:p>
            <a:pPr algn="l" rtl="0"/>
            <a:r>
              <a:rPr lang="en-US" i="1" dirty="0">
                <a:cs typeface="Times New Roman" pitchFamily="18" charset="0"/>
              </a:rPr>
              <a:t>Rosenfeld and Woodley, CAIPEEX-2 Final report to IITM.</a:t>
            </a:r>
            <a:endParaRPr lang="en-US" sz="1800" i="1" dirty="0">
              <a:cs typeface="Times New Roman" pitchFamily="18" charset="0"/>
            </a:endParaRPr>
          </a:p>
        </p:txBody>
      </p:sp>
      <p:sp>
        <p:nvSpPr>
          <p:cNvPr id="8202" name="Freeform 10"/>
          <p:cNvSpPr>
            <a:spLocks/>
          </p:cNvSpPr>
          <p:nvPr/>
        </p:nvSpPr>
        <p:spPr bwMode="auto">
          <a:xfrm>
            <a:off x="2987675" y="1700212"/>
            <a:ext cx="2376488" cy="3960813"/>
          </a:xfrm>
          <a:custGeom>
            <a:avLst/>
            <a:gdLst>
              <a:gd name="T0" fmla="*/ 0 w 1497"/>
              <a:gd name="T1" fmla="*/ 2495 h 2495"/>
              <a:gd name="T2" fmla="*/ 363 w 1497"/>
              <a:gd name="T3" fmla="*/ 2314 h 2495"/>
              <a:gd name="T4" fmla="*/ 817 w 1497"/>
              <a:gd name="T5" fmla="*/ 1815 h 2495"/>
              <a:gd name="T6" fmla="*/ 1179 w 1497"/>
              <a:gd name="T7" fmla="*/ 998 h 2495"/>
              <a:gd name="T8" fmla="*/ 1406 w 1497"/>
              <a:gd name="T9" fmla="*/ 318 h 2495"/>
              <a:gd name="T10" fmla="*/ 1497 w 1497"/>
              <a:gd name="T11" fmla="*/ 0 h 2495"/>
              <a:gd name="T12" fmla="*/ 0 60000 65536"/>
              <a:gd name="T13" fmla="*/ 0 60000 65536"/>
              <a:gd name="T14" fmla="*/ 0 60000 65536"/>
              <a:gd name="T15" fmla="*/ 0 60000 65536"/>
              <a:gd name="T16" fmla="*/ 0 60000 65536"/>
              <a:gd name="T17" fmla="*/ 0 60000 65536"/>
              <a:gd name="T18" fmla="*/ 0 w 1497"/>
              <a:gd name="T19" fmla="*/ 0 h 2495"/>
              <a:gd name="T20" fmla="*/ 1497 w 1497"/>
              <a:gd name="T21" fmla="*/ 2495 h 2495"/>
            </a:gdLst>
            <a:ahLst/>
            <a:cxnLst>
              <a:cxn ang="T12">
                <a:pos x="T0" y="T1"/>
              </a:cxn>
              <a:cxn ang="T13">
                <a:pos x="T2" y="T3"/>
              </a:cxn>
              <a:cxn ang="T14">
                <a:pos x="T4" y="T5"/>
              </a:cxn>
              <a:cxn ang="T15">
                <a:pos x="T6" y="T7"/>
              </a:cxn>
              <a:cxn ang="T16">
                <a:pos x="T8" y="T9"/>
              </a:cxn>
              <a:cxn ang="T17">
                <a:pos x="T10" y="T11"/>
              </a:cxn>
            </a:cxnLst>
            <a:rect l="T18" t="T19" r="T20" b="T21"/>
            <a:pathLst>
              <a:path w="1497" h="2495">
                <a:moveTo>
                  <a:pt x="0" y="2495"/>
                </a:moveTo>
                <a:cubicBezTo>
                  <a:pt x="113" y="2461"/>
                  <a:pt x="227" y="2427"/>
                  <a:pt x="363" y="2314"/>
                </a:cubicBezTo>
                <a:cubicBezTo>
                  <a:pt x="499" y="2201"/>
                  <a:pt x="681" y="2034"/>
                  <a:pt x="817" y="1815"/>
                </a:cubicBezTo>
                <a:cubicBezTo>
                  <a:pt x="953" y="1596"/>
                  <a:pt x="1081" y="1247"/>
                  <a:pt x="1179" y="998"/>
                </a:cubicBezTo>
                <a:cubicBezTo>
                  <a:pt x="1277" y="749"/>
                  <a:pt x="1353" y="484"/>
                  <a:pt x="1406" y="318"/>
                </a:cubicBezTo>
                <a:cubicBezTo>
                  <a:pt x="1459" y="152"/>
                  <a:pt x="1478" y="76"/>
                  <a:pt x="1497" y="0"/>
                </a:cubicBezTo>
              </a:path>
            </a:pathLst>
          </a:custGeom>
          <a:noFill/>
          <a:ln w="28575" cmpd="sng">
            <a:solidFill>
              <a:srgbClr val="FF0000"/>
            </a:solidFill>
            <a:round/>
            <a:headEnd/>
            <a:tailEnd/>
          </a:ln>
        </p:spPr>
        <p:txBody>
          <a:bodyPr/>
          <a:lstStyle/>
          <a:p>
            <a:endParaRPr lang="en-US"/>
          </a:p>
        </p:txBody>
      </p:sp>
      <p:sp>
        <p:nvSpPr>
          <p:cNvPr id="8203" name="Freeform 11"/>
          <p:cNvSpPr>
            <a:spLocks/>
          </p:cNvSpPr>
          <p:nvPr/>
        </p:nvSpPr>
        <p:spPr bwMode="auto">
          <a:xfrm>
            <a:off x="3276600" y="3860800"/>
            <a:ext cx="1439863" cy="1512887"/>
          </a:xfrm>
          <a:custGeom>
            <a:avLst/>
            <a:gdLst>
              <a:gd name="T0" fmla="*/ 0 w 907"/>
              <a:gd name="T1" fmla="*/ 953 h 953"/>
              <a:gd name="T2" fmla="*/ 544 w 907"/>
              <a:gd name="T3" fmla="*/ 499 h 953"/>
              <a:gd name="T4" fmla="*/ 907 w 907"/>
              <a:gd name="T5" fmla="*/ 0 h 953"/>
              <a:gd name="T6" fmla="*/ 0 60000 65536"/>
              <a:gd name="T7" fmla="*/ 0 60000 65536"/>
              <a:gd name="T8" fmla="*/ 0 60000 65536"/>
              <a:gd name="T9" fmla="*/ 0 w 907"/>
              <a:gd name="T10" fmla="*/ 0 h 953"/>
              <a:gd name="T11" fmla="*/ 907 w 907"/>
              <a:gd name="T12" fmla="*/ 953 h 953"/>
            </a:gdLst>
            <a:ahLst/>
            <a:cxnLst>
              <a:cxn ang="T6">
                <a:pos x="T0" y="T1"/>
              </a:cxn>
              <a:cxn ang="T7">
                <a:pos x="T2" y="T3"/>
              </a:cxn>
              <a:cxn ang="T8">
                <a:pos x="T4" y="T5"/>
              </a:cxn>
            </a:cxnLst>
            <a:rect l="T9" t="T10" r="T11" b="T12"/>
            <a:pathLst>
              <a:path w="907" h="953">
                <a:moveTo>
                  <a:pt x="0" y="953"/>
                </a:moveTo>
                <a:cubicBezTo>
                  <a:pt x="196" y="805"/>
                  <a:pt x="393" y="658"/>
                  <a:pt x="544" y="499"/>
                </a:cubicBezTo>
                <a:cubicBezTo>
                  <a:pt x="695" y="340"/>
                  <a:pt x="801" y="170"/>
                  <a:pt x="907" y="0"/>
                </a:cubicBezTo>
              </a:path>
            </a:pathLst>
          </a:custGeom>
          <a:noFill/>
          <a:ln w="28575" cmpd="sng">
            <a:solidFill>
              <a:srgbClr val="008000"/>
            </a:solidFill>
            <a:round/>
            <a:headEnd/>
            <a:tailEnd/>
          </a:ln>
        </p:spPr>
        <p:txBody>
          <a:bodyPr/>
          <a:lstStyle/>
          <a:p>
            <a:endParaRPr lang="en-US"/>
          </a:p>
        </p:txBody>
      </p:sp>
      <p:sp>
        <p:nvSpPr>
          <p:cNvPr id="8204" name="Freeform 12"/>
          <p:cNvSpPr>
            <a:spLocks/>
          </p:cNvSpPr>
          <p:nvPr/>
        </p:nvSpPr>
        <p:spPr bwMode="auto">
          <a:xfrm>
            <a:off x="3348038" y="4005262"/>
            <a:ext cx="2952750" cy="1728788"/>
          </a:xfrm>
          <a:custGeom>
            <a:avLst/>
            <a:gdLst>
              <a:gd name="T0" fmla="*/ 0 w 1860"/>
              <a:gd name="T1" fmla="*/ 1089 h 1089"/>
              <a:gd name="T2" fmla="*/ 680 w 1860"/>
              <a:gd name="T3" fmla="*/ 907 h 1089"/>
              <a:gd name="T4" fmla="*/ 1315 w 1860"/>
              <a:gd name="T5" fmla="*/ 544 h 1089"/>
              <a:gd name="T6" fmla="*/ 1860 w 1860"/>
              <a:gd name="T7" fmla="*/ 0 h 1089"/>
              <a:gd name="T8" fmla="*/ 0 60000 65536"/>
              <a:gd name="T9" fmla="*/ 0 60000 65536"/>
              <a:gd name="T10" fmla="*/ 0 60000 65536"/>
              <a:gd name="T11" fmla="*/ 0 60000 65536"/>
              <a:gd name="T12" fmla="*/ 0 w 1860"/>
              <a:gd name="T13" fmla="*/ 0 h 1089"/>
              <a:gd name="T14" fmla="*/ 1860 w 1860"/>
              <a:gd name="T15" fmla="*/ 1089 h 1089"/>
            </a:gdLst>
            <a:ahLst/>
            <a:cxnLst>
              <a:cxn ang="T8">
                <a:pos x="T0" y="T1"/>
              </a:cxn>
              <a:cxn ang="T9">
                <a:pos x="T2" y="T3"/>
              </a:cxn>
              <a:cxn ang="T10">
                <a:pos x="T4" y="T5"/>
              </a:cxn>
              <a:cxn ang="T11">
                <a:pos x="T6" y="T7"/>
              </a:cxn>
            </a:cxnLst>
            <a:rect l="T12" t="T13" r="T14" b="T15"/>
            <a:pathLst>
              <a:path w="1860" h="1089">
                <a:moveTo>
                  <a:pt x="0" y="1089"/>
                </a:moveTo>
                <a:cubicBezTo>
                  <a:pt x="230" y="1043"/>
                  <a:pt x="461" y="998"/>
                  <a:pt x="680" y="907"/>
                </a:cubicBezTo>
                <a:cubicBezTo>
                  <a:pt x="899" y="816"/>
                  <a:pt x="1118" y="695"/>
                  <a:pt x="1315" y="544"/>
                </a:cubicBezTo>
                <a:cubicBezTo>
                  <a:pt x="1512" y="393"/>
                  <a:pt x="1686" y="196"/>
                  <a:pt x="1860" y="0"/>
                </a:cubicBezTo>
              </a:path>
            </a:pathLst>
          </a:custGeom>
          <a:noFill/>
          <a:ln w="28575" cmpd="sng">
            <a:solidFill>
              <a:srgbClr val="0000FF"/>
            </a:solidFill>
            <a:round/>
            <a:headEnd/>
            <a:tailEnd/>
          </a:ln>
        </p:spPr>
        <p:txBody>
          <a:bodyPr/>
          <a:lstStyle/>
          <a:p>
            <a:endParaRPr lang="en-US"/>
          </a:p>
        </p:txBody>
      </p:sp>
      <p:sp>
        <p:nvSpPr>
          <p:cNvPr id="8205" name="Freeform 13"/>
          <p:cNvSpPr>
            <a:spLocks/>
          </p:cNvSpPr>
          <p:nvPr/>
        </p:nvSpPr>
        <p:spPr bwMode="auto">
          <a:xfrm>
            <a:off x="3492500" y="4652962"/>
            <a:ext cx="3167063" cy="1081088"/>
          </a:xfrm>
          <a:custGeom>
            <a:avLst/>
            <a:gdLst>
              <a:gd name="T0" fmla="*/ 0 w 1995"/>
              <a:gd name="T1" fmla="*/ 681 h 681"/>
              <a:gd name="T2" fmla="*/ 544 w 1995"/>
              <a:gd name="T3" fmla="*/ 635 h 681"/>
              <a:gd name="T4" fmla="*/ 1224 w 1995"/>
              <a:gd name="T5" fmla="*/ 454 h 681"/>
              <a:gd name="T6" fmla="*/ 1633 w 1995"/>
              <a:gd name="T7" fmla="*/ 272 h 681"/>
              <a:gd name="T8" fmla="*/ 1995 w 1995"/>
              <a:gd name="T9" fmla="*/ 0 h 681"/>
              <a:gd name="T10" fmla="*/ 0 60000 65536"/>
              <a:gd name="T11" fmla="*/ 0 60000 65536"/>
              <a:gd name="T12" fmla="*/ 0 60000 65536"/>
              <a:gd name="T13" fmla="*/ 0 60000 65536"/>
              <a:gd name="T14" fmla="*/ 0 60000 65536"/>
              <a:gd name="T15" fmla="*/ 0 w 1995"/>
              <a:gd name="T16" fmla="*/ 0 h 681"/>
              <a:gd name="T17" fmla="*/ 1995 w 1995"/>
              <a:gd name="T18" fmla="*/ 681 h 681"/>
            </a:gdLst>
            <a:ahLst/>
            <a:cxnLst>
              <a:cxn ang="T10">
                <a:pos x="T0" y="T1"/>
              </a:cxn>
              <a:cxn ang="T11">
                <a:pos x="T2" y="T3"/>
              </a:cxn>
              <a:cxn ang="T12">
                <a:pos x="T4" y="T5"/>
              </a:cxn>
              <a:cxn ang="T13">
                <a:pos x="T6" y="T7"/>
              </a:cxn>
              <a:cxn ang="T14">
                <a:pos x="T8" y="T9"/>
              </a:cxn>
            </a:cxnLst>
            <a:rect l="T15" t="T16" r="T17" b="T18"/>
            <a:pathLst>
              <a:path w="1995" h="681">
                <a:moveTo>
                  <a:pt x="0" y="681"/>
                </a:moveTo>
                <a:cubicBezTo>
                  <a:pt x="170" y="677"/>
                  <a:pt x="340" y="673"/>
                  <a:pt x="544" y="635"/>
                </a:cubicBezTo>
                <a:cubicBezTo>
                  <a:pt x="748" y="597"/>
                  <a:pt x="1042" y="514"/>
                  <a:pt x="1224" y="454"/>
                </a:cubicBezTo>
                <a:cubicBezTo>
                  <a:pt x="1406" y="394"/>
                  <a:pt x="1505" y="348"/>
                  <a:pt x="1633" y="272"/>
                </a:cubicBezTo>
                <a:cubicBezTo>
                  <a:pt x="1761" y="196"/>
                  <a:pt x="1878" y="98"/>
                  <a:pt x="1995" y="0"/>
                </a:cubicBezTo>
              </a:path>
            </a:pathLst>
          </a:custGeom>
          <a:noFill/>
          <a:ln w="28575" cmpd="sng">
            <a:solidFill>
              <a:srgbClr val="00CCFF"/>
            </a:solidFill>
            <a:round/>
            <a:headEnd/>
            <a:tailEnd/>
          </a:ln>
        </p:spPr>
        <p:txBody>
          <a:bodyPr/>
          <a:lstStyle/>
          <a:p>
            <a:endParaRPr lang="en-US"/>
          </a:p>
        </p:txBody>
      </p:sp>
      <p:sp>
        <p:nvSpPr>
          <p:cNvPr id="8206" name="Text Box 16"/>
          <p:cNvSpPr txBox="1">
            <a:spLocks noChangeArrowheads="1"/>
          </p:cNvSpPr>
          <p:nvPr/>
        </p:nvSpPr>
        <p:spPr bwMode="auto">
          <a:xfrm>
            <a:off x="5181600" y="5653087"/>
            <a:ext cx="708025" cy="396875"/>
          </a:xfrm>
          <a:prstGeom prst="rect">
            <a:avLst/>
          </a:prstGeom>
          <a:noFill/>
          <a:ln w="9525">
            <a:noFill/>
            <a:miter lim="800000"/>
            <a:headEnd/>
            <a:tailEnd/>
          </a:ln>
        </p:spPr>
        <p:txBody>
          <a:bodyPr wrap="none">
            <a:spAutoFit/>
          </a:bodyPr>
          <a:lstStyle/>
          <a:p>
            <a:r>
              <a:rPr lang="en-US" sz="2000">
                <a:latin typeface="Arial" charset="0"/>
                <a:cs typeface="Arial" charset="0"/>
              </a:rPr>
              <a:t>Rain</a:t>
            </a:r>
          </a:p>
        </p:txBody>
      </p:sp>
      <p:sp>
        <p:nvSpPr>
          <p:cNvPr id="8207" name="Text Box 17"/>
          <p:cNvSpPr txBox="1">
            <a:spLocks noChangeArrowheads="1"/>
          </p:cNvSpPr>
          <p:nvPr/>
        </p:nvSpPr>
        <p:spPr bwMode="auto">
          <a:xfrm>
            <a:off x="4038600" y="5653087"/>
            <a:ext cx="1103313" cy="396875"/>
          </a:xfrm>
          <a:prstGeom prst="rect">
            <a:avLst/>
          </a:prstGeom>
          <a:noFill/>
          <a:ln w="9525">
            <a:noFill/>
            <a:miter lim="800000"/>
            <a:headEnd/>
            <a:tailEnd/>
          </a:ln>
        </p:spPr>
        <p:txBody>
          <a:bodyPr wrap="none">
            <a:spAutoFit/>
          </a:bodyPr>
          <a:lstStyle/>
          <a:p>
            <a:r>
              <a:rPr lang="en-US" sz="2000">
                <a:latin typeface="Arial" charset="0"/>
                <a:cs typeface="Arial" charset="0"/>
              </a:rPr>
              <a:t>No Rain</a:t>
            </a:r>
          </a:p>
        </p:txBody>
      </p:sp>
      <p:pic>
        <p:nvPicPr>
          <p:cNvPr id="8208" name="Picture 143" descr="Fig.34 Indi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792162"/>
            <a:ext cx="8604250" cy="5989638"/>
          </a:xfrm>
          <a:prstGeom prst="rect">
            <a:avLst/>
          </a:prstGeom>
          <a:noFill/>
          <a:ln w="9525">
            <a:noFill/>
            <a:miter lim="800000"/>
            <a:headEnd/>
            <a:tailEnd/>
          </a:ln>
        </p:spPr>
      </p:pic>
      <p:sp>
        <p:nvSpPr>
          <p:cNvPr id="8209" name="Rectangle 21"/>
          <p:cNvSpPr>
            <a:spLocks noChangeArrowheads="1"/>
          </p:cNvSpPr>
          <p:nvPr/>
        </p:nvSpPr>
        <p:spPr bwMode="auto">
          <a:xfrm>
            <a:off x="514350" y="5211762"/>
            <a:ext cx="209550" cy="247650"/>
          </a:xfrm>
          <a:prstGeom prst="rect">
            <a:avLst/>
          </a:prstGeom>
          <a:solidFill>
            <a:schemeClr val="bg1"/>
          </a:solidFill>
          <a:ln w="9525" algn="ctr">
            <a:noFill/>
            <a:miter lim="800000"/>
            <a:headEnd/>
            <a:tailEnd/>
          </a:ln>
        </p:spPr>
        <p:txBody>
          <a:bodyPr wrap="none" anchor="ctr"/>
          <a:lstStyle/>
          <a:p>
            <a:endParaRPr lang="en-US"/>
          </a:p>
        </p:txBody>
      </p:sp>
      <p:sp>
        <p:nvSpPr>
          <p:cNvPr id="8210" name="Text Box 22"/>
          <p:cNvSpPr txBox="1">
            <a:spLocks noChangeArrowheads="1"/>
          </p:cNvSpPr>
          <p:nvPr/>
        </p:nvSpPr>
        <p:spPr bwMode="auto">
          <a:xfrm>
            <a:off x="457200" y="5145087"/>
            <a:ext cx="325438" cy="396875"/>
          </a:xfrm>
          <a:prstGeom prst="rect">
            <a:avLst/>
          </a:prstGeom>
          <a:noFill/>
          <a:ln w="9525" algn="ctr">
            <a:noFill/>
            <a:miter lim="800000"/>
            <a:headEnd/>
            <a:tailEnd/>
          </a:ln>
        </p:spPr>
        <p:txBody>
          <a:bodyPr wrap="none">
            <a:spAutoFit/>
          </a:bodyPr>
          <a:lstStyle/>
          <a:p>
            <a:pPr rtl="0"/>
            <a:r>
              <a:rPr lang="en-US" sz="2000">
                <a:solidFill>
                  <a:srgbClr val="FF0000"/>
                </a:solidFill>
                <a:latin typeface="Arial" charset="0"/>
                <a:cs typeface="Arial" charset="0"/>
              </a:rPr>
              <a:t>8</a:t>
            </a:r>
          </a:p>
        </p:txBody>
      </p:sp>
      <p:sp>
        <p:nvSpPr>
          <p:cNvPr id="19" name="Text Box 5"/>
          <p:cNvSpPr txBox="1">
            <a:spLocks noChangeArrowheads="1"/>
          </p:cNvSpPr>
          <p:nvPr/>
        </p:nvSpPr>
        <p:spPr bwMode="auto">
          <a:xfrm>
            <a:off x="457200" y="0"/>
            <a:ext cx="8280400" cy="954107"/>
          </a:xfrm>
          <a:prstGeom prst="rect">
            <a:avLst/>
          </a:prstGeom>
          <a:solidFill>
            <a:srgbClr val="FFC000"/>
          </a:solidFill>
          <a:ln w="9525">
            <a:noFill/>
            <a:miter lim="800000"/>
            <a:headEnd/>
            <a:tailEnd/>
          </a:ln>
        </p:spPr>
        <p:txBody>
          <a:bodyPr>
            <a:spAutoFit/>
          </a:bodyPr>
          <a:lstStyle/>
          <a:p>
            <a:pPr algn="l" rtl="0"/>
            <a:r>
              <a:rPr lang="en-US" sz="2800" dirty="0" smtClean="0">
                <a:latin typeface="Arial" charset="0"/>
                <a:cs typeface="Arial" charset="0"/>
              </a:rPr>
              <a:t>Added aerosols can delay the initiation of rain to above the freezing level even in tropical clouds</a:t>
            </a:r>
            <a:endParaRPr lang="en-US" sz="2800" dirty="0">
              <a:latin typeface="Arial" charset="0"/>
              <a:cs typeface="Arial" charset="0"/>
            </a:endParaRPr>
          </a:p>
        </p:txBody>
      </p:sp>
      <p:sp>
        <p:nvSpPr>
          <p:cNvPr id="20" name="Rectangle 19"/>
          <p:cNvSpPr/>
          <p:nvPr/>
        </p:nvSpPr>
        <p:spPr>
          <a:xfrm>
            <a:off x="0" y="0"/>
            <a:ext cx="9144000" cy="2677656"/>
          </a:xfrm>
          <a:prstGeom prst="rect">
            <a:avLst/>
          </a:prstGeom>
          <a:solidFill>
            <a:schemeClr val="bg1">
              <a:lumMod val="85000"/>
            </a:schemeClr>
          </a:solidFill>
        </p:spPr>
        <p:txBody>
          <a:bodyPr wrap="square">
            <a:spAutoFit/>
          </a:bodyPr>
          <a:lstStyle/>
          <a:p>
            <a:pPr lvl="0" algn="l" rtl="0">
              <a:buFont typeface="Arial" pitchFamily="34" charset="0"/>
              <a:buChar char="•"/>
            </a:pPr>
            <a:r>
              <a:rPr lang="en-US" sz="2400" dirty="0" smtClean="0">
                <a:latin typeface="Arial" pitchFamily="34" charset="0"/>
                <a:cs typeface="Arial" pitchFamily="34" charset="0"/>
              </a:rPr>
              <a:t>Rain initiates when cloud drop effective radius exceeds 14 </a:t>
            </a:r>
            <a:r>
              <a:rPr lang="en-US" sz="2400" dirty="0" smtClean="0">
                <a:latin typeface="Symbol" pitchFamily="18" charset="2"/>
                <a:cs typeface="Andalus" pitchFamily="2" charset="-78"/>
              </a:rPr>
              <a:t>m</a:t>
            </a:r>
            <a:r>
              <a:rPr lang="en-US" sz="2400" dirty="0" smtClean="0">
                <a:latin typeface="Arial" pitchFamily="34" charset="0"/>
                <a:cs typeface="Arial" pitchFamily="34" charset="0"/>
              </a:rPr>
              <a:t>m.</a:t>
            </a:r>
          </a:p>
          <a:p>
            <a:pPr lvl="0" algn="l" rtl="0">
              <a:buFont typeface="Arial" pitchFamily="34" charset="0"/>
              <a:buChar char="•"/>
            </a:pPr>
            <a:r>
              <a:rPr lang="en-US" sz="2400" dirty="0" smtClean="0">
                <a:latin typeface="Arial" pitchFamily="34" charset="0"/>
                <a:cs typeface="Arial" pitchFamily="34" charset="0"/>
              </a:rPr>
              <a:t>The height for rain initiation increase linearly with cloud base drop concentration,</a:t>
            </a:r>
          </a:p>
          <a:p>
            <a:pPr lvl="0" algn="l" rtl="0">
              <a:buFont typeface="Arial" pitchFamily="34" charset="0"/>
              <a:buChar char="•"/>
            </a:pPr>
            <a:r>
              <a:rPr lang="en-US" sz="2400" dirty="0">
                <a:latin typeface="Arial" pitchFamily="34" charset="0"/>
                <a:cs typeface="Arial" pitchFamily="34" charset="0"/>
              </a:rPr>
              <a:t> </a:t>
            </a:r>
            <a:r>
              <a:rPr lang="en-US" sz="2400" dirty="0" smtClean="0">
                <a:latin typeface="Arial" pitchFamily="34" charset="0"/>
                <a:cs typeface="Arial" pitchFamily="34" charset="0"/>
              </a:rPr>
              <a:t>cloud base drop concentration increases with more aerosols and greater updrafts.</a:t>
            </a:r>
          </a:p>
          <a:p>
            <a:pPr lvl="0" algn="l" rtl="0"/>
            <a:endParaRPr lang="en-US" i="1" dirty="0" smtClean="0"/>
          </a:p>
          <a:p>
            <a:pPr lvl="0" algn="l" rtl="0"/>
            <a:r>
              <a:rPr lang="en-US" i="1" dirty="0" smtClean="0"/>
              <a:t>Freud </a:t>
            </a:r>
            <a:r>
              <a:rPr lang="en-US" i="1" dirty="0"/>
              <a:t>E., and D. Rosenfeld, 2012: Linear relation between convective cloud drop number concentration and depth for rain initiation. J. </a:t>
            </a:r>
            <a:r>
              <a:rPr lang="en-US" i="1" dirty="0" err="1"/>
              <a:t>Geophys</a:t>
            </a:r>
            <a:r>
              <a:rPr lang="en-US" i="1" dirty="0"/>
              <a:t>. Res., in press.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a:stretch>
            <a:fillRect/>
          </a:stretch>
        </p:blipFill>
        <p:spPr bwMode="auto">
          <a:xfrm>
            <a:off x="381000" y="52388"/>
            <a:ext cx="8153400" cy="68056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2133600" y="552450"/>
            <a:ext cx="3009900" cy="4648200"/>
          </a:xfrm>
          <a:prstGeom prst="rect">
            <a:avLst/>
          </a:prstGeom>
          <a:solidFill>
            <a:srgbClr val="FFCCFF"/>
          </a:solidFill>
          <a:ln w="9525">
            <a:noFill/>
            <a:miter lim="800000"/>
            <a:headEnd/>
            <a:tailEnd/>
          </a:ln>
          <a:effectLst/>
        </p:spPr>
        <p:txBody>
          <a:bodyPr wrap="none" anchor="ctr"/>
          <a:lstStyle/>
          <a:p>
            <a:endParaRPr lang="en-US"/>
          </a:p>
        </p:txBody>
      </p:sp>
      <p:sp>
        <p:nvSpPr>
          <p:cNvPr id="329731" name="Rectangle 3"/>
          <p:cNvSpPr>
            <a:spLocks noChangeArrowheads="1"/>
          </p:cNvSpPr>
          <p:nvPr/>
        </p:nvSpPr>
        <p:spPr bwMode="auto">
          <a:xfrm>
            <a:off x="5181600" y="533400"/>
            <a:ext cx="1600200" cy="4667250"/>
          </a:xfrm>
          <a:prstGeom prst="rect">
            <a:avLst/>
          </a:prstGeom>
          <a:solidFill>
            <a:srgbClr val="CCFFFF"/>
          </a:solidFill>
          <a:ln w="9525">
            <a:noFill/>
            <a:miter lim="800000"/>
            <a:headEnd/>
            <a:tailEnd/>
          </a:ln>
          <a:effectLst/>
        </p:spPr>
        <p:txBody>
          <a:bodyPr wrap="none" anchor="ctr"/>
          <a:lstStyle/>
          <a:p>
            <a:endParaRPr lang="en-US"/>
          </a:p>
        </p:txBody>
      </p:sp>
      <p:sp>
        <p:nvSpPr>
          <p:cNvPr id="329732" name="Text Box 5"/>
          <p:cNvSpPr txBox="1">
            <a:spLocks noChangeArrowheads="1"/>
          </p:cNvSpPr>
          <p:nvPr/>
        </p:nvSpPr>
        <p:spPr bwMode="auto">
          <a:xfrm>
            <a:off x="611188" y="5949950"/>
            <a:ext cx="8280400" cy="701675"/>
          </a:xfrm>
          <a:prstGeom prst="rect">
            <a:avLst/>
          </a:prstGeom>
          <a:noFill/>
          <a:ln w="9525">
            <a:noFill/>
            <a:miter lim="800000"/>
            <a:headEnd/>
            <a:tailEnd/>
          </a:ln>
        </p:spPr>
        <p:txBody>
          <a:bodyPr>
            <a:spAutoFit/>
          </a:bodyPr>
          <a:lstStyle/>
          <a:p>
            <a:pPr algn="l"/>
            <a:r>
              <a:rPr lang="en-US" sz="2000" dirty="0"/>
              <a:t>The relation between r</a:t>
            </a:r>
            <a:r>
              <a:rPr lang="en-US" sz="2000" baseline="-25000" dirty="0"/>
              <a:t>e</a:t>
            </a:r>
            <a:r>
              <a:rPr lang="en-US" sz="2000" dirty="0"/>
              <a:t> and depth cloud depth above its base (D) is uniquely related to CCN. </a:t>
            </a:r>
          </a:p>
        </p:txBody>
      </p:sp>
      <p:sp>
        <p:nvSpPr>
          <p:cNvPr id="329733" name="Text Box 6"/>
          <p:cNvSpPr txBox="1">
            <a:spLocks noChangeArrowheads="1"/>
          </p:cNvSpPr>
          <p:nvPr/>
        </p:nvSpPr>
        <p:spPr bwMode="auto">
          <a:xfrm>
            <a:off x="250825" y="188913"/>
            <a:ext cx="1368425" cy="671512"/>
          </a:xfrm>
          <a:prstGeom prst="rect">
            <a:avLst/>
          </a:prstGeom>
          <a:noFill/>
          <a:ln w="9525">
            <a:noFill/>
            <a:miter lim="800000"/>
            <a:headEnd/>
            <a:tailEnd/>
          </a:ln>
        </p:spPr>
        <p:txBody>
          <a:bodyPr>
            <a:spAutoFit/>
          </a:bodyPr>
          <a:lstStyle/>
          <a:p>
            <a:r>
              <a:rPr lang="en-US">
                <a:solidFill>
                  <a:srgbClr val="008000"/>
                </a:solidFill>
              </a:rPr>
              <a:t>Hyderabad </a:t>
            </a:r>
            <a:r>
              <a:rPr lang="en-US" sz="2000">
                <a:solidFill>
                  <a:srgbClr val="008000"/>
                </a:solidFill>
              </a:rPr>
              <a:t>26.9.2010</a:t>
            </a:r>
          </a:p>
        </p:txBody>
      </p:sp>
      <p:sp>
        <p:nvSpPr>
          <p:cNvPr id="329734" name="Text Box 7"/>
          <p:cNvSpPr txBox="1">
            <a:spLocks noChangeArrowheads="1"/>
          </p:cNvSpPr>
          <p:nvPr/>
        </p:nvSpPr>
        <p:spPr bwMode="auto">
          <a:xfrm>
            <a:off x="107950" y="4076700"/>
            <a:ext cx="1368425" cy="671513"/>
          </a:xfrm>
          <a:prstGeom prst="rect">
            <a:avLst/>
          </a:prstGeom>
          <a:noFill/>
          <a:ln w="9525">
            <a:noFill/>
            <a:miter lim="800000"/>
            <a:headEnd/>
            <a:tailEnd/>
          </a:ln>
        </p:spPr>
        <p:txBody>
          <a:bodyPr>
            <a:spAutoFit/>
          </a:bodyPr>
          <a:lstStyle/>
          <a:p>
            <a:r>
              <a:rPr lang="en-US">
                <a:solidFill>
                  <a:srgbClr val="FF3300"/>
                </a:solidFill>
              </a:rPr>
              <a:t>Bareilly </a:t>
            </a:r>
            <a:r>
              <a:rPr lang="en-US" sz="2000">
                <a:solidFill>
                  <a:srgbClr val="FF3300"/>
                </a:solidFill>
              </a:rPr>
              <a:t>23.9.2009</a:t>
            </a:r>
          </a:p>
        </p:txBody>
      </p:sp>
      <p:sp>
        <p:nvSpPr>
          <p:cNvPr id="329735" name="Text Box 8"/>
          <p:cNvSpPr txBox="1">
            <a:spLocks noChangeArrowheads="1"/>
          </p:cNvSpPr>
          <p:nvPr/>
        </p:nvSpPr>
        <p:spPr bwMode="auto">
          <a:xfrm>
            <a:off x="6877050" y="836613"/>
            <a:ext cx="2232025" cy="671512"/>
          </a:xfrm>
          <a:prstGeom prst="rect">
            <a:avLst/>
          </a:prstGeom>
          <a:noFill/>
          <a:ln w="9525">
            <a:noFill/>
            <a:miter lim="800000"/>
            <a:headEnd/>
            <a:tailEnd/>
          </a:ln>
        </p:spPr>
        <p:txBody>
          <a:bodyPr>
            <a:spAutoFit/>
          </a:bodyPr>
          <a:lstStyle/>
          <a:p>
            <a:r>
              <a:rPr lang="en-US">
                <a:solidFill>
                  <a:srgbClr val="0000FF"/>
                </a:solidFill>
              </a:rPr>
              <a:t>Bay of Bengal</a:t>
            </a:r>
          </a:p>
          <a:p>
            <a:r>
              <a:rPr lang="en-US" sz="2000">
                <a:solidFill>
                  <a:srgbClr val="0000FF"/>
                </a:solidFill>
              </a:rPr>
              <a:t>26.9.2010</a:t>
            </a:r>
          </a:p>
        </p:txBody>
      </p:sp>
      <p:sp>
        <p:nvSpPr>
          <p:cNvPr id="329736" name="Text Box 9"/>
          <p:cNvSpPr txBox="1">
            <a:spLocks noChangeArrowheads="1"/>
          </p:cNvSpPr>
          <p:nvPr/>
        </p:nvSpPr>
        <p:spPr bwMode="auto">
          <a:xfrm>
            <a:off x="6911975" y="2133600"/>
            <a:ext cx="2232025" cy="671513"/>
          </a:xfrm>
          <a:prstGeom prst="rect">
            <a:avLst/>
          </a:prstGeom>
          <a:noFill/>
          <a:ln w="9525">
            <a:noFill/>
            <a:miter lim="800000"/>
            <a:headEnd/>
            <a:tailEnd/>
          </a:ln>
        </p:spPr>
        <p:txBody>
          <a:bodyPr>
            <a:spAutoFit/>
          </a:bodyPr>
          <a:lstStyle/>
          <a:p>
            <a:r>
              <a:rPr lang="en-US">
                <a:solidFill>
                  <a:srgbClr val="3399FF"/>
                </a:solidFill>
              </a:rPr>
              <a:t>Bay of Bengal</a:t>
            </a:r>
          </a:p>
          <a:p>
            <a:r>
              <a:rPr lang="en-US" sz="2000">
                <a:solidFill>
                  <a:srgbClr val="3399FF"/>
                </a:solidFill>
              </a:rPr>
              <a:t>27.9.2010</a:t>
            </a:r>
          </a:p>
        </p:txBody>
      </p:sp>
      <p:sp>
        <p:nvSpPr>
          <p:cNvPr id="329737" name="Text Box 10"/>
          <p:cNvSpPr txBox="1">
            <a:spLocks noChangeArrowheads="1"/>
          </p:cNvSpPr>
          <p:nvPr/>
        </p:nvSpPr>
        <p:spPr bwMode="auto">
          <a:xfrm>
            <a:off x="3505200" y="6524625"/>
            <a:ext cx="5759450" cy="336550"/>
          </a:xfrm>
          <a:prstGeom prst="rect">
            <a:avLst/>
          </a:prstGeom>
          <a:noFill/>
          <a:ln w="9525">
            <a:noFill/>
            <a:miter lim="800000"/>
            <a:headEnd/>
            <a:tailEnd/>
          </a:ln>
        </p:spPr>
        <p:txBody>
          <a:bodyPr>
            <a:spAutoFit/>
          </a:bodyPr>
          <a:lstStyle/>
          <a:p>
            <a:r>
              <a:rPr lang="en-US" sz="1600" i="1" dirty="0">
                <a:latin typeface="Times New Roman" pitchFamily="18" charset="0"/>
                <a:cs typeface="Times New Roman" pitchFamily="18" charset="0"/>
              </a:rPr>
              <a:t>Rosenfeld and Woodley, CAIPEEX-2 Final report to IITM.</a:t>
            </a:r>
            <a:endParaRPr lang="en-US" i="1" dirty="0">
              <a:latin typeface="Times New Roman" pitchFamily="18" charset="0"/>
              <a:cs typeface="Times New Roman" pitchFamily="18" charset="0"/>
            </a:endParaRPr>
          </a:p>
        </p:txBody>
      </p:sp>
      <p:sp>
        <p:nvSpPr>
          <p:cNvPr id="329738" name="Freeform 10"/>
          <p:cNvSpPr>
            <a:spLocks/>
          </p:cNvSpPr>
          <p:nvPr/>
        </p:nvSpPr>
        <p:spPr bwMode="auto">
          <a:xfrm>
            <a:off x="2987675" y="908050"/>
            <a:ext cx="2376488" cy="3960813"/>
          </a:xfrm>
          <a:custGeom>
            <a:avLst/>
            <a:gdLst/>
            <a:ahLst/>
            <a:cxnLst>
              <a:cxn ang="0">
                <a:pos x="0" y="2495"/>
              </a:cxn>
              <a:cxn ang="0">
                <a:pos x="363" y="2314"/>
              </a:cxn>
              <a:cxn ang="0">
                <a:pos x="817" y="1815"/>
              </a:cxn>
              <a:cxn ang="0">
                <a:pos x="1179" y="998"/>
              </a:cxn>
              <a:cxn ang="0">
                <a:pos x="1406" y="318"/>
              </a:cxn>
              <a:cxn ang="0">
                <a:pos x="1497" y="0"/>
              </a:cxn>
            </a:cxnLst>
            <a:rect l="0" t="0" r="r" b="b"/>
            <a:pathLst>
              <a:path w="1497" h="2495">
                <a:moveTo>
                  <a:pt x="0" y="2495"/>
                </a:moveTo>
                <a:cubicBezTo>
                  <a:pt x="113" y="2461"/>
                  <a:pt x="227" y="2427"/>
                  <a:pt x="363" y="2314"/>
                </a:cubicBezTo>
                <a:cubicBezTo>
                  <a:pt x="499" y="2201"/>
                  <a:pt x="681" y="2034"/>
                  <a:pt x="817" y="1815"/>
                </a:cubicBezTo>
                <a:cubicBezTo>
                  <a:pt x="953" y="1596"/>
                  <a:pt x="1081" y="1247"/>
                  <a:pt x="1179" y="998"/>
                </a:cubicBezTo>
                <a:cubicBezTo>
                  <a:pt x="1277" y="749"/>
                  <a:pt x="1353" y="484"/>
                  <a:pt x="1406" y="318"/>
                </a:cubicBezTo>
                <a:cubicBezTo>
                  <a:pt x="1459" y="152"/>
                  <a:pt x="1478" y="76"/>
                  <a:pt x="1497" y="0"/>
                </a:cubicBezTo>
              </a:path>
            </a:pathLst>
          </a:custGeom>
          <a:noFill/>
          <a:ln w="28575" cmpd="sng">
            <a:solidFill>
              <a:srgbClr val="FF0000"/>
            </a:solidFill>
            <a:round/>
            <a:headEnd/>
            <a:tailEnd/>
          </a:ln>
          <a:effectLst/>
        </p:spPr>
        <p:txBody>
          <a:bodyPr/>
          <a:lstStyle/>
          <a:p>
            <a:endParaRPr lang="en-US"/>
          </a:p>
        </p:txBody>
      </p:sp>
      <p:sp>
        <p:nvSpPr>
          <p:cNvPr id="329739" name="Freeform 11"/>
          <p:cNvSpPr>
            <a:spLocks/>
          </p:cNvSpPr>
          <p:nvPr/>
        </p:nvSpPr>
        <p:spPr bwMode="auto">
          <a:xfrm>
            <a:off x="3276600" y="3068638"/>
            <a:ext cx="1439863" cy="1512887"/>
          </a:xfrm>
          <a:custGeom>
            <a:avLst/>
            <a:gdLst/>
            <a:ahLst/>
            <a:cxnLst>
              <a:cxn ang="0">
                <a:pos x="0" y="953"/>
              </a:cxn>
              <a:cxn ang="0">
                <a:pos x="544" y="499"/>
              </a:cxn>
              <a:cxn ang="0">
                <a:pos x="907" y="0"/>
              </a:cxn>
            </a:cxnLst>
            <a:rect l="0" t="0" r="r" b="b"/>
            <a:pathLst>
              <a:path w="907" h="953">
                <a:moveTo>
                  <a:pt x="0" y="953"/>
                </a:moveTo>
                <a:cubicBezTo>
                  <a:pt x="196" y="805"/>
                  <a:pt x="393" y="658"/>
                  <a:pt x="544" y="499"/>
                </a:cubicBezTo>
                <a:cubicBezTo>
                  <a:pt x="695" y="340"/>
                  <a:pt x="801" y="170"/>
                  <a:pt x="907" y="0"/>
                </a:cubicBezTo>
              </a:path>
            </a:pathLst>
          </a:custGeom>
          <a:noFill/>
          <a:ln w="28575" cmpd="sng">
            <a:solidFill>
              <a:srgbClr val="008000"/>
            </a:solidFill>
            <a:round/>
            <a:headEnd/>
            <a:tailEnd/>
          </a:ln>
          <a:effectLst/>
        </p:spPr>
        <p:txBody>
          <a:bodyPr/>
          <a:lstStyle/>
          <a:p>
            <a:endParaRPr lang="en-US"/>
          </a:p>
        </p:txBody>
      </p:sp>
      <p:sp>
        <p:nvSpPr>
          <p:cNvPr id="329740" name="Freeform 12"/>
          <p:cNvSpPr>
            <a:spLocks/>
          </p:cNvSpPr>
          <p:nvPr/>
        </p:nvSpPr>
        <p:spPr bwMode="auto">
          <a:xfrm>
            <a:off x="3348038" y="3213100"/>
            <a:ext cx="2952750" cy="1728788"/>
          </a:xfrm>
          <a:custGeom>
            <a:avLst/>
            <a:gdLst/>
            <a:ahLst/>
            <a:cxnLst>
              <a:cxn ang="0">
                <a:pos x="0" y="1089"/>
              </a:cxn>
              <a:cxn ang="0">
                <a:pos x="680" y="907"/>
              </a:cxn>
              <a:cxn ang="0">
                <a:pos x="1315" y="544"/>
              </a:cxn>
              <a:cxn ang="0">
                <a:pos x="1860" y="0"/>
              </a:cxn>
            </a:cxnLst>
            <a:rect l="0" t="0" r="r" b="b"/>
            <a:pathLst>
              <a:path w="1860" h="1089">
                <a:moveTo>
                  <a:pt x="0" y="1089"/>
                </a:moveTo>
                <a:cubicBezTo>
                  <a:pt x="230" y="1043"/>
                  <a:pt x="461" y="998"/>
                  <a:pt x="680" y="907"/>
                </a:cubicBezTo>
                <a:cubicBezTo>
                  <a:pt x="899" y="816"/>
                  <a:pt x="1118" y="695"/>
                  <a:pt x="1315" y="544"/>
                </a:cubicBezTo>
                <a:cubicBezTo>
                  <a:pt x="1512" y="393"/>
                  <a:pt x="1686" y="196"/>
                  <a:pt x="1860" y="0"/>
                </a:cubicBezTo>
              </a:path>
            </a:pathLst>
          </a:custGeom>
          <a:noFill/>
          <a:ln w="28575" cmpd="sng">
            <a:solidFill>
              <a:srgbClr val="0000FF"/>
            </a:solidFill>
            <a:round/>
            <a:headEnd/>
            <a:tailEnd/>
          </a:ln>
          <a:effectLst/>
        </p:spPr>
        <p:txBody>
          <a:bodyPr/>
          <a:lstStyle/>
          <a:p>
            <a:endParaRPr lang="en-US"/>
          </a:p>
        </p:txBody>
      </p:sp>
      <p:sp>
        <p:nvSpPr>
          <p:cNvPr id="329741" name="Freeform 13"/>
          <p:cNvSpPr>
            <a:spLocks/>
          </p:cNvSpPr>
          <p:nvPr/>
        </p:nvSpPr>
        <p:spPr bwMode="auto">
          <a:xfrm>
            <a:off x="3492500" y="3860800"/>
            <a:ext cx="3167063" cy="1081088"/>
          </a:xfrm>
          <a:custGeom>
            <a:avLst/>
            <a:gdLst/>
            <a:ahLst/>
            <a:cxnLst>
              <a:cxn ang="0">
                <a:pos x="0" y="681"/>
              </a:cxn>
              <a:cxn ang="0">
                <a:pos x="544" y="635"/>
              </a:cxn>
              <a:cxn ang="0">
                <a:pos x="1224" y="454"/>
              </a:cxn>
              <a:cxn ang="0">
                <a:pos x="1633" y="272"/>
              </a:cxn>
              <a:cxn ang="0">
                <a:pos x="1995" y="0"/>
              </a:cxn>
            </a:cxnLst>
            <a:rect l="0" t="0" r="r" b="b"/>
            <a:pathLst>
              <a:path w="1995" h="681">
                <a:moveTo>
                  <a:pt x="0" y="681"/>
                </a:moveTo>
                <a:cubicBezTo>
                  <a:pt x="170" y="677"/>
                  <a:pt x="340" y="673"/>
                  <a:pt x="544" y="635"/>
                </a:cubicBezTo>
                <a:cubicBezTo>
                  <a:pt x="748" y="597"/>
                  <a:pt x="1042" y="514"/>
                  <a:pt x="1224" y="454"/>
                </a:cubicBezTo>
                <a:cubicBezTo>
                  <a:pt x="1406" y="394"/>
                  <a:pt x="1505" y="348"/>
                  <a:pt x="1633" y="272"/>
                </a:cubicBezTo>
                <a:cubicBezTo>
                  <a:pt x="1761" y="196"/>
                  <a:pt x="1878" y="98"/>
                  <a:pt x="1995" y="0"/>
                </a:cubicBezTo>
              </a:path>
            </a:pathLst>
          </a:custGeom>
          <a:noFill/>
          <a:ln w="28575" cmpd="sng">
            <a:solidFill>
              <a:srgbClr val="00CCFF"/>
            </a:solidFill>
            <a:round/>
            <a:headEnd/>
            <a:tailEnd/>
          </a:ln>
          <a:effectLst/>
        </p:spPr>
        <p:txBody>
          <a:bodyPr/>
          <a:lstStyle/>
          <a:p>
            <a:endParaRPr lang="en-US"/>
          </a:p>
        </p:txBody>
      </p:sp>
      <p:sp>
        <p:nvSpPr>
          <p:cNvPr id="329742" name="Text Box 14"/>
          <p:cNvSpPr txBox="1">
            <a:spLocks noChangeArrowheads="1"/>
          </p:cNvSpPr>
          <p:nvPr/>
        </p:nvSpPr>
        <p:spPr bwMode="auto">
          <a:xfrm>
            <a:off x="5181600" y="4860925"/>
            <a:ext cx="708025" cy="396875"/>
          </a:xfrm>
          <a:prstGeom prst="rect">
            <a:avLst/>
          </a:prstGeom>
          <a:noFill/>
          <a:ln w="9525">
            <a:noFill/>
            <a:miter lim="800000"/>
            <a:headEnd/>
            <a:tailEnd/>
          </a:ln>
          <a:effectLst/>
        </p:spPr>
        <p:txBody>
          <a:bodyPr wrap="none">
            <a:spAutoFit/>
          </a:bodyPr>
          <a:lstStyle/>
          <a:p>
            <a:pPr algn="ctr" rtl="1"/>
            <a:r>
              <a:rPr lang="en-US" sz="2000"/>
              <a:t>Rain</a:t>
            </a:r>
          </a:p>
        </p:txBody>
      </p:sp>
      <p:sp>
        <p:nvSpPr>
          <p:cNvPr id="329743" name="Text Box 15"/>
          <p:cNvSpPr txBox="1">
            <a:spLocks noChangeArrowheads="1"/>
          </p:cNvSpPr>
          <p:nvPr/>
        </p:nvSpPr>
        <p:spPr bwMode="auto">
          <a:xfrm>
            <a:off x="4038600" y="4860925"/>
            <a:ext cx="1103313" cy="396875"/>
          </a:xfrm>
          <a:prstGeom prst="rect">
            <a:avLst/>
          </a:prstGeom>
          <a:noFill/>
          <a:ln w="9525">
            <a:noFill/>
            <a:miter lim="800000"/>
            <a:headEnd/>
            <a:tailEnd/>
          </a:ln>
          <a:effectLst/>
        </p:spPr>
        <p:txBody>
          <a:bodyPr wrap="none">
            <a:spAutoFit/>
          </a:bodyPr>
          <a:lstStyle/>
          <a:p>
            <a:pPr algn="ctr" rtl="1"/>
            <a:r>
              <a:rPr lang="en-US" sz="2000"/>
              <a:t>No Rain</a:t>
            </a:r>
          </a:p>
        </p:txBody>
      </p:sp>
      <p:pic>
        <p:nvPicPr>
          <p:cNvPr id="329744" name="Picture 143" descr="Fig.34 Indi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8604250" cy="5989638"/>
          </a:xfrm>
          <a:prstGeom prst="rect">
            <a:avLst/>
          </a:prstGeom>
          <a:noFill/>
          <a:ln w="9525">
            <a:noFill/>
            <a:miter lim="800000"/>
            <a:headEnd/>
            <a:tailEnd/>
          </a:ln>
        </p:spPr>
      </p:pic>
      <p:sp>
        <p:nvSpPr>
          <p:cNvPr id="329745" name="Rectangle 17"/>
          <p:cNvSpPr>
            <a:spLocks noChangeArrowheads="1"/>
          </p:cNvSpPr>
          <p:nvPr/>
        </p:nvSpPr>
        <p:spPr bwMode="auto">
          <a:xfrm>
            <a:off x="514350" y="4419600"/>
            <a:ext cx="209550" cy="247650"/>
          </a:xfrm>
          <a:prstGeom prst="rect">
            <a:avLst/>
          </a:prstGeom>
          <a:solidFill>
            <a:schemeClr val="bg1"/>
          </a:solidFill>
          <a:ln w="9525" algn="ctr">
            <a:noFill/>
            <a:miter lim="800000"/>
            <a:headEnd/>
            <a:tailEnd/>
          </a:ln>
          <a:effectLst/>
        </p:spPr>
        <p:txBody>
          <a:bodyPr wrap="none" anchor="ctr"/>
          <a:lstStyle/>
          <a:p>
            <a:endParaRPr lang="en-US"/>
          </a:p>
        </p:txBody>
      </p:sp>
      <p:sp>
        <p:nvSpPr>
          <p:cNvPr id="329746" name="Text Box 18"/>
          <p:cNvSpPr txBox="1">
            <a:spLocks noChangeArrowheads="1"/>
          </p:cNvSpPr>
          <p:nvPr/>
        </p:nvSpPr>
        <p:spPr bwMode="auto">
          <a:xfrm>
            <a:off x="457200" y="4352925"/>
            <a:ext cx="325438" cy="396875"/>
          </a:xfrm>
          <a:prstGeom prst="rect">
            <a:avLst/>
          </a:prstGeom>
          <a:noFill/>
          <a:ln w="9525" algn="ctr">
            <a:noFill/>
            <a:miter lim="800000"/>
            <a:headEnd/>
            <a:tailEnd/>
          </a:ln>
          <a:effectLst/>
        </p:spPr>
        <p:txBody>
          <a:bodyPr wrap="none">
            <a:spAutoFit/>
          </a:bodyPr>
          <a:lstStyle/>
          <a:p>
            <a:pPr algn="ctr"/>
            <a:r>
              <a:rPr lang="en-US" sz="2000">
                <a:solidFill>
                  <a:srgbClr val="FF0000"/>
                </a:solidFill>
              </a:rPr>
              <a:t>8</a:t>
            </a:r>
          </a:p>
        </p:txBody>
      </p:sp>
      <p:pic>
        <p:nvPicPr>
          <p:cNvPr id="329747" name="Picture 3"/>
          <p:cNvPicPr>
            <a:picLocks noChangeAspect="1" noChangeArrowheads="1"/>
          </p:cNvPicPr>
          <p:nvPr/>
        </p:nvPicPr>
        <p:blipFill>
          <a:blip r:embed="rId3" cstate="print"/>
          <a:srcRect/>
          <a:stretch>
            <a:fillRect/>
          </a:stretch>
        </p:blipFill>
        <p:spPr bwMode="auto">
          <a:xfrm>
            <a:off x="6946900" y="3048000"/>
            <a:ext cx="2197100" cy="2362200"/>
          </a:xfrm>
          <a:prstGeom prst="rect">
            <a:avLst/>
          </a:prstGeom>
          <a:noFill/>
          <a:ln w="9525">
            <a:noFill/>
            <a:miter lim="800000"/>
            <a:headEnd/>
            <a:tailEnd/>
          </a:ln>
        </p:spPr>
      </p:pic>
      <p:sp>
        <p:nvSpPr>
          <p:cNvPr id="329748" name="Freeform 4"/>
          <p:cNvSpPr>
            <a:spLocks/>
          </p:cNvSpPr>
          <p:nvPr/>
        </p:nvSpPr>
        <p:spPr bwMode="auto">
          <a:xfrm>
            <a:off x="6929438" y="3635375"/>
            <a:ext cx="2036762" cy="1181100"/>
          </a:xfrm>
          <a:custGeom>
            <a:avLst/>
            <a:gdLst>
              <a:gd name="T0" fmla="*/ 2147483647 w 1283"/>
              <a:gd name="T1" fmla="*/ 2147483647 h 744"/>
              <a:gd name="T2" fmla="*/ 2147483647 w 1283"/>
              <a:gd name="T3" fmla="*/ 2147483647 h 744"/>
              <a:gd name="T4" fmla="*/ 2147483647 w 1283"/>
              <a:gd name="T5" fmla="*/ 2147483647 h 744"/>
              <a:gd name="T6" fmla="*/ 2147483647 w 1283"/>
              <a:gd name="T7" fmla="*/ 2147483647 h 744"/>
              <a:gd name="T8" fmla="*/ 2147483647 w 1283"/>
              <a:gd name="T9" fmla="*/ 2147483647 h 744"/>
              <a:gd name="T10" fmla="*/ 2147483647 w 1283"/>
              <a:gd name="T11" fmla="*/ 2147483647 h 744"/>
              <a:gd name="T12" fmla="*/ 2147483647 w 1283"/>
              <a:gd name="T13" fmla="*/ 2147483647 h 744"/>
              <a:gd name="T14" fmla="*/ 2147483647 w 1283"/>
              <a:gd name="T15" fmla="*/ 2147483647 h 744"/>
              <a:gd name="T16" fmla="*/ 2147483647 w 1283"/>
              <a:gd name="T17" fmla="*/ 2147483647 h 744"/>
              <a:gd name="T18" fmla="*/ 2147483647 w 1283"/>
              <a:gd name="T19" fmla="*/ 2147483647 h 744"/>
              <a:gd name="T20" fmla="*/ 2147483647 w 1283"/>
              <a:gd name="T21" fmla="*/ 2147483647 h 744"/>
              <a:gd name="T22" fmla="*/ 2147483647 w 1283"/>
              <a:gd name="T23" fmla="*/ 2147483647 h 744"/>
              <a:gd name="T24" fmla="*/ 2147483647 w 1283"/>
              <a:gd name="T25" fmla="*/ 2147483647 h 744"/>
              <a:gd name="T26" fmla="*/ 2147483647 w 1283"/>
              <a:gd name="T27" fmla="*/ 2147483647 h 744"/>
              <a:gd name="T28" fmla="*/ 2147483647 w 1283"/>
              <a:gd name="T29" fmla="*/ 2147483647 h 744"/>
              <a:gd name="T30" fmla="*/ 2147483647 w 1283"/>
              <a:gd name="T31" fmla="*/ 2147483647 h 7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3"/>
              <a:gd name="T49" fmla="*/ 0 h 744"/>
              <a:gd name="T50" fmla="*/ 1283 w 1283"/>
              <a:gd name="T51" fmla="*/ 744 h 7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3" h="744">
                <a:moveTo>
                  <a:pt x="23" y="728"/>
                </a:moveTo>
                <a:cubicBezTo>
                  <a:pt x="423" y="744"/>
                  <a:pt x="822" y="738"/>
                  <a:pt x="1223" y="734"/>
                </a:cubicBezTo>
                <a:cubicBezTo>
                  <a:pt x="1256" y="712"/>
                  <a:pt x="1263" y="681"/>
                  <a:pt x="1283" y="650"/>
                </a:cubicBezTo>
                <a:cubicBezTo>
                  <a:pt x="1267" y="603"/>
                  <a:pt x="1260" y="577"/>
                  <a:pt x="1217" y="548"/>
                </a:cubicBezTo>
                <a:cubicBezTo>
                  <a:pt x="1200" y="523"/>
                  <a:pt x="1151" y="482"/>
                  <a:pt x="1115" y="482"/>
                </a:cubicBezTo>
                <a:cubicBezTo>
                  <a:pt x="771" y="480"/>
                  <a:pt x="427" y="478"/>
                  <a:pt x="83" y="476"/>
                </a:cubicBezTo>
                <a:cubicBezTo>
                  <a:pt x="63" y="463"/>
                  <a:pt x="55" y="447"/>
                  <a:pt x="35" y="434"/>
                </a:cubicBezTo>
                <a:cubicBezTo>
                  <a:pt x="26" y="421"/>
                  <a:pt x="8" y="413"/>
                  <a:pt x="5" y="398"/>
                </a:cubicBezTo>
                <a:cubicBezTo>
                  <a:pt x="0" y="366"/>
                  <a:pt x="22" y="285"/>
                  <a:pt x="65" y="284"/>
                </a:cubicBezTo>
                <a:cubicBezTo>
                  <a:pt x="397" y="280"/>
                  <a:pt x="729" y="280"/>
                  <a:pt x="1061" y="278"/>
                </a:cubicBezTo>
                <a:cubicBezTo>
                  <a:pt x="1115" y="272"/>
                  <a:pt x="1118" y="276"/>
                  <a:pt x="1145" y="236"/>
                </a:cubicBezTo>
                <a:cubicBezTo>
                  <a:pt x="1147" y="218"/>
                  <a:pt x="1147" y="200"/>
                  <a:pt x="1151" y="182"/>
                </a:cubicBezTo>
                <a:cubicBezTo>
                  <a:pt x="1153" y="170"/>
                  <a:pt x="1163" y="146"/>
                  <a:pt x="1163" y="146"/>
                </a:cubicBezTo>
                <a:cubicBezTo>
                  <a:pt x="1156" y="79"/>
                  <a:pt x="1163" y="109"/>
                  <a:pt x="1145" y="56"/>
                </a:cubicBezTo>
                <a:cubicBezTo>
                  <a:pt x="1142" y="47"/>
                  <a:pt x="1074" y="2"/>
                  <a:pt x="1055" y="2"/>
                </a:cubicBezTo>
                <a:cubicBezTo>
                  <a:pt x="775" y="0"/>
                  <a:pt x="495" y="2"/>
                  <a:pt x="215" y="2"/>
                </a:cubicBezTo>
              </a:path>
            </a:pathLst>
          </a:custGeom>
          <a:noFill/>
          <a:ln w="28575" cmpd="sng">
            <a:solidFill>
              <a:schemeClr val="tx1"/>
            </a:solidFill>
            <a:round/>
            <a:headEnd type="none" w="med" len="med"/>
            <a:tailEnd type="triangle" w="med" len="med"/>
          </a:ln>
        </p:spPr>
        <p:txBody>
          <a:bodyPr/>
          <a:lstStyle/>
          <a:p>
            <a:endParaRPr lang="en-US"/>
          </a:p>
        </p:txBody>
      </p:sp>
      <p:pic>
        <p:nvPicPr>
          <p:cNvPr id="32974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759366">
            <a:off x="7023100" y="3236913"/>
            <a:ext cx="1066800" cy="801687"/>
          </a:xfrm>
          <a:prstGeom prst="rect">
            <a:avLst/>
          </a:prstGeom>
          <a:noFill/>
          <a:ln w="9525">
            <a:noFill/>
            <a:miter lim="800000"/>
            <a:headEnd/>
            <a:tailEnd/>
          </a:ln>
        </p:spPr>
      </p:pic>
      <p:sp>
        <p:nvSpPr>
          <p:cNvPr id="329750" name="Line 22"/>
          <p:cNvSpPr>
            <a:spLocks noChangeShapeType="1"/>
          </p:cNvSpPr>
          <p:nvPr/>
        </p:nvSpPr>
        <p:spPr bwMode="auto">
          <a:xfrm>
            <a:off x="457200" y="2667000"/>
            <a:ext cx="6400800" cy="0"/>
          </a:xfrm>
          <a:prstGeom prst="line">
            <a:avLst/>
          </a:prstGeom>
          <a:noFill/>
          <a:ln w="38100">
            <a:solidFill>
              <a:srgbClr val="FF0000"/>
            </a:solidFill>
            <a:round/>
            <a:headEnd/>
            <a:tailEnd/>
          </a:ln>
          <a:effectLst/>
        </p:spPr>
        <p:txBody>
          <a:bodyPr/>
          <a:lstStyle/>
          <a:p>
            <a:endParaRPr lang="en-US"/>
          </a:p>
        </p:txBody>
      </p:sp>
      <p:sp>
        <p:nvSpPr>
          <p:cNvPr id="329751" name="Text Box 23"/>
          <p:cNvSpPr txBox="1">
            <a:spLocks noChangeArrowheads="1"/>
          </p:cNvSpPr>
          <p:nvPr/>
        </p:nvSpPr>
        <p:spPr bwMode="auto">
          <a:xfrm>
            <a:off x="304800" y="2209800"/>
            <a:ext cx="685800" cy="457200"/>
          </a:xfrm>
          <a:prstGeom prst="rect">
            <a:avLst/>
          </a:prstGeom>
          <a:noFill/>
          <a:ln w="9525">
            <a:noFill/>
            <a:miter lim="800000"/>
            <a:headEnd/>
            <a:tailEnd/>
          </a:ln>
          <a:effectLst/>
        </p:spPr>
        <p:txBody>
          <a:bodyPr wrap="none">
            <a:spAutoFit/>
          </a:bodyPr>
          <a:lstStyle/>
          <a:p>
            <a:r>
              <a:rPr lang="en-US" sz="2400" b="1">
                <a:solidFill>
                  <a:srgbClr val="FF0000"/>
                </a:solidFill>
              </a:rPr>
              <a:t>0ºC</a:t>
            </a:r>
          </a:p>
        </p:txBody>
      </p:sp>
      <p:sp>
        <p:nvSpPr>
          <p:cNvPr id="329752" name="Oval 24"/>
          <p:cNvSpPr>
            <a:spLocks noChangeArrowheads="1"/>
          </p:cNvSpPr>
          <p:nvPr/>
        </p:nvSpPr>
        <p:spPr bwMode="auto">
          <a:xfrm rot="1172484">
            <a:off x="4648200" y="152400"/>
            <a:ext cx="1219200" cy="2667000"/>
          </a:xfrm>
          <a:prstGeom prst="ellipse">
            <a:avLst/>
          </a:prstGeom>
          <a:noFill/>
          <a:ln w="28575">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themeOverride>
</file>

<file path=ppt/theme/themeOverride3.xml><?xml version="1.0" encoding="utf-8"?>
<a:themeOverride xmlns:a="http://schemas.openxmlformats.org/drawingml/2006/main">
  <a:clrScheme name="Blank 1">
    <a:dk1>
      <a:srgbClr val="003296"/>
    </a:dk1>
    <a:lt1>
      <a:srgbClr val="E6F5FF"/>
    </a:lt1>
    <a:dk2>
      <a:srgbClr val="0A075A"/>
    </a:dk2>
    <a:lt2>
      <a:srgbClr val="96AAB4"/>
    </a:lt2>
    <a:accent1>
      <a:srgbClr val="DCEBF5"/>
    </a:accent1>
    <a:accent2>
      <a:srgbClr val="E6C855"/>
    </a:accent2>
    <a:accent3>
      <a:srgbClr val="F0F9FF"/>
    </a:accent3>
    <a:accent4>
      <a:srgbClr val="00297F"/>
    </a:accent4>
    <a:accent5>
      <a:srgbClr val="EBF3F9"/>
    </a:accent5>
    <a:accent6>
      <a:srgbClr val="D0B54C"/>
    </a:accent6>
    <a:hlink>
      <a:srgbClr val="CD3732"/>
    </a:hlink>
    <a:folHlink>
      <a:srgbClr val="5AAAD7"/>
    </a:folHlink>
  </a:clrScheme>
</a:themeOverride>
</file>

<file path=docProps/app.xml><?xml version="1.0" encoding="utf-8"?>
<Properties xmlns="http://schemas.openxmlformats.org/officeDocument/2006/extended-properties" xmlns:vt="http://schemas.openxmlformats.org/officeDocument/2006/docPropsVTypes">
  <TotalTime>10855</TotalTime>
  <Words>3271</Words>
  <Application>Microsoft Office PowerPoint</Application>
  <PresentationFormat>On-screen Show (4:3)</PresentationFormat>
  <Paragraphs>437</Paragraphs>
  <Slides>57</Slides>
  <Notes>10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57</vt:i4>
      </vt:variant>
    </vt:vector>
  </HeadingPairs>
  <TitlesOfParts>
    <vt:vector size="61" baseType="lpstr">
      <vt:lpstr>Default Design</vt:lpstr>
      <vt:lpstr>1_Default Design</vt:lpstr>
      <vt:lpstr>Blank</vt:lpstr>
      <vt:lpstr>KGPlot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References</vt:lpstr>
      <vt:lpstr>References</vt:lpstr>
      <vt:lpstr>Slide 15</vt:lpstr>
      <vt:lpstr>Slide 16</vt:lpstr>
      <vt:lpstr>Slide 17</vt:lpstr>
      <vt:lpstr>Slide 18</vt:lpstr>
      <vt:lpstr>Slide 19</vt:lpstr>
      <vt:lpstr>Slide 20</vt:lpstr>
      <vt:lpstr>Slide 21</vt:lpstr>
      <vt:lpstr>References</vt:lpstr>
      <vt:lpstr>Slide 23</vt:lpstr>
      <vt:lpstr>Slide 24</vt:lpstr>
      <vt:lpstr>References</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References</vt:lpstr>
      <vt:lpstr>Summary</vt:lpstr>
    </vt:vector>
  </TitlesOfParts>
  <Company>Hebrew Univ. Jerusalem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 Daniel Rosenfeld</dc:creator>
  <cp:lastModifiedBy>owner</cp:lastModifiedBy>
  <cp:revision>469</cp:revision>
  <dcterms:created xsi:type="dcterms:W3CDTF">2000-11-28T12:00:34Z</dcterms:created>
  <dcterms:modified xsi:type="dcterms:W3CDTF">2012-03-29T06:03:32Z</dcterms:modified>
</cp:coreProperties>
</file>