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.xml" ContentType="application/vnd.openxmlformats-officedocument.theme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753" r:id="rId1"/>
    <p:sldMasterId id="2147484761" r:id="rId2"/>
    <p:sldMasterId id="2147489526" r:id="rId3"/>
    <p:sldMasterId id="2147489906" r:id="rId4"/>
  </p:sldMasterIdLst>
  <p:notesMasterIdLst>
    <p:notesMasterId r:id="rId14"/>
  </p:notesMasterIdLst>
  <p:handoutMasterIdLst>
    <p:handoutMasterId r:id="rId15"/>
  </p:handoutMasterIdLst>
  <p:sldIdLst>
    <p:sldId id="589" r:id="rId5"/>
    <p:sldId id="759" r:id="rId6"/>
    <p:sldId id="761" r:id="rId7"/>
    <p:sldId id="763" r:id="rId8"/>
    <p:sldId id="764" r:id="rId9"/>
    <p:sldId id="766" r:id="rId10"/>
    <p:sldId id="767" r:id="rId11"/>
    <p:sldId id="768" r:id="rId12"/>
    <p:sldId id="619" r:id="rId13"/>
  </p:sldIdLst>
  <p:sldSz cx="9144000" cy="6858000" type="screen4x3"/>
  <p:notesSz cx="6669088" cy="9928225"/>
  <p:embeddedFontLst>
    <p:embeddedFont>
      <p:font typeface="HY울릉도M" pitchFamily="18" charset="-127"/>
      <p:regular r:id="rId16"/>
    </p:embeddedFont>
    <p:embeddedFont>
      <p:font typeface="Franklin Gothic Demi" pitchFamily="34" charset="0"/>
      <p:regular r:id="rId17"/>
      <p:italic r:id="rId18"/>
    </p:embeddedFont>
    <p:embeddedFont>
      <p:font typeface="Gill Sans MT" pitchFamily="34" charset="0"/>
      <p:regular r:id="rId19"/>
      <p:bold r:id="rId20"/>
      <p:italic r:id="rId21"/>
      <p:boldItalic r:id="rId22"/>
    </p:embeddedFont>
    <p:embeddedFont>
      <p:font typeface="휴먼엑스포" pitchFamily="18" charset="-127"/>
      <p:regular r:id="rId23"/>
    </p:embeddedFont>
    <p:embeddedFont>
      <p:font typeface="Verdana" pitchFamily="34" charset="0"/>
      <p:regular r:id="rId24"/>
      <p:bold r:id="rId25"/>
      <p:italic r:id="rId26"/>
      <p:boldItalic r:id="rId27"/>
    </p:embeddedFont>
    <p:embeddedFont>
      <p:font typeface="Georgia" pitchFamily="18" charset="0"/>
      <p:regular r:id="rId28"/>
      <p:bold r:id="rId29"/>
      <p:italic r:id="rId30"/>
      <p:boldItalic r:id="rId31"/>
    </p:embeddedFont>
    <p:embeddedFont>
      <p:font typeface="Frutiger67-Condensed" charset="-127"/>
      <p:bold r:id="rId32"/>
    </p:embeddedFont>
    <p:embeddedFont>
      <p:font typeface="HY헤드라인M" pitchFamily="18" charset="-127"/>
      <p:regular r:id="rId33"/>
    </p:embeddedFont>
    <p:embeddedFont>
      <p:font typeface="맑은 고딕" pitchFamily="50" charset="-127"/>
      <p:regular r:id="rId34"/>
      <p:bold r:id="rId35"/>
    </p:embeddedFont>
    <p:embeddedFont>
      <p:font typeface="HY견고딕" pitchFamily="18" charset="-127"/>
      <p:regular r:id="rId36"/>
    </p:embeddedFont>
    <p:embeddedFont>
      <p:font typeface="Gautami" pitchFamily="34" charset="0"/>
      <p:regular r:id="rId37"/>
      <p:bold r:id="rId38"/>
    </p:embeddedFont>
    <p:embeddedFont>
      <p:font typeface="Arial Unicode MS" pitchFamily="50" charset="-127"/>
      <p:regular r:id="rId39"/>
    </p:embeddedFont>
  </p:embeddedFontLst>
  <p:custShowLst>
    <p:custShow name="재구성한 쇼 1" id="0">
      <p:sldLst/>
    </p:custShow>
  </p:custShow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sz="2400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FB1BCB"/>
    <a:srgbClr val="DDFFDD"/>
    <a:srgbClr val="78AF71"/>
    <a:srgbClr val="FFCC00"/>
    <a:srgbClr val="0000CC"/>
    <a:srgbClr val="F6E498"/>
    <a:srgbClr val="C4E59F"/>
    <a:srgbClr val="FF9900"/>
    <a:srgbClr val="FFC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밝은 스타일 1 - 강조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보통 스타일 3 - 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어두운 스타일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어두운 스타일 1 - 강조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7CE84F3-28C3-443E-9E96-99CF82512B78}" styleName="어두운 스타일 1 - 강조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어두운 스타일 1 - 강조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어두운 스타일 1 - 강조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보통 스타일 4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AF606853-7671-496A-8E4F-DF71F8EC918B}" styleName="어두운 스타일 1 - 강조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32" autoAdjust="0"/>
    <p:restoredTop sz="87426" autoAdjust="0"/>
  </p:normalViewPr>
  <p:slideViewPr>
    <p:cSldViewPr>
      <p:cViewPr>
        <p:scale>
          <a:sx n="70" d="100"/>
          <a:sy n="70" d="100"/>
        </p:scale>
        <p:origin x="-1764" y="-162"/>
      </p:cViewPr>
      <p:guideLst>
        <p:guide orient="horz" pos="981"/>
        <p:guide pos="2880"/>
      </p:guideLst>
    </p:cSldViewPr>
  </p:slideViewPr>
  <p:outlineViewPr>
    <p:cViewPr>
      <p:scale>
        <a:sx n="33" d="100"/>
        <a:sy n="33" d="100"/>
      </p:scale>
      <p:origin x="252" y="226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196" y="-84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89066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423" y="1"/>
            <a:ext cx="289066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9"/>
            <a:ext cx="289066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423" y="9431339"/>
            <a:ext cx="289066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3781A3B-235F-4338-A3DC-5BA66B45D7A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01681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89066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866" y="1"/>
            <a:ext cx="289066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16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598" y="4716464"/>
            <a:ext cx="5335893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1"/>
            <a:ext cx="289066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866" y="9429751"/>
            <a:ext cx="289066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D973221-143E-4845-87E4-81B6B774D22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375849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solidFill>
            <a:srgbClr val="FFFFFF"/>
          </a:solidFill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316" y="4714875"/>
            <a:ext cx="4890457" cy="44688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ko-KR" altLang="en-US" smtClean="0">
              <a:latin typeface="굴림" charset="-127"/>
              <a:ea typeface="굴림" charset="-127"/>
            </a:endParaRPr>
          </a:p>
        </p:txBody>
      </p:sp>
      <p:sp>
        <p:nvSpPr>
          <p:cNvPr id="112644" name="바닥글 개체 틀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endParaRPr lang="en-US" altLang="ko-KR" smtClean="0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973221-143E-4845-87E4-81B6B774D22F}" type="slidenum">
              <a:rPr lang="en-US" altLang="ko-KR" smtClean="0"/>
              <a:pPr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51462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973221-143E-4845-87E4-81B6B774D22F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02177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973221-143E-4845-87E4-81B6B774D22F}" type="slidenum">
              <a:rPr lang="en-US" altLang="ko-KR" smtClean="0"/>
              <a:pPr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43785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jpe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7" descr="기상청_엠블럼_565x565_transpare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71500" y="42862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직선 연결선 4"/>
          <p:cNvCxnSpPr/>
          <p:nvPr userDrawn="1"/>
        </p:nvCxnSpPr>
        <p:spPr>
          <a:xfrm flipV="1">
            <a:off x="642938" y="5715000"/>
            <a:ext cx="7704137" cy="36513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ko-KR" altLang="en-US" sz="5400" b="1" kern="1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EE52A"/>
                </a:solidFill>
                <a:effectLst>
                  <a:glow rad="101600">
                    <a:srgbClr val="002060">
                      <a:alpha val="40000"/>
                    </a:srgbClr>
                  </a:glow>
                </a:effectLst>
                <a:latin typeface="HY헤드라인M"/>
                <a:ea typeface="HY헤드라인M"/>
                <a:cs typeface="+mn-cs"/>
              </a:defRPr>
            </a:lvl1pPr>
          </a:lstStyle>
          <a:p>
            <a:pPr lvl="0"/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071670" y="4214818"/>
            <a:ext cx="5072098" cy="97156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kumimoji="1" lang="ko-KR" altLang="en-US" sz="2400" b="1" kern="1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EE52A"/>
                </a:solidFill>
                <a:effectLst>
                  <a:glow rad="101600">
                    <a:srgbClr val="002060">
                      <a:alpha val="40000"/>
                    </a:srgbClr>
                  </a:glow>
                </a:effectLst>
                <a:latin typeface="HY헤드라인M"/>
                <a:ea typeface="HY헤드라인M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6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4DF1D-0E8C-4BF3-9AFB-CA3C6D829E00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7E434-0955-4C39-B50B-396AEFDB3AA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F2512-9F8D-41D9-BF4E-A1F7B97C5345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84C57-3027-4687-A573-20174BDBCF2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2BD60-5605-49B1-87F6-632109E3F6A8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A269-7306-48D4-856A-02408D4FBFC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28912-1541-4915-BCE1-73FBAE31A9DF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89670-114C-46E5-9CF3-CFD6262F63E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9E091-B578-4D2F-8CEF-9633D64A2C9E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516E8-BDEA-46CE-9782-EC2ED1EBF44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22AC7-B232-4478-9341-18F7994175D1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7C8AA-4C33-4BF9-A60F-A7432BF7EE8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CA9E7-1FCF-4D7B-91D5-95711EB5F573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86E6A-6BC0-4676-B87B-81742AB61EF0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2CAAD-4437-4A53-8D67-91CC6A4256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24D92-8EB4-4E22-9AA5-B06152672437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CA45C-7AD4-4A92-987F-68731C37104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B8135-F648-49A6-8C0C-723F1A8D806D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187DE-9775-41A2-AF99-07DA6F99AF5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B760A-2551-40CA-A572-A6D2BFD31441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EB08F-C434-4ED8-975F-C21F2F956E2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lvl="0"/>
            <a:r>
              <a:rPr lang="ko-KR" altLang="en-US" noProof="0" smtClean="0"/>
              <a:t>표를 추가하려면 아이콘을 클릭하십시오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8359F-37D3-4003-80A4-145B3CA15BD4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EFD93-F30D-491E-86FE-3D356047BA5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rgbClr val="DADAD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rgbClr val="DADADA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4" name="그림 2" descr="PT22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94843-CB79-4C05-9D3B-1677630712AC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D9B9F-496C-473A-A807-04D4DADA40E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8E68F-B3DB-4173-92B1-C0EF8E0E6653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 descr="111.jpg"/>
          <p:cNvPicPr>
            <a:picLocks noChangeAspect="1"/>
          </p:cNvPicPr>
          <p:nvPr userDrawn="1"/>
        </p:nvPicPr>
        <p:blipFill>
          <a:blip r:embed="rId2"/>
          <a:srcRect t="10152"/>
          <a:stretch>
            <a:fillRect/>
          </a:stretch>
        </p:blipFill>
        <p:spPr bwMode="auto">
          <a:xfrm>
            <a:off x="0" y="0"/>
            <a:ext cx="914400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7" descr="기상청_엠블럼_565x565_transpare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572375" y="357188"/>
            <a:ext cx="121443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직선 연결선 4"/>
          <p:cNvCxnSpPr/>
          <p:nvPr userDrawn="1"/>
        </p:nvCxnSpPr>
        <p:spPr>
          <a:xfrm flipV="1">
            <a:off x="714375" y="5929313"/>
            <a:ext cx="7704138" cy="36512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762000" y="4038600"/>
            <a:ext cx="7772400" cy="990600"/>
          </a:xfrm>
          <a:effectLst>
            <a:outerShdw dist="53882" dir="2700000" algn="ctr" rotWithShape="0">
              <a:srgbClr val="000000"/>
            </a:outerShdw>
          </a:effectLst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altLang="ko-K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371600" y="5105400"/>
            <a:ext cx="6400800" cy="6858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부제목 스타일 편집</a:t>
            </a:r>
            <a:endParaRPr lang="en-US" altLang="ko-K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black"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5010C-2AE2-470B-9C0D-0501A0AA08DC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black"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black"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E8447-6B6A-4D0F-B69F-A435456D946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F18F6-C7EB-4379-BCD7-9402158E41E3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6670E-863C-40A9-A935-5D26AB21430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26E9C-D3AB-4C4D-B7A7-E0B4EB3C0436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C21E6-C6C7-4F1F-8E93-7095F3593EE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39BFF-27FB-491A-9EB9-62BFDECB9B30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C496C-DDFD-42B9-AE25-BF881BF4F2D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90402-956F-48FC-A950-FFC216C77B07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561EB-098F-46ED-A5D7-D49F09E4880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3B1F1-2740-47E0-A4BA-77C1D3B4EFA2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F7FAC-6086-48FF-8C0D-8E2301566C4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4344C-F8D8-40BF-BF1A-B4C32B3504B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3AA31-7AE5-477C-A516-6A608EF9154E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E9AC2-1B97-4F39-8A65-D6ECCF0C010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630-88FF-43DE-9BC6-0CFFCC5F18F7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6FCED-A3F2-4B31-9765-3AB31A17387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1C905-A2C5-4EB6-ABAB-398EDBB672A9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1A4A1-DAD8-4648-B58A-2D9C4B59963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709B8-70FF-4A74-A779-06DDE0DFD896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F0536-851E-4FBD-9DB5-BBA58C0E29B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lvl="0"/>
            <a:r>
              <a:rPr lang="ko-KR" altLang="en-US" noProof="0" smtClean="0"/>
              <a:t>표를 추가하려면 아이콘을 클릭하십시오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82D30-7A84-497A-9209-E59354A3BEDC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AD1DF-4000-4B3E-9EC2-21A4EDD51C1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110538" y="101600"/>
            <a:ext cx="998537" cy="244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</a:rPr>
              <a:t>WorldBest 365</a:t>
            </a:r>
            <a:endParaRPr lang="ko-KR" altLang="en-US" sz="1000" b="1" i="1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</a:endParaRPr>
          </a:p>
        </p:txBody>
      </p:sp>
      <p:pic>
        <p:nvPicPr>
          <p:cNvPr id="5" name="그림 7" descr="기상청_엠블럼_565x565_transpare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85813" y="642938"/>
            <a:ext cx="5000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ko-KR" altLang="en-US" sz="5400" b="1" kern="1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EE52A"/>
                </a:solidFill>
                <a:effectLst>
                  <a:glow rad="101600">
                    <a:srgbClr val="002060">
                      <a:alpha val="40000"/>
                    </a:srgbClr>
                  </a:glow>
                </a:effectLst>
                <a:latin typeface="HY헤드라인M"/>
                <a:ea typeface="HY헤드라인M"/>
                <a:cs typeface="+mn-cs"/>
              </a:defRPr>
            </a:lvl1pPr>
          </a:lstStyle>
          <a:p>
            <a:pPr lvl="0"/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071670" y="4214818"/>
            <a:ext cx="5072098" cy="97156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kumimoji="1" lang="ko-KR" altLang="en-US" sz="2400" b="1" kern="1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EE52A"/>
                </a:solidFill>
                <a:effectLst>
                  <a:glow rad="101600">
                    <a:srgbClr val="002060">
                      <a:alpha val="40000"/>
                    </a:srgbClr>
                  </a:glow>
                </a:effectLst>
                <a:latin typeface="HY헤드라인M"/>
                <a:ea typeface="HY헤드라인M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6" name="날짜 개체 틀 3"/>
          <p:cNvSpPr>
            <a:spLocks noGrp="1"/>
          </p:cNvSpPr>
          <p:nvPr>
            <p:ph type="dt" sz="half" idx="10"/>
          </p:nvPr>
        </p:nvSpPr>
        <p:spPr>
          <a:xfrm>
            <a:off x="80963" y="6572250"/>
            <a:ext cx="213360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572250"/>
            <a:ext cx="289560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072438" y="6610350"/>
            <a:ext cx="1000125" cy="214313"/>
          </a:xfr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48B0281-9C13-424D-A1B0-4213C4CF3FD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9" name="그림 4" descr="PT1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7" descr="기상청_엠블럼_565x565_transpare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572375" y="357188"/>
            <a:ext cx="121443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직선 연결선 4"/>
          <p:cNvCxnSpPr/>
          <p:nvPr userDrawn="1"/>
        </p:nvCxnSpPr>
        <p:spPr>
          <a:xfrm flipV="1">
            <a:off x="714375" y="5929313"/>
            <a:ext cx="7704138" cy="36512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762000" y="4038600"/>
            <a:ext cx="7772400" cy="990600"/>
          </a:xfrm>
          <a:effectLst>
            <a:outerShdw dist="53882" dir="2700000" algn="ctr" rotWithShape="0">
              <a:srgbClr val="000000"/>
            </a:outerShdw>
          </a:effectLst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altLang="ko-K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371600" y="5105400"/>
            <a:ext cx="6400800" cy="6858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부제목 스타일 편집</a:t>
            </a:r>
            <a:endParaRPr lang="en-US" altLang="ko-K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black"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30CC4-D73A-4584-A760-32237173B471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black"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black"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74514-582F-4ECE-A34E-4742BE1CAFF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714500" y="0"/>
            <a:ext cx="5572125" cy="725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205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581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0963" y="6572250"/>
            <a:ext cx="213360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defRPr>
            </a:lvl1pPr>
          </a:lstStyle>
          <a:p>
            <a:pPr>
              <a:defRPr/>
            </a:pPr>
            <a:fld id="{8E5193A7-10F1-4D95-866A-03818A4E8F34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572250"/>
            <a:ext cx="289560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072438" y="6610350"/>
            <a:ext cx="1000125" cy="214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defRPr>
            </a:lvl1pPr>
          </a:lstStyle>
          <a:p>
            <a:pPr>
              <a:defRPr/>
            </a:pPr>
            <a:fld id="{985003D0-67FB-4B89-B83F-1D038096233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굴림" pitchFamily="50" charset="-127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90443" r:id="rId1"/>
    <p:sldLayoutId id="2147490422" r:id="rId2"/>
    <p:sldLayoutId id="2147490444" r:id="rId3"/>
    <p:sldLayoutId id="2147490445" r:id="rId4"/>
    <p:sldLayoutId id="2147490446" r:id="rId5"/>
    <p:sldLayoutId id="2147490447" r:id="rId6"/>
    <p:sldLayoutId id="2147490448" r:id="rId7"/>
    <p:sldLayoutId id="2147490449" r:id="rId8"/>
    <p:sldLayoutId id="2147490450" r:id="rId9"/>
    <p:sldLayoutId id="2147490451" r:id="rId10"/>
    <p:sldLayoutId id="2147490452" r:id="rId11"/>
    <p:sldLayoutId id="2147490453" r:id="rId12"/>
    <p:sldLayoutId id="2147490454" r:id="rId13"/>
    <p:sldLayoutId id="2147490455" r:id="rId14"/>
    <p:sldLayoutId id="2147490456" r:id="rId15"/>
    <p:sldLayoutId id="2147490457" r:id="rId16"/>
    <p:sldLayoutId id="2147490458" r:id="rId17"/>
    <p:sldLayoutId id="2147490459" r:id="rId18"/>
    <p:sldLayoutId id="2147490460" r:id="rId19"/>
    <p:sldLayoutId id="2147490461" r:id="rId20"/>
    <p:sldLayoutId id="2147490462" r:id="rId21"/>
    <p:sldLayoutId id="2147490463" r:id="rId22"/>
    <p:sldLayoutId id="2147490464" r:id="rId23"/>
    <p:sldLayoutId id="2147490465" r:id="rId24"/>
    <p:sldLayoutId id="2147490466" r:id="rId25"/>
    <p:sldLayoutId id="2147490467" r:id="rId26"/>
    <p:sldLayoutId id="2147490468" r:id="rId27"/>
    <p:sldLayoutId id="2147490469" r:id="rId28"/>
    <p:sldLayoutId id="2147490470" r:id="rId29"/>
    <p:sldLayoutId id="2147490471" r:id="rId30"/>
    <p:sldLayoutId id="2147490472" r:id="rId31"/>
    <p:sldLayoutId id="2147490474" r:id="rId32"/>
    <p:sldLayoutId id="2147490475" r:id="rId33"/>
    <p:sldLayoutId id="2147490476" r:id="rId34"/>
    <p:sldLayoutId id="2147490477" r:id="rId35"/>
    <p:sldLayoutId id="2147490478" r:id="rId36"/>
    <p:sldLayoutId id="2147490479" r:id="rId37"/>
    <p:sldLayoutId id="2147490480" r:id="rId38"/>
    <p:sldLayoutId id="2147490481" r:id="rId39"/>
    <p:sldLayoutId id="2147490482" r:id="rId40"/>
    <p:sldLayoutId id="2147490483" r:id="rId41"/>
    <p:sldLayoutId id="2147490484" r:id="rId42"/>
    <p:sldLayoutId id="2147490485" r:id="rId43"/>
    <p:sldLayoutId id="2147490486" r:id="rId44"/>
    <p:sldLayoutId id="2147490487" r:id="rId45"/>
    <p:sldLayoutId id="2147490488" r:id="rId46"/>
    <p:sldLayoutId id="2147490489" r:id="rId47"/>
    <p:sldLayoutId id="2147490490" r:id="rId48"/>
    <p:sldLayoutId id="2147490491" r:id="rId49"/>
    <p:sldLayoutId id="2147490492" r:id="rId50"/>
    <p:sldLayoutId id="2147490493" r:id="rId51"/>
    <p:sldLayoutId id="2147490494" r:id="rId52"/>
    <p:sldLayoutId id="2147490495" r:id="rId53"/>
    <p:sldLayoutId id="2147490496" r:id="rId54"/>
    <p:sldLayoutId id="2147490497" r:id="rId55"/>
    <p:sldLayoutId id="2147490498" r:id="rId56"/>
    <p:sldLayoutId id="2147490499" r:id="rId57"/>
    <p:sldLayoutId id="2147490500" r:id="rId58"/>
    <p:sldLayoutId id="2147490501" r:id="rId59"/>
    <p:sldLayoutId id="2147490502" r:id="rId60"/>
    <p:sldLayoutId id="2147490503" r:id="rId61"/>
    <p:sldLayoutId id="2147490504" r:id="rId62"/>
    <p:sldLayoutId id="2147490505" r:id="rId63"/>
    <p:sldLayoutId id="2147490506" r:id="rId64"/>
    <p:sldLayoutId id="2147490507" r:id="rId65"/>
    <p:sldLayoutId id="2147490508" r:id="rId66"/>
    <p:sldLayoutId id="2147490509" r:id="rId67"/>
    <p:sldLayoutId id="2147490510" r:id="rId68"/>
    <p:sldLayoutId id="2147490511" r:id="rId69"/>
    <p:sldLayoutId id="2147490512" r:id="rId70"/>
    <p:sldLayoutId id="2147490513" r:id="rId71"/>
    <p:sldLayoutId id="2147490514" r:id="rId72"/>
    <p:sldLayoutId id="2147490515" r:id="rId73"/>
    <p:sldLayoutId id="2147490516" r:id="rId74"/>
    <p:sldLayoutId id="2147490517" r:id="rId75"/>
    <p:sldLayoutId id="2147490518" r:id="rId76"/>
    <p:sldLayoutId id="2147490519" r:id="rId77"/>
    <p:sldLayoutId id="2147490520" r:id="rId78"/>
    <p:sldLayoutId id="2147490521" r:id="rId79"/>
    <p:sldLayoutId id="2147490522" r:id="rId80"/>
    <p:sldLayoutId id="2147490523" r:id="rId81"/>
    <p:sldLayoutId id="2147490524" r:id="rId82"/>
    <p:sldLayoutId id="2147490525" r:id="rId83"/>
    <p:sldLayoutId id="2147490526" r:id="rId84"/>
    <p:sldLayoutId id="2147490527" r:id="rId85"/>
  </p:sldLayoutIdLst>
  <p:hf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lang="ko-KR" altLang="en-US" sz="3600" b="1" kern="10" dirty="0"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solidFill>
            <a:srgbClr val="FEE52A"/>
          </a:solidFill>
          <a:effectLst>
            <a:glow rad="101600">
              <a:srgbClr val="002060">
                <a:alpha val="40000"/>
              </a:srgbClr>
            </a:glow>
          </a:effectLst>
          <a:latin typeface="HY헤드라인M"/>
          <a:ea typeface="HY헤드라인M"/>
          <a:cs typeface="+mn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Arial" pitchFamily="34" charset="0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Arial" pitchFamily="34" charset="0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Arial" pitchFamily="34" charset="0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Arial" pitchFamily="34" charset="0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Arial" pitchFamily="34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  <a:endParaRPr lang="en-US" altLang="ko-KR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altLang="ko-KR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14ABE409-0D44-4E78-845C-B79237345EA1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BE2B0012-DDDB-44BB-AE6D-9CA5A76D10D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0528" r:id="rId1"/>
    <p:sldLayoutId id="2147490423" r:id="rId2"/>
    <p:sldLayoutId id="2147490424" r:id="rId3"/>
    <p:sldLayoutId id="2147490425" r:id="rId4"/>
    <p:sldLayoutId id="2147490426" r:id="rId5"/>
    <p:sldLayoutId id="2147490427" r:id="rId6"/>
    <p:sldLayoutId id="2147490529" r:id="rId7"/>
    <p:sldLayoutId id="2147490428" r:id="rId8"/>
    <p:sldLayoutId id="2147490429" r:id="rId9"/>
    <p:sldLayoutId id="2147490430" r:id="rId10"/>
    <p:sldLayoutId id="2147490431" r:id="rId11"/>
    <p:sldLayoutId id="2147490432" r:id="rId12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099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532813" y="6569075"/>
            <a:ext cx="533400" cy="244475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fld id="{51CB9FF9-BD69-4A97-9615-250EE011DBC5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  <p:sp>
        <p:nvSpPr>
          <p:cNvPr id="5" name="TextBox 30"/>
          <p:cNvSpPr txBox="1">
            <a:spLocks noChangeArrowheads="1"/>
          </p:cNvSpPr>
          <p:nvPr/>
        </p:nvSpPr>
        <p:spPr bwMode="auto">
          <a:xfrm>
            <a:off x="61913" y="6535738"/>
            <a:ext cx="25368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kumimoji="0" lang="ko-KR" altLang="en-US" sz="1200" i="1" dirty="0">
                <a:solidFill>
                  <a:srgbClr val="0A58A5"/>
                </a:solidFill>
                <a:latin typeface="HY울릉도M" pitchFamily="18" charset="-127"/>
                <a:ea typeface="HY울릉도M" pitchFamily="18" charset="-127"/>
              </a:rPr>
              <a:t>하늘을 친구처럼</a:t>
            </a:r>
            <a:r>
              <a:rPr kumimoji="0" lang="en-US" altLang="ko-KR" sz="1200" i="1" dirty="0">
                <a:solidFill>
                  <a:srgbClr val="0A58A5"/>
                </a:solidFill>
                <a:latin typeface="HY울릉도M" pitchFamily="18" charset="-127"/>
                <a:ea typeface="HY울릉도M" pitchFamily="18" charset="-127"/>
              </a:rPr>
              <a:t>, </a:t>
            </a:r>
            <a:r>
              <a:rPr kumimoji="0" lang="ko-KR" altLang="en-US" sz="1200" i="1" dirty="0">
                <a:solidFill>
                  <a:srgbClr val="0A58A5"/>
                </a:solidFill>
                <a:latin typeface="HY울릉도M" pitchFamily="18" charset="-127"/>
                <a:ea typeface="HY울릉도M" pitchFamily="18" charset="-127"/>
              </a:rPr>
              <a:t>국민을 하늘처럼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3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Cre고딕 B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Cre고딕 B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Cre고딕 B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Cre고딕 B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  <a:endParaRPr lang="en-US" altLang="ko-KR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altLang="ko-KR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A6B6073-F260-46A9-A9A0-F26FEE274B1B}" type="datetime1">
              <a:rPr lang="ko-KR" altLang="en-US"/>
              <a:pPr>
                <a:defRPr/>
              </a:pPr>
              <a:t>2012-03-29</a:t>
            </a:fld>
            <a:endParaRPr lang="ko-KR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E1375907-9DC7-4D05-87EC-D788765B6DA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0532" r:id="rId1"/>
    <p:sldLayoutId id="2147490433" r:id="rId2"/>
    <p:sldLayoutId id="2147490434" r:id="rId3"/>
    <p:sldLayoutId id="2147490435" r:id="rId4"/>
    <p:sldLayoutId id="2147490436" r:id="rId5"/>
    <p:sldLayoutId id="2147490437" r:id="rId6"/>
    <p:sldLayoutId id="2147490533" r:id="rId7"/>
    <p:sldLayoutId id="2147490438" r:id="rId8"/>
    <p:sldLayoutId id="2147490439" r:id="rId9"/>
    <p:sldLayoutId id="2147490440" r:id="rId10"/>
    <p:sldLayoutId id="2147490441" r:id="rId11"/>
    <p:sldLayoutId id="2147490442" r:id="rId12"/>
    <p:sldLayoutId id="2147490534" r:id="rId13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9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9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9.wmf"/><Relationship Id="rId4" Type="http://schemas.openxmlformats.org/officeDocument/2006/relationships/image" Target="../media/image12.png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727684" y="3573016"/>
            <a:ext cx="5688632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kern="10" dirty="0" smtClean="0">
                <a:ln w="12700">
                  <a:noFill/>
                  <a:round/>
                  <a:headEnd/>
                  <a:tailEnd/>
                </a:ln>
                <a:solidFill>
                  <a:srgbClr val="DDFFDD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Franklin Gothic Demi" pitchFamily="34" charset="0"/>
                <a:ea typeface="맑은 고딕" pitchFamily="50" charset="-127"/>
              </a:rPr>
              <a:t>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kern="10" dirty="0" smtClean="0">
                <a:ln w="12700">
                  <a:noFill/>
                  <a:round/>
                  <a:headEnd/>
                  <a:tailEnd/>
                </a:ln>
                <a:solidFill>
                  <a:srgbClr val="DDFFDD"/>
                </a:solidFill>
                <a:latin typeface="Franklin Gothic Demi" pitchFamily="34" charset="0"/>
                <a:ea typeface="맑은 고딕" pitchFamily="50" charset="-127"/>
              </a:rPr>
              <a:t>Sung-Rae Chung</a:t>
            </a:r>
            <a:r>
              <a:rPr lang="ko-KR" altLang="en-US" kern="10" dirty="0" smtClean="0">
                <a:ln w="12700">
                  <a:noFill/>
                  <a:round/>
                  <a:headEnd/>
                  <a:tailEnd/>
                </a:ln>
                <a:solidFill>
                  <a:srgbClr val="DDFFDD"/>
                </a:solidFill>
                <a:latin typeface="Franklin Gothic Demi" pitchFamily="34" charset="0"/>
                <a:ea typeface="맑은 고딕" pitchFamily="50" charset="-127"/>
              </a:rPr>
              <a:t> </a:t>
            </a:r>
            <a:endParaRPr lang="en-US" altLang="ko-KR" kern="10" dirty="0" smtClean="0">
              <a:ln w="12700">
                <a:noFill/>
                <a:round/>
                <a:headEnd/>
                <a:tailEnd/>
              </a:ln>
              <a:solidFill>
                <a:srgbClr val="FFFF00"/>
              </a:solidFill>
              <a:latin typeface="Franklin Gothic Demi" pitchFamily="34" charset="0"/>
              <a:ea typeface="맑은 고딕" pitchFamily="50" charset="-127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kern="10" dirty="0" smtClean="0">
                <a:ln w="12700">
                  <a:noFill/>
                  <a:round/>
                  <a:headEnd/>
                  <a:tailEnd/>
                </a:ln>
                <a:solidFill>
                  <a:srgbClr val="DDFFDD"/>
                </a:solidFill>
                <a:latin typeface="Franklin Gothic Demi" pitchFamily="34" charset="0"/>
                <a:ea typeface="맑은 고딕" pitchFamily="50" charset="-127"/>
              </a:rPr>
              <a:t>KMA/NMSC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1457489"/>
            <a:ext cx="80648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430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000" b="1" dirty="0" smtClean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Cre고딕 B" pitchFamily="18" charset="-127"/>
                <a:cs typeface="Gautami" pitchFamily="2"/>
              </a:rPr>
              <a:t>Rainfall Detection through COMS in KMA</a:t>
            </a:r>
            <a:endParaRPr kumimoji="0" lang="ko-KR" altLang="en-US" sz="4000" b="1" dirty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Cre고딕 B" pitchFamily="18" charset="-127"/>
              <a:cs typeface="Gautami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6732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i="1" dirty="0" smtClean="0">
                <a:solidFill>
                  <a:srgbClr val="FFFF00"/>
                </a:solidFill>
                <a:latin typeface="Franklin Gothic Demi" pitchFamily="34" charset="0"/>
                <a:ea typeface="맑은 고딕" pitchFamily="50" charset="-127"/>
              </a:rPr>
              <a:t>2012  Convection Working Group Meeting (M</a:t>
            </a:r>
            <a:r>
              <a:rPr lang="en-US" altLang="ko-KR" sz="1100" i="1" dirty="0" smtClean="0">
                <a:solidFill>
                  <a:srgbClr val="FFFF00"/>
                </a:solidFill>
                <a:latin typeface="Franklin Gothic Demi" pitchFamily="34" charset="0"/>
                <a:ea typeface="맑은 고딕" pitchFamily="50" charset="-127"/>
                <a:sym typeface="Symbol"/>
              </a:rPr>
              <a:t>arch 27-30, 2012, Prague, Czech Republic)</a:t>
            </a:r>
            <a:endParaRPr lang="ko-KR" altLang="en-US" sz="1100" i="1" dirty="0">
              <a:solidFill>
                <a:srgbClr val="FFFF00"/>
              </a:solidFill>
              <a:latin typeface="Franklin Gothic Demi" pitchFamily="34" charset="0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그림 47" descr="배경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" y="0"/>
            <a:ext cx="9144000" cy="6857409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84374"/>
            <a:ext cx="8229600" cy="868362"/>
          </a:xfrm>
        </p:spPr>
        <p:txBody>
          <a:bodyPr/>
          <a:lstStyle/>
          <a:p>
            <a:r>
              <a:rPr lang="en-US" altLang="ko-KR" sz="3200" dirty="0" smtClean="0">
                <a:latin typeface="Verdana" pitchFamily="34" charset="0"/>
              </a:rPr>
              <a:t>COMS Rainfall Intensity (RI)</a:t>
            </a:r>
            <a:br>
              <a:rPr lang="en-US" altLang="ko-KR" sz="3200" dirty="0" smtClean="0">
                <a:latin typeface="Verdana" pitchFamily="34" charset="0"/>
              </a:rPr>
            </a:br>
            <a:r>
              <a:rPr lang="en-US" altLang="ko-KR" sz="1800" dirty="0" smtClean="0">
                <a:solidFill>
                  <a:srgbClr val="FFFF00"/>
                </a:solidFill>
                <a:latin typeface="Verdana" pitchFamily="34" charset="0"/>
              </a:rPr>
              <a:t>Convective + </a:t>
            </a:r>
            <a:r>
              <a:rPr lang="en-US" altLang="ko-KR" sz="1800" dirty="0" err="1" smtClean="0">
                <a:solidFill>
                  <a:srgbClr val="FFFF00"/>
                </a:solidFill>
                <a:latin typeface="Verdana" pitchFamily="34" charset="0"/>
              </a:rPr>
              <a:t>Stratiform</a:t>
            </a:r>
            <a:endParaRPr lang="ko-KR" altLang="en-US" sz="1800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805264"/>
            <a:ext cx="3635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DA5269"/>
              </a:buClr>
              <a:buFont typeface="Wingdings" pitchFamily="2" charset="2"/>
              <a:buChar char="ü"/>
            </a:pPr>
            <a:r>
              <a:rPr lang="en-US" altLang="ko-KR" sz="1000" b="1" dirty="0" smtClean="0">
                <a:latin typeface="Georgia" pitchFamily="18" charset="0"/>
                <a:ea typeface="휴먼엑스포" pitchFamily="18" charset="-127"/>
              </a:rPr>
              <a:t> SSM/I: Special Sensor Microwave/Imager </a:t>
            </a:r>
          </a:p>
          <a:p>
            <a:pPr>
              <a:buClr>
                <a:srgbClr val="DA5269"/>
              </a:buClr>
              <a:buFont typeface="Wingdings" pitchFamily="2" charset="2"/>
              <a:buChar char="ü"/>
            </a:pPr>
            <a:r>
              <a:rPr lang="en-US" altLang="ko-KR" sz="1000" b="1" dirty="0" smtClean="0">
                <a:latin typeface="Georgia" pitchFamily="18" charset="0"/>
                <a:ea typeface="휴먼엑스포" pitchFamily="18" charset="-127"/>
              </a:rPr>
              <a:t> DMSP: Defense Meteorological Satellite Program</a:t>
            </a:r>
          </a:p>
          <a:p>
            <a:pPr>
              <a:buClr>
                <a:srgbClr val="DA5269"/>
              </a:buClr>
              <a:buFont typeface="Wingdings" pitchFamily="2" charset="2"/>
              <a:buChar char="ü"/>
            </a:pPr>
            <a:r>
              <a:rPr lang="en-US" altLang="ko-KR" sz="1000" b="1" dirty="0" smtClean="0">
                <a:latin typeface="Georgia" pitchFamily="18" charset="0"/>
                <a:ea typeface="휴먼엑스포" pitchFamily="18" charset="-127"/>
              </a:rPr>
              <a:t> AWS: Automatic Weather System </a:t>
            </a:r>
            <a:endParaRPr lang="ko-KR" altLang="en-US" sz="1000" dirty="0" smtClean="0"/>
          </a:p>
        </p:txBody>
      </p:sp>
      <p:sp>
        <p:nvSpPr>
          <p:cNvPr id="6" name="직사각형 5"/>
          <p:cNvSpPr/>
          <p:nvPr/>
        </p:nvSpPr>
        <p:spPr>
          <a:xfrm>
            <a:off x="1187624" y="1340816"/>
            <a:ext cx="6768752" cy="180020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-182563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ko-KR" sz="1400" b="1" dirty="0" smtClean="0">
                <a:solidFill>
                  <a:schemeClr val="tx1"/>
                </a:solidFill>
                <a:latin typeface="Verdana" pitchFamily="34" charset="0"/>
                <a:ea typeface="휴먼엑스포" pitchFamily="18" charset="-127"/>
              </a:rPr>
              <a:t>COMS</a:t>
            </a:r>
            <a:r>
              <a:rPr lang="ko-KR" altLang="en-US" sz="1400" b="1" dirty="0" smtClean="0">
                <a:solidFill>
                  <a:schemeClr val="tx1"/>
                </a:solidFill>
                <a:latin typeface="Verdana" pitchFamily="34" charset="0"/>
                <a:ea typeface="휴먼엑스포" pitchFamily="18" charset="-127"/>
              </a:rPr>
              <a:t> </a:t>
            </a:r>
            <a:r>
              <a:rPr lang="en-US" altLang="ko-KR" sz="1400" b="1" dirty="0" smtClean="0">
                <a:solidFill>
                  <a:schemeClr val="tx1"/>
                </a:solidFill>
                <a:latin typeface="Verdana" pitchFamily="34" charset="0"/>
                <a:ea typeface="휴먼엑스포" pitchFamily="18" charset="-127"/>
              </a:rPr>
              <a:t>RI is estimated using relationship between</a:t>
            </a:r>
            <a:r>
              <a:rPr lang="ko-KR" altLang="en-US" sz="1400" b="1" dirty="0" smtClean="0">
                <a:solidFill>
                  <a:schemeClr val="tx1"/>
                </a:solidFill>
                <a:latin typeface="Verdana" pitchFamily="34" charset="0"/>
                <a:ea typeface="휴먼엑스포" pitchFamily="18" charset="-127"/>
              </a:rPr>
              <a:t> </a:t>
            </a:r>
            <a:r>
              <a:rPr lang="en-US" altLang="ko-KR" sz="1400" b="1" dirty="0" smtClean="0">
                <a:solidFill>
                  <a:schemeClr val="tx1"/>
                </a:solidFill>
                <a:latin typeface="Verdana" pitchFamily="34" charset="0"/>
                <a:ea typeface="휴먼엑스포" pitchFamily="18" charset="-127"/>
              </a:rPr>
              <a:t>COMS IR1 (10.8</a:t>
            </a:r>
            <a:r>
              <a:rPr lang="en-US" altLang="ko-KR" sz="1400" b="1" dirty="0" smtClean="0">
                <a:solidFill>
                  <a:schemeClr val="tx1"/>
                </a:solidFill>
                <a:latin typeface="Verdana" pitchFamily="34" charset="0"/>
                <a:ea typeface="휴먼엑스포" pitchFamily="18" charset="-127"/>
                <a:sym typeface="Symbol"/>
              </a:rPr>
              <a:t>m) </a:t>
            </a:r>
            <a:r>
              <a:rPr lang="en-US" altLang="ko-KR" sz="1400" b="1" dirty="0" smtClean="0">
                <a:solidFill>
                  <a:schemeClr val="tx1"/>
                </a:solidFill>
                <a:latin typeface="Verdana" pitchFamily="34" charset="0"/>
                <a:ea typeface="휴먼엑스포" pitchFamily="18" charset="-127"/>
              </a:rPr>
              <a:t>brightness temperature </a:t>
            </a:r>
            <a:r>
              <a:rPr lang="en-US" altLang="ko-KR" sz="1400" b="1" dirty="0" smtClean="0">
                <a:solidFill>
                  <a:schemeClr val="tx1"/>
                </a:solidFill>
                <a:latin typeface="Verdana" pitchFamily="34" charset="0"/>
                <a:ea typeface="휴먼엑스포" pitchFamily="18" charset="-127"/>
                <a:sym typeface="Symbol"/>
              </a:rPr>
              <a:t>and SSM/I rain rate.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US" altLang="ko-KR" sz="1100" dirty="0" smtClean="0">
              <a:solidFill>
                <a:schemeClr val="tx1"/>
              </a:solidFill>
              <a:latin typeface="Georgia" pitchFamily="18" charset="0"/>
              <a:ea typeface="휴먼엑스포" pitchFamily="18" charset="-127"/>
              <a:sym typeface="Symbol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US" altLang="ko-KR" sz="800" dirty="0" smtClean="0">
              <a:solidFill>
                <a:schemeClr val="tx1"/>
              </a:solidFill>
              <a:latin typeface="Georgia" pitchFamily="18" charset="0"/>
              <a:ea typeface="휴먼엑스포" pitchFamily="18" charset="-127"/>
            </a:endParaRPr>
          </a:p>
          <a:p>
            <a:pPr>
              <a:buClr>
                <a:srgbClr val="FF0000"/>
              </a:buClr>
            </a:pPr>
            <a:r>
              <a:rPr lang="en-US" altLang="ko-KR" sz="1200" dirty="0" smtClean="0">
                <a:solidFill>
                  <a:schemeClr val="tx1"/>
                </a:solidFill>
                <a:latin typeface="Georgia" pitchFamily="18" charset="0"/>
                <a:ea typeface="휴먼엑스포" pitchFamily="18" charset="-127"/>
              </a:rPr>
              <a:t>				</a:t>
            </a:r>
            <a:r>
              <a:rPr lang="en-US" altLang="ko-KR" sz="1200" b="1" dirty="0" smtClean="0">
                <a:solidFill>
                  <a:schemeClr val="tx1"/>
                </a:solidFill>
                <a:latin typeface="Georgia" pitchFamily="18" charset="0"/>
                <a:ea typeface="휴먼엑스포" pitchFamily="18" charset="-127"/>
              </a:rPr>
              <a:t>RI</a:t>
            </a:r>
            <a:r>
              <a:rPr lang="en-US" altLang="ko-KR" sz="1200" dirty="0" smtClean="0">
                <a:solidFill>
                  <a:schemeClr val="tx1"/>
                </a:solidFill>
                <a:latin typeface="Georgia" pitchFamily="18" charset="0"/>
                <a:ea typeface="휴먼엑스포" pitchFamily="18" charset="-127"/>
              </a:rPr>
              <a:t>:  Rain Rate of  </a:t>
            </a:r>
            <a:r>
              <a:rPr lang="en-US" altLang="ko-KR" sz="1200" b="1" dirty="0" smtClean="0">
                <a:solidFill>
                  <a:schemeClr val="tx1"/>
                </a:solidFill>
                <a:latin typeface="Georgia" pitchFamily="18" charset="0"/>
                <a:ea typeface="휴먼엑스포" pitchFamily="18" charset="-127"/>
              </a:rPr>
              <a:t>SSM/I</a:t>
            </a:r>
            <a:r>
              <a:rPr lang="en-US" altLang="ko-KR" sz="1200" dirty="0" smtClean="0">
                <a:solidFill>
                  <a:schemeClr val="tx1"/>
                </a:solidFill>
                <a:latin typeface="Georgia" pitchFamily="18" charset="0"/>
                <a:ea typeface="휴먼엑스포" pitchFamily="18" charset="-127"/>
              </a:rPr>
              <a:t> </a:t>
            </a:r>
          </a:p>
          <a:p>
            <a:pPr>
              <a:buClr>
                <a:srgbClr val="FF0000"/>
              </a:buClr>
            </a:pPr>
            <a:r>
              <a:rPr lang="en-US" altLang="ko-KR" sz="1200" dirty="0" smtClean="0">
                <a:solidFill>
                  <a:schemeClr val="tx1"/>
                </a:solidFill>
                <a:latin typeface="Georgia" pitchFamily="18" charset="0"/>
                <a:ea typeface="휴먼엑스포" pitchFamily="18" charset="-127"/>
              </a:rPr>
              <a:t>				</a:t>
            </a:r>
            <a:r>
              <a:rPr lang="en-US" altLang="ko-KR" sz="1200" b="1" dirty="0" smtClean="0">
                <a:solidFill>
                  <a:schemeClr val="tx1"/>
                </a:solidFill>
                <a:latin typeface="Georgia" pitchFamily="18" charset="0"/>
                <a:ea typeface="휴먼엑스포" pitchFamily="18" charset="-127"/>
              </a:rPr>
              <a:t>T*</a:t>
            </a:r>
            <a:r>
              <a:rPr lang="en-US" altLang="ko-KR" sz="1200" b="1" baseline="-25000" dirty="0" smtClean="0">
                <a:solidFill>
                  <a:schemeClr val="tx1"/>
                </a:solidFill>
                <a:latin typeface="Georgia" pitchFamily="18" charset="0"/>
                <a:ea typeface="휴먼엑스포" pitchFamily="18" charset="-127"/>
              </a:rPr>
              <a:t>10.8</a:t>
            </a:r>
            <a:r>
              <a:rPr lang="en-US" altLang="ko-KR" sz="1200" dirty="0" smtClean="0">
                <a:solidFill>
                  <a:schemeClr val="tx1"/>
                </a:solidFill>
                <a:latin typeface="Georgia" pitchFamily="18" charset="0"/>
                <a:ea typeface="휴먼엑스포" pitchFamily="18" charset="-127"/>
              </a:rPr>
              <a:t>:  Brightness Temperature of IR1 </a:t>
            </a:r>
          </a:p>
          <a:p>
            <a:pPr>
              <a:buClr>
                <a:srgbClr val="FF0000"/>
              </a:buClr>
            </a:pPr>
            <a:r>
              <a:rPr lang="en-US" altLang="ko-KR" sz="1200" dirty="0" smtClean="0">
                <a:solidFill>
                  <a:schemeClr val="tx1"/>
                </a:solidFill>
                <a:latin typeface="Georgia" pitchFamily="18" charset="0"/>
                <a:ea typeface="휴먼엑스포" pitchFamily="18" charset="-127"/>
              </a:rPr>
              <a:t>				</a:t>
            </a:r>
            <a:r>
              <a:rPr lang="en-US" altLang="ko-KR" sz="1200" b="1" dirty="0" smtClean="0">
                <a:solidFill>
                  <a:schemeClr val="tx1"/>
                </a:solidFill>
                <a:latin typeface="Georgia" pitchFamily="18" charset="0"/>
                <a:ea typeface="휴먼엑스포" pitchFamily="18" charset="-127"/>
              </a:rPr>
              <a:t>a, b</a:t>
            </a:r>
            <a:r>
              <a:rPr lang="en-US" altLang="ko-KR" sz="1200" dirty="0" smtClean="0">
                <a:solidFill>
                  <a:schemeClr val="tx1"/>
                </a:solidFill>
                <a:latin typeface="Georgia" pitchFamily="18" charset="0"/>
                <a:ea typeface="휴먼엑스포" pitchFamily="18" charset="-127"/>
              </a:rPr>
              <a:t>:  regression coefficients</a:t>
            </a:r>
          </a:p>
        </p:txBody>
      </p:sp>
      <p:graphicFrame>
        <p:nvGraphicFramePr>
          <p:cNvPr id="55" name="Object 7"/>
          <p:cNvGraphicFramePr>
            <a:graphicFrameLocks noChangeAspect="1"/>
          </p:cNvGraphicFramePr>
          <p:nvPr/>
        </p:nvGraphicFramePr>
        <p:xfrm>
          <a:off x="2267744" y="2276920"/>
          <a:ext cx="2074863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5" imgW="1726920" imgH="241200" progId="">
                  <p:embed/>
                </p:oleObj>
              </mc:Choice>
              <mc:Fallback>
                <p:oleObj name="Equation" r:id="rId5" imgW="1726920" imgH="24120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276920"/>
                        <a:ext cx="2074863" cy="29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6" name="그룹 55"/>
          <p:cNvGrpSpPr/>
          <p:nvPr/>
        </p:nvGrpSpPr>
        <p:grpSpPr>
          <a:xfrm>
            <a:off x="1259632" y="3285032"/>
            <a:ext cx="6192688" cy="2376216"/>
            <a:chOff x="179512" y="3285032"/>
            <a:chExt cx="6192688" cy="2376216"/>
          </a:xfrm>
        </p:grpSpPr>
        <p:cxnSp>
          <p:nvCxnSpPr>
            <p:cNvPr id="33" name="직선 연결선 32"/>
            <p:cNvCxnSpPr/>
            <p:nvPr/>
          </p:nvCxnSpPr>
          <p:spPr>
            <a:xfrm rot="16200000" flipH="1">
              <a:off x="1998538" y="3698207"/>
              <a:ext cx="540000" cy="1588"/>
            </a:xfrm>
            <a:prstGeom prst="line">
              <a:avLst/>
            </a:prstGeom>
            <a:ln w="63500">
              <a:solidFill>
                <a:srgbClr val="C000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/>
            <p:cNvCxnSpPr/>
            <p:nvPr/>
          </p:nvCxnSpPr>
          <p:spPr>
            <a:xfrm rot="16200000" flipH="1">
              <a:off x="1998538" y="4454350"/>
              <a:ext cx="540000" cy="1588"/>
            </a:xfrm>
            <a:prstGeom prst="line">
              <a:avLst/>
            </a:prstGeom>
            <a:ln w="63500">
              <a:solidFill>
                <a:srgbClr val="C000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그룹 25"/>
            <p:cNvGrpSpPr/>
            <p:nvPr/>
          </p:nvGrpSpPr>
          <p:grpSpPr>
            <a:xfrm>
              <a:off x="1393688" y="3285032"/>
              <a:ext cx="4978512" cy="2376216"/>
              <a:chOff x="3121880" y="548680"/>
              <a:chExt cx="4978512" cy="2376216"/>
            </a:xfrm>
          </p:grpSpPr>
          <p:cxnSp>
            <p:nvCxnSpPr>
              <p:cNvPr id="30" name="직선 연결선 29"/>
              <p:cNvCxnSpPr/>
              <p:nvPr/>
            </p:nvCxnSpPr>
            <p:spPr>
              <a:xfrm rot="16200000" flipH="1">
                <a:off x="5399318" y="1015958"/>
                <a:ext cx="360000" cy="1588"/>
              </a:xfrm>
              <a:prstGeom prst="line">
                <a:avLst/>
              </a:prstGeom>
              <a:ln w="63500">
                <a:solidFill>
                  <a:srgbClr val="7030A0"/>
                </a:solidFill>
                <a:prstDash val="solid"/>
                <a:tailEnd type="stealth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/>
              <p:cNvCxnSpPr/>
              <p:nvPr/>
            </p:nvCxnSpPr>
            <p:spPr>
              <a:xfrm rot="16200000" flipH="1">
                <a:off x="7343533" y="1015958"/>
                <a:ext cx="360000" cy="1588"/>
              </a:xfrm>
              <a:prstGeom prst="line">
                <a:avLst/>
              </a:prstGeom>
              <a:ln w="63500">
                <a:solidFill>
                  <a:srgbClr val="7030A0"/>
                </a:solidFill>
                <a:prstDash val="solid"/>
                <a:tailEnd type="stealth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/>
              <p:cNvCxnSpPr/>
              <p:nvPr/>
            </p:nvCxnSpPr>
            <p:spPr>
              <a:xfrm rot="16200000" flipH="1">
                <a:off x="6247010" y="1646038"/>
                <a:ext cx="540000" cy="1588"/>
              </a:xfrm>
              <a:prstGeom prst="line">
                <a:avLst/>
              </a:prstGeom>
              <a:ln w="63500">
                <a:solidFill>
                  <a:srgbClr val="C00000"/>
                </a:solidFill>
                <a:tailEnd type="stealth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직사각형 37"/>
              <p:cNvSpPr/>
              <p:nvPr/>
            </p:nvSpPr>
            <p:spPr>
              <a:xfrm>
                <a:off x="3132040" y="548680"/>
                <a:ext cx="1800000" cy="288000"/>
              </a:xfrm>
              <a:prstGeom prst="rect">
                <a:avLst/>
              </a:prstGeom>
              <a:solidFill>
                <a:srgbClr val="002060"/>
              </a:solidFill>
              <a:ln w="127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latin typeface="Georgia" pitchFamily="18" charset="0"/>
                    <a:ea typeface="휴먼엑스포" pitchFamily="18" charset="-127"/>
                  </a:rPr>
                  <a:t>Cloud detection</a:t>
                </a:r>
                <a:endParaRPr lang="ko-KR" altLang="en-US" sz="1100" dirty="0">
                  <a:solidFill>
                    <a:schemeClr val="tx1"/>
                  </a:solidFill>
                  <a:latin typeface="Georgia" pitchFamily="18" charset="0"/>
                  <a:ea typeface="휴먼엑스포" pitchFamily="18" charset="-127"/>
                </a:endParaRP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3121880" y="1248440"/>
                <a:ext cx="1800000" cy="432000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latin typeface="Georgia" pitchFamily="18" charset="0"/>
                    <a:ea typeface="휴먼엑스포" pitchFamily="18" charset="-127"/>
                  </a:rPr>
                  <a:t>Calculate RI</a:t>
                </a: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5292080" y="548680"/>
                <a:ext cx="2520000" cy="288000"/>
              </a:xfrm>
              <a:prstGeom prst="rect">
                <a:avLst/>
              </a:prstGeom>
              <a:solidFill>
                <a:srgbClr val="002060"/>
              </a:solidFill>
              <a:ln w="127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latin typeface="Georgia" pitchFamily="18" charset="0"/>
                    <a:ea typeface="휴먼엑스포" pitchFamily="18" charset="-127"/>
                  </a:rPr>
                  <a:t>Previous 36hrs </a:t>
                </a:r>
                <a:r>
                  <a:rPr lang="ko-KR" altLang="en-US" sz="1100" dirty="0" smtClean="0">
                    <a:solidFill>
                      <a:schemeClr val="tx1"/>
                    </a:solidFill>
                    <a:latin typeface="Georgia" pitchFamily="18" charset="0"/>
                    <a:ea typeface="휴먼엑스포" pitchFamily="18" charset="-127"/>
                  </a:rPr>
                  <a:t> </a:t>
                </a:r>
                <a:r>
                  <a:rPr lang="en-US" altLang="ko-KR" sz="1100" b="1" dirty="0" smtClean="0">
                    <a:solidFill>
                      <a:schemeClr val="tx1"/>
                    </a:solidFill>
                    <a:latin typeface="Georgia" pitchFamily="18" charset="0"/>
                    <a:ea typeface="휴먼엑스포" pitchFamily="18" charset="-127"/>
                  </a:rPr>
                  <a:t>SSM/I</a:t>
                </a:r>
                <a:r>
                  <a:rPr lang="en-US" altLang="ko-KR" sz="1100" dirty="0" smtClean="0">
                    <a:solidFill>
                      <a:schemeClr val="tx1"/>
                    </a:solidFill>
                    <a:latin typeface="Georgia" pitchFamily="18" charset="0"/>
                    <a:ea typeface="휴먼엑스포" pitchFamily="18" charset="-127"/>
                  </a:rPr>
                  <a:t>  Rain rate</a:t>
                </a:r>
                <a:endParaRPr lang="ko-KR" altLang="en-US" sz="1100" dirty="0">
                  <a:solidFill>
                    <a:schemeClr val="tx1"/>
                  </a:solidFill>
                  <a:latin typeface="Georgia" pitchFamily="18" charset="0"/>
                  <a:ea typeface="휴먼엑스포" pitchFamily="18" charset="-127"/>
                </a:endParaRP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5292080" y="1196784"/>
                <a:ext cx="2808312" cy="288000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rgbClr val="FF0000"/>
                    </a:solidFill>
                    <a:latin typeface="Georgia" pitchFamily="18" charset="0"/>
                    <a:ea typeface="휴먼엑스포" pitchFamily="18" charset="-127"/>
                  </a:rPr>
                  <a:t>Static</a:t>
                </a:r>
                <a:r>
                  <a:rPr lang="ko-KR" altLang="en-US" sz="1100" b="1" dirty="0" smtClean="0">
                    <a:solidFill>
                      <a:schemeClr val="tx1"/>
                    </a:solidFill>
                    <a:latin typeface="Georgia" pitchFamily="18" charset="0"/>
                    <a:ea typeface="휴먼엑스포" pitchFamily="18" charset="-127"/>
                  </a:rPr>
                  <a:t>  </a:t>
                </a:r>
                <a:r>
                  <a:rPr lang="en-US" altLang="ko-KR" sz="1100" b="1" dirty="0" smtClean="0">
                    <a:solidFill>
                      <a:schemeClr val="tx1"/>
                    </a:solidFill>
                    <a:latin typeface="Georgia" pitchFamily="18" charset="0"/>
                    <a:ea typeface="휴먼엑스포" pitchFamily="18" charset="-127"/>
                  </a:rPr>
                  <a:t>| Matching Dataset |  </a:t>
                </a:r>
                <a:r>
                  <a:rPr lang="en-US" altLang="ko-KR" sz="1100" b="1" dirty="0" smtClean="0">
                    <a:solidFill>
                      <a:srgbClr val="FF0000"/>
                    </a:solidFill>
                    <a:latin typeface="Georgia" pitchFamily="18" charset="0"/>
                    <a:ea typeface="휴먼엑스포" pitchFamily="18" charset="-127"/>
                  </a:rPr>
                  <a:t>Dynamic</a:t>
                </a:r>
                <a:endParaRPr lang="ko-KR" altLang="en-US" sz="1100" b="1" dirty="0">
                  <a:solidFill>
                    <a:srgbClr val="FF0000"/>
                  </a:solidFill>
                  <a:latin typeface="Georgia" pitchFamily="18" charset="0"/>
                  <a:ea typeface="휴먼엑스포" pitchFamily="18" charset="-127"/>
                </a:endParaRPr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5652120" y="1916832"/>
                <a:ext cx="1800000" cy="288000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latin typeface="Georgia" pitchFamily="18" charset="0"/>
                    <a:ea typeface="휴먼엑스포" pitchFamily="18" charset="-127"/>
                  </a:rPr>
                  <a:t>RI  Look-Up Table</a:t>
                </a:r>
                <a:endParaRPr lang="ko-KR" altLang="en-US" sz="1100" b="1" dirty="0">
                  <a:solidFill>
                    <a:schemeClr val="tx1"/>
                  </a:solidFill>
                  <a:latin typeface="Georgia" pitchFamily="18" charset="0"/>
                  <a:ea typeface="휴먼엑스포" pitchFamily="18" charset="-127"/>
                </a:endParaRPr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3203848" y="908672"/>
                <a:ext cx="720080" cy="21602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altLang="ko-KR" sz="1000" dirty="0" smtClean="0">
                    <a:solidFill>
                      <a:srgbClr val="7030A0"/>
                    </a:solidFill>
                    <a:latin typeface="휴먼엑스포" pitchFamily="18" charset="-127"/>
                    <a:ea typeface="휴먼엑스포" pitchFamily="18" charset="-127"/>
                  </a:rPr>
                  <a:t>Cloudy</a:t>
                </a:r>
                <a:endParaRPr lang="ko-KR" altLang="en-US" sz="1000" dirty="0" smtClean="0">
                  <a:solidFill>
                    <a:srgbClr val="7030A0"/>
                  </a:solidFill>
                  <a:latin typeface="휴먼엑스포" pitchFamily="18" charset="-127"/>
                  <a:ea typeface="휴먼엑스포" pitchFamily="18" charset="-127"/>
                </a:endParaRPr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4572240" y="2596288"/>
                <a:ext cx="935864" cy="21600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00" b="1" dirty="0" smtClean="0">
                    <a:solidFill>
                      <a:srgbClr val="7030A0"/>
                    </a:solidFill>
                    <a:latin typeface="Georgia" pitchFamily="18" charset="0"/>
                    <a:ea typeface="휴먼엑스포" pitchFamily="18" charset="-127"/>
                  </a:rPr>
                  <a:t>Validation</a:t>
                </a:r>
                <a:endParaRPr lang="ko-KR" altLang="en-US" sz="1000" b="1" dirty="0">
                  <a:solidFill>
                    <a:srgbClr val="7030A0"/>
                  </a:solidFill>
                  <a:latin typeface="Georgia" pitchFamily="18" charset="0"/>
                  <a:ea typeface="휴먼엑스포" pitchFamily="18" charset="-127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092280" y="836712"/>
                <a:ext cx="50405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000" b="1" dirty="0" smtClean="0">
                    <a:latin typeface="Georgia" pitchFamily="18" charset="0"/>
                    <a:ea typeface="휴먼엑스포" pitchFamily="18" charset="-127"/>
                  </a:rPr>
                  <a:t>YES</a:t>
                </a:r>
                <a:endParaRPr lang="ko-KR" altLang="en-US" sz="1000" b="1" dirty="0">
                  <a:latin typeface="Georgia" pitchFamily="18" charset="0"/>
                  <a:ea typeface="휴먼엑스포" pitchFamily="18" charset="-127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508104" y="836712"/>
                <a:ext cx="5042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000" b="1" dirty="0" smtClean="0">
                    <a:latin typeface="Georgia" pitchFamily="18" charset="0"/>
                    <a:ea typeface="휴먼엑스포" pitchFamily="18" charset="-127"/>
                  </a:rPr>
                  <a:t>NO</a:t>
                </a:r>
                <a:endParaRPr lang="ko-KR" altLang="en-US" sz="1000" dirty="0">
                  <a:solidFill>
                    <a:srgbClr val="7030A0"/>
                  </a:solidFill>
                  <a:latin typeface="Georgia" pitchFamily="18" charset="0"/>
                  <a:ea typeface="휴먼엑스포" pitchFamily="18" charset="-127"/>
                </a:endParaRPr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5508344" y="2492896"/>
                <a:ext cx="2160000" cy="432000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chemeClr val="tx1"/>
                    </a:solidFill>
                    <a:latin typeface="Georgia" pitchFamily="18" charset="0"/>
                    <a:ea typeface="휴먼엑스포" pitchFamily="18" charset="-127"/>
                  </a:rPr>
                  <a:t>AWS, SSM/I or TRMM</a:t>
                </a:r>
                <a:endParaRPr lang="ko-KR" altLang="en-US" sz="1100" b="1" dirty="0">
                  <a:solidFill>
                    <a:schemeClr val="tx1"/>
                  </a:solidFill>
                  <a:latin typeface="Georgia" pitchFamily="18" charset="0"/>
                  <a:ea typeface="휴먼엑스포" pitchFamily="18" charset="-127"/>
                </a:endParaRPr>
              </a:p>
            </p:txBody>
          </p:sp>
        </p:grpSp>
        <p:cxnSp>
          <p:nvCxnSpPr>
            <p:cNvPr id="58" name="꺾인 연결선 57"/>
            <p:cNvCxnSpPr/>
            <p:nvPr/>
          </p:nvCxnSpPr>
          <p:spPr bwMode="auto">
            <a:xfrm rot="16200000" flipH="1">
              <a:off x="2360138" y="4956734"/>
              <a:ext cx="427420" cy="540400"/>
            </a:xfrm>
            <a:prstGeom prst="bentConnector2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직사각형 26"/>
            <p:cNvSpPr/>
            <p:nvPr/>
          </p:nvSpPr>
          <p:spPr>
            <a:xfrm>
              <a:off x="179512" y="4437112"/>
              <a:ext cx="244827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altLang="ko-KR" sz="1200" dirty="0" smtClean="0">
                  <a:latin typeface="Georgia" pitchFamily="18" charset="0"/>
                  <a:ea typeface="휴먼엑스포" pitchFamily="18" charset="-127"/>
                </a:rPr>
                <a:t>Cirrus screening using Tb12</a:t>
              </a:r>
              <a:endParaRPr lang="ko-KR" altLang="en-US" sz="1200" dirty="0">
                <a:latin typeface="Georgia" pitchFamily="18" charset="0"/>
                <a:ea typeface="휴먼엑스포" pitchFamily="18" charset="-127"/>
              </a:endParaRPr>
            </a:p>
          </p:txBody>
        </p:sp>
        <p:cxnSp>
          <p:nvCxnSpPr>
            <p:cNvPr id="37" name="꺾인 연결선 36"/>
            <p:cNvCxnSpPr>
              <a:stCxn id="45" idx="1"/>
            </p:cNvCxnSpPr>
            <p:nvPr/>
          </p:nvCxnSpPr>
          <p:spPr bwMode="auto">
            <a:xfrm rot="10800000">
              <a:off x="2267744" y="3717032"/>
              <a:ext cx="1656184" cy="1080152"/>
            </a:xfrm>
            <a:prstGeom prst="bentConnector3">
              <a:avLst>
                <a:gd name="adj1" fmla="val 34664"/>
              </a:avLst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3" name="직사각형 52"/>
            <p:cNvSpPr/>
            <p:nvPr/>
          </p:nvSpPr>
          <p:spPr>
            <a:xfrm>
              <a:off x="1383528" y="4725144"/>
              <a:ext cx="1800000" cy="43200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 smtClean="0">
                  <a:solidFill>
                    <a:schemeClr val="tx1"/>
                  </a:solidFill>
                  <a:latin typeface="Georgia" pitchFamily="18" charset="0"/>
                  <a:ea typeface="휴먼엑스포" pitchFamily="18" charset="-127"/>
                </a:rPr>
                <a:t>RI Screening</a:t>
              </a:r>
            </a:p>
            <a:p>
              <a:pPr algn="ctr"/>
              <a:r>
                <a:rPr lang="en-US" altLang="ko-KR" sz="900" dirty="0" smtClean="0">
                  <a:solidFill>
                    <a:srgbClr val="FFFF00"/>
                  </a:solidFill>
                  <a:latin typeface="Georgia" pitchFamily="18" charset="0"/>
                  <a:ea typeface="휴먼엑스포" pitchFamily="18" charset="-127"/>
                </a:rPr>
                <a:t>(</a:t>
              </a:r>
              <a:r>
                <a:rPr lang="en-US" altLang="ko-KR" sz="900" b="1" dirty="0" smtClean="0">
                  <a:solidFill>
                    <a:srgbClr val="FFFF00"/>
                  </a:solidFill>
                  <a:latin typeface="Georgia" pitchFamily="18" charset="0"/>
                  <a:ea typeface="휴먼엑스포" pitchFamily="18" charset="-127"/>
                </a:rPr>
                <a:t>0.5 &lt;RI &lt; 35 mm/hr</a:t>
              </a:r>
              <a:r>
                <a:rPr lang="en-US" altLang="ko-KR" sz="900" dirty="0" smtClean="0">
                  <a:solidFill>
                    <a:srgbClr val="FFFF00"/>
                  </a:solidFill>
                  <a:latin typeface="Georgia" pitchFamily="18" charset="0"/>
                  <a:ea typeface="휴먼엑스포" pitchFamily="18" charset="-127"/>
                </a:rPr>
                <a:t>)</a:t>
              </a:r>
              <a:endParaRPr lang="ko-KR" altLang="en-US" sz="900" dirty="0">
                <a:solidFill>
                  <a:srgbClr val="FFFF00"/>
                </a:solidFill>
                <a:latin typeface="Georgia" pitchFamily="18" charset="0"/>
                <a:ea typeface="휴먼엑스포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배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" y="0"/>
            <a:ext cx="9144000" cy="6857409"/>
          </a:xfrm>
          <a:prstGeom prst="rect">
            <a:avLst/>
          </a:prstGeo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648072"/>
          </a:xfrm>
        </p:spPr>
        <p:txBody>
          <a:bodyPr>
            <a:noAutofit/>
          </a:bodyPr>
          <a:lstStyle/>
          <a:p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KMA CRR Calibration Matrices</a:t>
            </a:r>
            <a:endParaRPr lang="ko-KR" altLang="en-US" sz="3200" b="1" dirty="0">
              <a:latin typeface="Verdana" pitchFamily="34" charset="0"/>
            </a:endParaRPr>
          </a:p>
        </p:txBody>
      </p:sp>
      <p:grpSp>
        <p:nvGrpSpPr>
          <p:cNvPr id="2" name="그룹 108"/>
          <p:cNvGrpSpPr/>
          <p:nvPr/>
        </p:nvGrpSpPr>
        <p:grpSpPr>
          <a:xfrm>
            <a:off x="467544" y="1124744"/>
            <a:ext cx="5760640" cy="5040560"/>
            <a:chOff x="251520" y="1124744"/>
            <a:chExt cx="5760640" cy="50405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TextBox 6"/>
            <p:cNvSpPr txBox="1"/>
            <p:nvPr/>
          </p:nvSpPr>
          <p:spPr>
            <a:xfrm>
              <a:off x="251520" y="1124744"/>
              <a:ext cx="2136358" cy="669414"/>
            </a:xfrm>
            <a:prstGeom prst="rect">
              <a:avLst/>
            </a:prstGeom>
            <a:solidFill>
              <a:srgbClr val="7030A0"/>
            </a:solidFill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rgbClr val="FFFF00"/>
                  </a:solidFill>
                  <a:latin typeface="Verdana" pitchFamily="34" charset="0"/>
                </a:rPr>
                <a:t>COMS data</a:t>
              </a:r>
            </a:p>
            <a:p>
              <a:pPr marL="171450" indent="-17145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altLang="ko-KR" sz="1100" b="1" dirty="0" smtClean="0">
                  <a:latin typeface="Verdana" pitchFamily="34" charset="0"/>
                </a:rPr>
                <a:t>IR</a:t>
              </a:r>
              <a:r>
                <a:rPr lang="en-US" altLang="ko-KR" sz="1100" b="1" baseline="-25000" dirty="0" smtClean="0">
                  <a:latin typeface="Verdana" pitchFamily="34" charset="0"/>
                </a:rPr>
                <a:t>10.8</a:t>
              </a:r>
              <a:r>
                <a:rPr lang="en-US" altLang="ko-KR" sz="1100" b="1" dirty="0" smtClean="0">
                  <a:latin typeface="Verdana" pitchFamily="34" charset="0"/>
                </a:rPr>
                <a:t>, WV</a:t>
              </a:r>
              <a:r>
                <a:rPr lang="en-US" altLang="ko-KR" sz="1100" b="1" baseline="-25000" dirty="0" smtClean="0">
                  <a:latin typeface="Verdana" pitchFamily="34" charset="0"/>
                </a:rPr>
                <a:t>6.7</a:t>
              </a:r>
              <a:r>
                <a:rPr lang="en-US" altLang="ko-KR" sz="1100" b="1" dirty="0" smtClean="0">
                  <a:latin typeface="Verdana" pitchFamily="34" charset="0"/>
                </a:rPr>
                <a:t>, VIS</a:t>
              </a:r>
              <a:r>
                <a:rPr lang="en-US" altLang="ko-KR" sz="1100" b="1" baseline="-25000" dirty="0" smtClean="0">
                  <a:latin typeface="Verdana" pitchFamily="34" charset="0"/>
                </a:rPr>
                <a:t>0.68</a:t>
              </a:r>
              <a:endParaRPr lang="ko-KR" altLang="en-US" sz="1100" b="1" baseline="-25000" dirty="0">
                <a:latin typeface="Verdana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55776" y="1124744"/>
              <a:ext cx="3456384" cy="669414"/>
            </a:xfrm>
            <a:prstGeom prst="rect">
              <a:avLst/>
            </a:prstGeom>
            <a:solidFill>
              <a:srgbClr val="7030A0"/>
            </a:solidFill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b="1" dirty="0" smtClean="0">
                  <a:solidFill>
                    <a:srgbClr val="FFFF00"/>
                  </a:solidFill>
                  <a:latin typeface="Verdana" pitchFamily="34" charset="0"/>
                </a:rPr>
                <a:t>KMA Radar data</a:t>
              </a:r>
            </a:p>
            <a:p>
              <a:pPr marL="171450" indent="-17145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altLang="ko-KR" sz="1100" b="1" dirty="0" smtClean="0">
                  <a:latin typeface="Verdana" pitchFamily="34" charset="0"/>
                </a:rPr>
                <a:t>CMAX and Rainfall rate from CAPPI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5656" y="2329716"/>
              <a:ext cx="1956157" cy="5232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spc="-100" dirty="0" smtClean="0">
                  <a:latin typeface="Verdana" pitchFamily="34" charset="0"/>
                </a:rPr>
                <a:t>Solar Zenith Angle</a:t>
              </a:r>
              <a:r>
                <a:rPr lang="ko-KR" altLang="en-US" sz="1400" b="1" spc="-100" dirty="0" smtClean="0">
                  <a:latin typeface="Verdana" pitchFamily="34" charset="0"/>
                </a:rPr>
                <a:t> </a:t>
              </a:r>
              <a:endParaRPr lang="en-US" altLang="ko-KR" sz="1400" b="1" spc="-100" dirty="0" smtClean="0">
                <a:latin typeface="Verdana" pitchFamily="34" charset="0"/>
              </a:endParaRPr>
            </a:p>
            <a:p>
              <a:pPr algn="ctr"/>
              <a:r>
                <a:rPr lang="en-US" altLang="ko-KR" sz="1400" b="1" spc="-100" dirty="0" smtClean="0">
                  <a:latin typeface="Verdana" pitchFamily="34" charset="0"/>
                </a:rPr>
                <a:t>&lt; 85</a:t>
              </a:r>
              <a:r>
                <a:rPr lang="en-US" altLang="ko-KR" sz="1400" b="1" spc="-100" baseline="30000" dirty="0" smtClean="0">
                  <a:latin typeface="Verdana" pitchFamily="34" charset="0"/>
                </a:rPr>
                <a:t>o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9552" y="3089285"/>
              <a:ext cx="1440160" cy="6463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rgbClr val="080808"/>
                  </a:solidFill>
                  <a:latin typeface="Verdana" pitchFamily="34" charset="0"/>
                </a:rPr>
                <a:t>2D CM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en-US" altLang="ko-KR" sz="1100" b="1" dirty="0" smtClean="0">
                  <a:solidFill>
                    <a:srgbClr val="080808"/>
                  </a:solidFill>
                  <a:latin typeface="Verdana" pitchFamily="34" charset="0"/>
                </a:rPr>
                <a:t>IR</a:t>
              </a:r>
              <a:r>
                <a:rPr lang="en-US" altLang="ko-KR" sz="1100" b="1" baseline="-25000" dirty="0" smtClean="0">
                  <a:solidFill>
                    <a:srgbClr val="080808"/>
                  </a:solidFill>
                  <a:latin typeface="Verdana" pitchFamily="34" charset="0"/>
                </a:rPr>
                <a:t>10.8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en-US" altLang="ko-KR" sz="1100" b="1" dirty="0" smtClean="0">
                  <a:solidFill>
                    <a:srgbClr val="080808"/>
                  </a:solidFill>
                  <a:latin typeface="Verdana" pitchFamily="34" charset="0"/>
                </a:rPr>
                <a:t>IR</a:t>
              </a:r>
              <a:r>
                <a:rPr lang="en-US" altLang="ko-KR" sz="1100" b="1" baseline="-25000" dirty="0" smtClean="0">
                  <a:solidFill>
                    <a:srgbClr val="080808"/>
                  </a:solidFill>
                  <a:latin typeface="Verdana" pitchFamily="34" charset="0"/>
                </a:rPr>
                <a:t>10.8</a:t>
              </a:r>
              <a:r>
                <a:rPr lang="en-US" altLang="ko-KR" sz="1100" b="1" dirty="0" smtClean="0">
                  <a:solidFill>
                    <a:srgbClr val="080808"/>
                  </a:solidFill>
                  <a:latin typeface="Verdana" pitchFamily="34" charset="0"/>
                </a:rPr>
                <a:t>-WV</a:t>
              </a:r>
              <a:r>
                <a:rPr lang="en-US" altLang="ko-KR" sz="1100" b="1" baseline="-25000" dirty="0" smtClean="0">
                  <a:solidFill>
                    <a:srgbClr val="080808"/>
                  </a:solidFill>
                  <a:latin typeface="Verdana" pitchFamily="34" charset="0"/>
                </a:rPr>
                <a:t>6.7</a:t>
              </a:r>
              <a:r>
                <a:rPr lang="en-US" altLang="ko-KR" sz="1100" b="1" dirty="0" smtClean="0">
                  <a:solidFill>
                    <a:srgbClr val="080808"/>
                  </a:solidFill>
                  <a:latin typeface="Verdana" pitchFamily="34" charset="0"/>
                </a:rPr>
                <a:t> </a:t>
              </a:r>
              <a:endParaRPr lang="ko-KR" altLang="en-US" sz="1100" b="1" dirty="0" smtClean="0">
                <a:solidFill>
                  <a:srgbClr val="080808"/>
                </a:solidFill>
                <a:latin typeface="Verdana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15816" y="2996952"/>
              <a:ext cx="1440160" cy="81560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rgbClr val="080808"/>
                  </a:solidFill>
                  <a:latin typeface="Verdana" pitchFamily="34" charset="0"/>
                </a:rPr>
                <a:t>3D CM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en-US" altLang="ko-KR" sz="1100" b="1" dirty="0" smtClean="0">
                  <a:solidFill>
                    <a:srgbClr val="080808"/>
                  </a:solidFill>
                  <a:latin typeface="Verdana" pitchFamily="34" charset="0"/>
                </a:rPr>
                <a:t>IR</a:t>
              </a:r>
              <a:r>
                <a:rPr lang="en-US" altLang="ko-KR" sz="1100" b="1" baseline="-25000" dirty="0" smtClean="0">
                  <a:solidFill>
                    <a:srgbClr val="080808"/>
                  </a:solidFill>
                  <a:latin typeface="Verdana" pitchFamily="34" charset="0"/>
                </a:rPr>
                <a:t>10.8</a:t>
              </a:r>
              <a:endParaRPr lang="en-US" altLang="ko-KR" sz="1100" b="1" dirty="0" smtClean="0">
                <a:solidFill>
                  <a:srgbClr val="080808"/>
                </a:solidFill>
                <a:latin typeface="Verdana" pitchFamily="34" charset="0"/>
              </a:endParaRP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en-US" altLang="ko-KR" sz="1100" b="1" dirty="0" smtClean="0">
                  <a:solidFill>
                    <a:srgbClr val="080808"/>
                  </a:solidFill>
                  <a:latin typeface="Verdana" pitchFamily="34" charset="0"/>
                </a:rPr>
                <a:t>IR</a:t>
              </a:r>
              <a:r>
                <a:rPr lang="en-US" altLang="ko-KR" sz="1100" b="1" baseline="-25000" dirty="0" smtClean="0">
                  <a:solidFill>
                    <a:srgbClr val="080808"/>
                  </a:solidFill>
                  <a:latin typeface="Verdana" pitchFamily="34" charset="0"/>
                </a:rPr>
                <a:t>10.8</a:t>
              </a:r>
              <a:r>
                <a:rPr lang="en-US" altLang="ko-KR" sz="1100" b="1" dirty="0" smtClean="0">
                  <a:solidFill>
                    <a:srgbClr val="080808"/>
                  </a:solidFill>
                  <a:latin typeface="Verdana" pitchFamily="34" charset="0"/>
                </a:rPr>
                <a:t>-WV</a:t>
              </a:r>
              <a:r>
                <a:rPr lang="en-US" altLang="ko-KR" sz="1100" b="1" baseline="-25000" dirty="0" smtClean="0">
                  <a:solidFill>
                    <a:srgbClr val="080808"/>
                  </a:solidFill>
                  <a:latin typeface="Verdana" pitchFamily="34" charset="0"/>
                </a:rPr>
                <a:t>6.7</a:t>
              </a:r>
              <a:r>
                <a:rPr lang="en-US" altLang="ko-KR" sz="1100" b="1" dirty="0" smtClean="0">
                  <a:solidFill>
                    <a:srgbClr val="080808"/>
                  </a:solidFill>
                  <a:latin typeface="Verdana" pitchFamily="34" charset="0"/>
                </a:rPr>
                <a:t> 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en-US" altLang="ko-KR" sz="1100" b="1" dirty="0" smtClean="0">
                  <a:solidFill>
                    <a:srgbClr val="080808"/>
                  </a:solidFill>
                  <a:latin typeface="Verdana" pitchFamily="34" charset="0"/>
                </a:rPr>
                <a:t>VIS</a:t>
              </a:r>
              <a:r>
                <a:rPr lang="en-US" altLang="ko-KR" sz="1100" b="1" baseline="-25000" dirty="0" smtClean="0">
                  <a:solidFill>
                    <a:srgbClr val="080808"/>
                  </a:solidFill>
                  <a:latin typeface="Verdana" pitchFamily="34" charset="0"/>
                </a:rPr>
                <a:t>0.68</a:t>
              </a:r>
              <a:r>
                <a:rPr lang="en-US" altLang="ko-KR" sz="1100" b="1" dirty="0" smtClean="0">
                  <a:solidFill>
                    <a:srgbClr val="080808"/>
                  </a:solidFill>
                  <a:latin typeface="Verdana" pitchFamily="34" charset="0"/>
                </a:rPr>
                <a:t> </a:t>
              </a:r>
              <a:endParaRPr lang="ko-KR" altLang="en-US" sz="1100" b="1" dirty="0" smtClean="0">
                <a:solidFill>
                  <a:srgbClr val="080808"/>
                </a:solidFill>
                <a:latin typeface="Verdana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31668" y="4221088"/>
              <a:ext cx="2820252" cy="49244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rgbClr val="080808"/>
                  </a:solidFill>
                  <a:latin typeface="Verdana" pitchFamily="34" charset="0"/>
                </a:rPr>
                <a:t>Rain Probability Matrices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en-US" altLang="ko-KR" sz="1100" b="1" dirty="0" smtClean="0">
                  <a:solidFill>
                    <a:srgbClr val="080808"/>
                  </a:solidFill>
                  <a:latin typeface="Verdana" pitchFamily="34" charset="0"/>
                </a:rPr>
                <a:t>NRR, NNR, TRR, MXM</a:t>
              </a:r>
              <a:endParaRPr lang="ko-KR" altLang="en-US" sz="1100" b="1" dirty="0" smtClean="0">
                <a:solidFill>
                  <a:srgbClr val="080808"/>
                </a:solidFill>
                <a:latin typeface="Verdana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43608" y="5857527"/>
              <a:ext cx="2820253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Verdana" pitchFamily="34" charset="0"/>
                </a:rPr>
                <a:t>CRR Calibration Matrices</a:t>
              </a:r>
              <a:endParaRPr lang="ko-KR" altLang="en-US" sz="1400" b="1" dirty="0" smtClean="0">
                <a:latin typeface="Verdana" pitchFamily="34" charset="0"/>
              </a:endParaRPr>
            </a:p>
          </p:txBody>
        </p:sp>
        <p:cxnSp>
          <p:nvCxnSpPr>
            <p:cNvPr id="17" name="꺾인 연결선 16"/>
            <p:cNvCxnSpPr>
              <a:stCxn id="9" idx="3"/>
              <a:endCxn id="11" idx="0"/>
            </p:cNvCxnSpPr>
            <p:nvPr/>
          </p:nvCxnSpPr>
          <p:spPr>
            <a:xfrm>
              <a:off x="3431813" y="2591326"/>
              <a:ext cx="204083" cy="405626"/>
            </a:xfrm>
            <a:prstGeom prst="bentConnector2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꺾인 연결선 18"/>
            <p:cNvCxnSpPr>
              <a:stCxn id="9" idx="1"/>
              <a:endCxn id="10" idx="0"/>
            </p:cNvCxnSpPr>
            <p:nvPr/>
          </p:nvCxnSpPr>
          <p:spPr>
            <a:xfrm rot="10800000" flipV="1">
              <a:off x="1259632" y="2591325"/>
              <a:ext cx="216024" cy="497959"/>
            </a:xfrm>
            <a:prstGeom prst="bentConnector2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55576" y="2643587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itchFamily="34" charset="0"/>
                </a:rPr>
                <a:t>NO</a:t>
              </a:r>
              <a:endParaRPr lang="ko-KR" altLang="en-U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35896" y="2643586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itchFamily="34" charset="0"/>
                </a:rPr>
                <a:t>YES</a:t>
              </a:r>
              <a:endParaRPr lang="ko-KR" altLang="en-U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endParaRPr>
            </a:p>
          </p:txBody>
        </p:sp>
        <p:cxnSp>
          <p:nvCxnSpPr>
            <p:cNvPr id="27" name="직선 화살표 연결선 26"/>
            <p:cNvCxnSpPr>
              <a:stCxn id="12" idx="2"/>
              <a:endCxn id="76" idx="0"/>
            </p:cNvCxnSpPr>
            <p:nvPr/>
          </p:nvCxnSpPr>
          <p:spPr>
            <a:xfrm>
              <a:off x="2441794" y="4713531"/>
              <a:ext cx="5970" cy="299645"/>
            </a:xfrm>
            <a:prstGeom prst="straightConnector1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꺾인 연결선 28"/>
            <p:cNvCxnSpPr>
              <a:stCxn id="10" idx="2"/>
              <a:endCxn id="12" idx="0"/>
            </p:cNvCxnSpPr>
            <p:nvPr/>
          </p:nvCxnSpPr>
          <p:spPr>
            <a:xfrm rot="16200000" flipH="1">
              <a:off x="1607977" y="3387271"/>
              <a:ext cx="485472" cy="118216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꺾인 연결선 30"/>
            <p:cNvCxnSpPr>
              <a:stCxn id="11" idx="2"/>
              <a:endCxn id="12" idx="0"/>
            </p:cNvCxnSpPr>
            <p:nvPr/>
          </p:nvCxnSpPr>
          <p:spPr>
            <a:xfrm rot="5400000">
              <a:off x="2834581" y="3419773"/>
              <a:ext cx="408528" cy="1194102"/>
            </a:xfrm>
            <a:prstGeom prst="bentConnector3">
              <a:avLst>
                <a:gd name="adj1" fmla="val 40576"/>
              </a:avLst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꺾인 연결선 36"/>
            <p:cNvCxnSpPr>
              <a:stCxn id="7" idx="2"/>
              <a:endCxn id="9" idx="0"/>
            </p:cNvCxnSpPr>
            <p:nvPr/>
          </p:nvCxnSpPr>
          <p:spPr>
            <a:xfrm rot="16200000" flipH="1">
              <a:off x="1618938" y="1494919"/>
              <a:ext cx="535558" cy="1134036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꺾인 연결선 38"/>
            <p:cNvCxnSpPr>
              <a:stCxn id="8" idx="2"/>
              <a:endCxn id="9" idx="0"/>
            </p:cNvCxnSpPr>
            <p:nvPr/>
          </p:nvCxnSpPr>
          <p:spPr>
            <a:xfrm rot="5400000">
              <a:off x="3101073" y="1146821"/>
              <a:ext cx="535558" cy="1830233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755576" y="5013176"/>
              <a:ext cx="3384376" cy="52322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rgbClr val="080808"/>
                  </a:solidFill>
                  <a:latin typeface="Verdana" pitchFamily="34" charset="0"/>
                </a:rPr>
                <a:t>Average Rainfall rate Matrices</a:t>
              </a:r>
            </a:p>
            <a:p>
              <a:pPr algn="ctr"/>
              <a:r>
                <a:rPr lang="en-US" altLang="ko-KR" sz="1400" b="1" dirty="0" smtClean="0">
                  <a:solidFill>
                    <a:srgbClr val="080808"/>
                  </a:solidFill>
                  <a:latin typeface="Verdana" pitchFamily="34" charset="0"/>
                </a:rPr>
                <a:t>Maximum Rainfall rate Matrices</a:t>
              </a:r>
            </a:p>
          </p:txBody>
        </p:sp>
        <p:cxnSp>
          <p:nvCxnSpPr>
            <p:cNvPr id="78" name="직선 화살표 연결선 77"/>
            <p:cNvCxnSpPr>
              <a:stCxn id="76" idx="2"/>
              <a:endCxn id="13" idx="0"/>
            </p:cNvCxnSpPr>
            <p:nvPr/>
          </p:nvCxnSpPr>
          <p:spPr>
            <a:xfrm>
              <a:off x="2447764" y="5536396"/>
              <a:ext cx="5971" cy="321131"/>
            </a:xfrm>
            <a:prstGeom prst="straightConnector1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stealth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109"/>
          <p:cNvGrpSpPr/>
          <p:nvPr/>
        </p:nvGrpSpPr>
        <p:grpSpPr>
          <a:xfrm>
            <a:off x="4139952" y="1916832"/>
            <a:ext cx="4608512" cy="4680520"/>
            <a:chOff x="3923928" y="1916832"/>
            <a:chExt cx="4608512" cy="4680520"/>
          </a:xfrm>
        </p:grpSpPr>
        <p:sp>
          <p:nvSpPr>
            <p:cNvPr id="59" name="대각선 방향의 모서리가 둥근 사각형 58"/>
            <p:cNvSpPr/>
            <p:nvPr/>
          </p:nvSpPr>
          <p:spPr>
            <a:xfrm>
              <a:off x="4716016" y="1916832"/>
              <a:ext cx="3816424" cy="4680520"/>
            </a:xfrm>
            <a:prstGeom prst="round2DiagRect">
              <a:avLst>
                <a:gd name="adj1" fmla="val 8144"/>
                <a:gd name="adj2" fmla="val 0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ko-KR" altLang="en-US" sz="1400" dirty="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60" name="오른쪽 화살표 59"/>
            <p:cNvSpPr/>
            <p:nvPr/>
          </p:nvSpPr>
          <p:spPr>
            <a:xfrm>
              <a:off x="3923928" y="4201924"/>
              <a:ext cx="864096" cy="523220"/>
            </a:xfrm>
            <a:prstGeom prst="rightArrow">
              <a:avLst>
                <a:gd name="adj1" fmla="val 61037"/>
                <a:gd name="adj2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025752"/>
              <a:ext cx="2880320" cy="349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직사각형 106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092280" y="5013176"/>
              <a:ext cx="1296144" cy="383054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</p:spPr>
          <p:txBody>
            <a:bodyPr/>
            <a:lstStyle/>
            <a:p>
              <a:r>
                <a:rPr lang="ko-KR" altLang="en-US">
                  <a:solidFill>
                    <a:srgbClr val="002060"/>
                  </a:solidFill>
                </a:rPr>
                <a:t> 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860032" y="5586625"/>
              <a:ext cx="352839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en-US" altLang="ko-KR" sz="1100" dirty="0" smtClean="0">
                  <a:latin typeface="Verdana" pitchFamily="34" charset="0"/>
                </a:rPr>
                <a:t>NRR: Number of Radar Rainy pixels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en-US" altLang="ko-KR" sz="1100" dirty="0" smtClean="0">
                  <a:latin typeface="Verdana" pitchFamily="34" charset="0"/>
                </a:rPr>
                <a:t>NNR: Number of Radar No-rainy pixels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en-US" altLang="ko-KR" sz="1100" dirty="0" smtClean="0">
                  <a:latin typeface="Verdana" pitchFamily="34" charset="0"/>
                </a:rPr>
                <a:t>TRR: Total accumulation Radar Rainfall rate 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en-US" altLang="ko-KR" sz="1100" dirty="0" smtClean="0">
                  <a:latin typeface="Verdana" pitchFamily="34" charset="0"/>
                </a:rPr>
                <a:t>MXM: Maximum rain rate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en-US" altLang="ko-KR" sz="1100" dirty="0" smtClean="0">
                  <a:latin typeface="Verdana" pitchFamily="34" charset="0"/>
                </a:rPr>
                <a:t>RPM: Rain Probability Matrices</a:t>
              </a:r>
              <a:endParaRPr lang="ko-KR" altLang="en-US" sz="1100" dirty="0" smtClean="0"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442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8"/>
          <p:cNvGrpSpPr/>
          <p:nvPr/>
        </p:nvGrpSpPr>
        <p:grpSpPr>
          <a:xfrm>
            <a:off x="0" y="0"/>
            <a:ext cx="9144000" cy="6857409"/>
            <a:chOff x="0" y="295"/>
            <a:chExt cx="9144000" cy="6857409"/>
          </a:xfrm>
        </p:grpSpPr>
        <p:pic>
          <p:nvPicPr>
            <p:cNvPr id="24" name="그림 23" descr="배경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95"/>
              <a:ext cx="9144000" cy="6857409"/>
            </a:xfrm>
            <a:prstGeom prst="rect">
              <a:avLst/>
            </a:prstGeom>
          </p:spPr>
        </p:pic>
        <p:pic>
          <p:nvPicPr>
            <p:cNvPr id="25" name="그림 24" descr="센터CI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6336" y="188640"/>
              <a:ext cx="1326909" cy="248615"/>
            </a:xfrm>
            <a:prstGeom prst="rect">
              <a:avLst/>
            </a:prstGeom>
          </p:spPr>
        </p:pic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6768752" cy="450304"/>
          </a:xfrm>
          <a:solidFill>
            <a:srgbClr val="FFC000"/>
          </a:solidFill>
          <a:effectLst>
            <a:outerShdw dist="71842" dir="2700000" algn="ctr" rotWithShape="0">
              <a:srgbClr val="000000">
                <a:alpha val="50000"/>
              </a:srgbClr>
            </a:outerShdw>
            <a:softEdge rad="31750"/>
          </a:effectLst>
        </p:spPr>
        <p:txBody>
          <a:bodyPr/>
          <a:lstStyle/>
          <a:p>
            <a:r>
              <a:rPr lang="en-US" altLang="ko-KR" sz="2000" dirty="0" smtClean="0">
                <a:solidFill>
                  <a:srgbClr val="080808"/>
                </a:solidFill>
                <a:latin typeface="Verdana" pitchFamily="34" charset="0"/>
              </a:rPr>
              <a:t>2011. 07. 31 0700 UTC ~ 08. 01 0300 UTC</a:t>
            </a:r>
            <a:endParaRPr lang="ko-KR" altLang="en-US" sz="2000" dirty="0">
              <a:solidFill>
                <a:srgbClr val="080808"/>
              </a:solidFill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4572000" y="1412776"/>
            <a:ext cx="4392488" cy="4589634"/>
          </a:xfrm>
          <a:prstGeom prst="roundRect">
            <a:avLst>
              <a:gd name="adj" fmla="val 6609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ko-KR" altLang="en-US" sz="1400" dirty="0" smtClean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14" name="Picture 2" descr="C:\Documents and Settings\Owner\바탕 화면\강수사례\CRR_2011080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06" y="1989240"/>
            <a:ext cx="4153846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모서리가 둥근 직사각형 20"/>
          <p:cNvSpPr/>
          <p:nvPr/>
        </p:nvSpPr>
        <p:spPr>
          <a:xfrm>
            <a:off x="107504" y="1412776"/>
            <a:ext cx="4392488" cy="4589634"/>
          </a:xfrm>
          <a:prstGeom prst="roundRect">
            <a:avLst>
              <a:gd name="adj" fmla="val 6609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ko-KR" altLang="en-US" sz="1400" dirty="0" smtClean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15" name="Picture 3" descr="C:\Documents and Settings\Owner\바탕 화면\강수사례\RI_2011080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0" y="1980348"/>
            <a:ext cx="4153846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43449" y="147589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latin typeface="Verdana" pitchFamily="34" charset="0"/>
              </a:rPr>
              <a:t>CRR</a:t>
            </a:r>
            <a:endParaRPr lang="ko-KR" altLang="en-US" b="1" dirty="0"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50961" y="147589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latin typeface="Verdana" pitchFamily="34" charset="0"/>
              </a:rPr>
              <a:t>RI</a:t>
            </a:r>
            <a:endParaRPr lang="ko-KR" altLang="en-US" b="1" dirty="0"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7106" y="5589240"/>
            <a:ext cx="4153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Verdana" pitchFamily="34" charset="0"/>
              </a:rPr>
              <a:t>*CM of CRR is original.        Typhoon MUIFA</a:t>
            </a:r>
            <a:endParaRPr lang="ko-KR" altLang="en-US" sz="1400" dirty="0">
              <a:latin typeface="Verdana" pitchFamily="34" charset="0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1887111" y="4293096"/>
            <a:ext cx="2324849" cy="137181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6981" tIns="48491" rIns="96981" bIns="48491"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6372200" y="4293096"/>
            <a:ext cx="2324849" cy="137181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6981" tIns="48491" rIns="96981" bIns="48491"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1991021" y="3311548"/>
            <a:ext cx="720080" cy="7920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6981" tIns="48491" rIns="96981" bIns="48491"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/>
          <p:cNvSpPr/>
          <p:nvPr/>
        </p:nvSpPr>
        <p:spPr>
          <a:xfrm>
            <a:off x="6413989" y="3311547"/>
            <a:ext cx="720080" cy="7920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6981" tIns="48491" rIns="96981" bIns="48491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56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i="0" smtClean="0">
                <a:solidFill>
                  <a:srgbClr val="FFFFFF"/>
                </a:solidFill>
              </a:rPr>
              <a:t>AWS </a:t>
            </a:r>
            <a:r>
              <a:rPr lang="ko-KR" altLang="en-US" sz="2000" i="0" smtClean="0">
                <a:solidFill>
                  <a:srgbClr val="FFFFFF"/>
                </a:solidFill>
              </a:rPr>
              <a:t>강우자료 및 위성관측 강우의 일변화 연구</a:t>
            </a:r>
            <a:endParaRPr lang="ko-KR" altLang="en-US" smtClean="0"/>
          </a:p>
        </p:txBody>
      </p:sp>
      <p:grpSp>
        <p:nvGrpSpPr>
          <p:cNvPr id="16" name="그룹 24"/>
          <p:cNvGrpSpPr/>
          <p:nvPr/>
        </p:nvGrpSpPr>
        <p:grpSpPr>
          <a:xfrm>
            <a:off x="0" y="27975"/>
            <a:ext cx="9144000" cy="6857409"/>
            <a:chOff x="0" y="295"/>
            <a:chExt cx="9144000" cy="6857409"/>
          </a:xfrm>
        </p:grpSpPr>
        <p:pic>
          <p:nvPicPr>
            <p:cNvPr id="18" name="그림 17" descr="배경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95"/>
              <a:ext cx="9144000" cy="6857409"/>
            </a:xfrm>
            <a:prstGeom prst="rect">
              <a:avLst/>
            </a:prstGeom>
          </p:spPr>
        </p:pic>
        <p:pic>
          <p:nvPicPr>
            <p:cNvPr id="19" name="그림 18" descr="센터CI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6336" y="188640"/>
              <a:ext cx="1326909" cy="248615"/>
            </a:xfrm>
            <a:prstGeom prst="rect">
              <a:avLst/>
            </a:prstGeom>
          </p:spPr>
        </p:pic>
      </p:grpSp>
      <p:sp>
        <p:nvSpPr>
          <p:cNvPr id="8" name="직사각형 7"/>
          <p:cNvSpPr/>
          <p:nvPr/>
        </p:nvSpPr>
        <p:spPr bwMode="auto">
          <a:xfrm>
            <a:off x="4530399" y="3501008"/>
            <a:ext cx="2376264" cy="11516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TRMM </a:t>
            </a:r>
            <a:r>
              <a:rPr lang="en-US" altLang="ko-KR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</a:t>
            </a:r>
            <a:endParaRPr lang="en-US" altLang="ko-KR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reflectivity</a:t>
            </a:r>
            <a:r>
              <a:rPr lang="en-US" altLang="ko-KR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CTH, </a:t>
            </a:r>
            <a:r>
              <a:rPr lang="en-US" altLang="ko-KR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rain rate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2051720" y="3501008"/>
            <a:ext cx="2262780" cy="11516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TRMM TMI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85V </a:t>
            </a:r>
            <a:r>
              <a:rPr lang="en-US" altLang="ko-KR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GHz TB</a:t>
            </a:r>
            <a:endParaRPr lang="en-US" altLang="ko-KR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2370159" y="5444802"/>
            <a:ext cx="4248472" cy="12691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Collocated data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CTH (cloud top height), TB85V</a:t>
            </a:r>
            <a:endParaRPr lang="en-US" altLang="ko-KR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vertical dist. reflectivity, RR </a:t>
            </a:r>
            <a:r>
              <a:rPr lang="en-US" altLang="ko-KR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ko-KR" altLang="en-US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hape 107"/>
          <p:cNvCxnSpPr>
            <a:stCxn id="8" idx="2"/>
            <a:endCxn id="10" idx="0"/>
          </p:cNvCxnSpPr>
          <p:nvPr/>
        </p:nvCxnSpPr>
        <p:spPr bwMode="auto">
          <a:xfrm rot="5400000">
            <a:off x="4710382" y="4436653"/>
            <a:ext cx="792162" cy="122413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hape 107"/>
          <p:cNvCxnSpPr>
            <a:stCxn id="9" idx="2"/>
            <a:endCxn id="10" idx="0"/>
          </p:cNvCxnSpPr>
          <p:nvPr/>
        </p:nvCxnSpPr>
        <p:spPr bwMode="auto">
          <a:xfrm rot="16200000" flipH="1">
            <a:off x="3442671" y="4393078"/>
            <a:ext cx="792162" cy="131128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20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717092"/>
              </p:ext>
            </p:extLst>
          </p:nvPr>
        </p:nvGraphicFramePr>
        <p:xfrm>
          <a:off x="1476127" y="764704"/>
          <a:ext cx="2663825" cy="256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SPW 10.0 Graph" r:id="rId5" imgW="5255640" imgH="5057280" progId="SigmaPlotGraphicObject.9">
                  <p:embed/>
                </p:oleObj>
              </mc:Choice>
              <mc:Fallback>
                <p:oleObj name="SPW 10.0 Graph" r:id="rId5" imgW="5255640" imgH="5057280" progId="SigmaPlotGraphicObject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127" y="764704"/>
                        <a:ext cx="2663825" cy="2563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714943"/>
              </p:ext>
            </p:extLst>
          </p:nvPr>
        </p:nvGraphicFramePr>
        <p:xfrm>
          <a:off x="4572471" y="793180"/>
          <a:ext cx="2663825" cy="256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SPW 10.0 Graph" r:id="rId7" imgW="5255640" imgH="5057280" progId="SigmaPlotGraphicObject.9">
                  <p:embed/>
                </p:oleObj>
              </mc:Choice>
              <mc:Fallback>
                <p:oleObj name="SPW 10.0 Graph" r:id="rId7" imgW="5255640" imgH="5057280" progId="SigmaPlotGraphicObject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471" y="793180"/>
                        <a:ext cx="2663825" cy="2563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39700" y="95250"/>
            <a:ext cx="8824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0" hangingPunct="1"/>
            <a:r>
              <a:rPr kumimoji="0" lang="en-US" altLang="ko-K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Korea vs. US </a:t>
            </a:r>
            <a:r>
              <a:rPr kumimoji="0" lang="en-US" altLang="ko-KR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(Courtesy </a:t>
            </a:r>
            <a:r>
              <a:rPr kumimoji="0" lang="en-US" altLang="ko-KR" sz="20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Sohn</a:t>
            </a:r>
            <a:r>
              <a:rPr kumimoji="0" lang="en-US" altLang="ko-KR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et al.(SNU))</a:t>
            </a:r>
            <a:endParaRPr kumimoji="0" lang="en-US" altLang="ko-KR" sz="2000" dirty="0">
              <a:solidFill>
                <a:schemeClr val="accent6">
                  <a:lumMod val="40000"/>
                  <a:lumOff val="6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467544" y="1340768"/>
            <a:ext cx="869149" cy="42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l" latinLnBrk="0">
              <a:lnSpc>
                <a:spcPct val="120000"/>
              </a:lnSpc>
            </a:pPr>
            <a:r>
              <a:rPr kumimoji="0" lang="en-US" altLang="ko-KR" sz="2000" dirty="0" smtClean="0">
                <a:latin typeface="Arial" charset="0"/>
                <a:ea typeface="HY견고딕" pitchFamily="18" charset="-127"/>
              </a:rPr>
              <a:t>Korea</a:t>
            </a:r>
            <a:endParaRPr kumimoji="0" lang="ko-KR" altLang="en-US" sz="2000" dirty="0">
              <a:latin typeface="Arial" charset="0"/>
              <a:ea typeface="HY견고딕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7513322" y="1268760"/>
            <a:ext cx="152317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l" latinLnBrk="0">
              <a:lnSpc>
                <a:spcPct val="120000"/>
              </a:lnSpc>
            </a:pPr>
            <a:r>
              <a:rPr kumimoji="0" lang="en-US" altLang="ko-KR" sz="2000" dirty="0" smtClean="0">
                <a:latin typeface="Arial" charset="0"/>
                <a:ea typeface="HY견고딕" pitchFamily="18" charset="-127"/>
              </a:rPr>
              <a:t>US</a:t>
            </a:r>
          </a:p>
          <a:p>
            <a:pPr algn="l" latinLnBrk="0"/>
            <a:r>
              <a:rPr kumimoji="0" lang="en-US" altLang="ko-KR" sz="2000" dirty="0" smtClean="0">
                <a:latin typeface="Arial" charset="0"/>
                <a:ea typeface="HY견고딕" pitchFamily="18" charset="-127"/>
              </a:rPr>
              <a:t>(Oklahoma)</a:t>
            </a:r>
            <a:endParaRPr kumimoji="0" lang="ko-KR" altLang="en-US" sz="2000" dirty="0">
              <a:latin typeface="Arial" charset="0"/>
              <a:ea typeface="HY견고딕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387883" y="5867026"/>
            <a:ext cx="1766253" cy="39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l" latinLnBrk="0">
              <a:lnSpc>
                <a:spcPct val="120000"/>
              </a:lnSpc>
            </a:pPr>
            <a:r>
              <a:rPr lang="en-US" altLang="ko-KR" sz="1800" b="1" dirty="0" smtClean="0">
                <a:latin typeface="Arial" charset="0"/>
                <a:cs typeface="Arial" charset="0"/>
              </a:rPr>
              <a:t>JJA 2003-2006</a:t>
            </a:r>
            <a:endParaRPr lang="en-US" altLang="ko-KR" sz="18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19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24"/>
          <p:cNvGrpSpPr/>
          <p:nvPr/>
        </p:nvGrpSpPr>
        <p:grpSpPr>
          <a:xfrm>
            <a:off x="0" y="27975"/>
            <a:ext cx="9144000" cy="6857409"/>
            <a:chOff x="0" y="295"/>
            <a:chExt cx="9144000" cy="6857409"/>
          </a:xfrm>
        </p:grpSpPr>
        <p:pic>
          <p:nvPicPr>
            <p:cNvPr id="9" name="그림 8" descr="배경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95"/>
              <a:ext cx="9144000" cy="6857409"/>
            </a:xfrm>
            <a:prstGeom prst="rect">
              <a:avLst/>
            </a:prstGeom>
          </p:spPr>
        </p:pic>
        <p:pic>
          <p:nvPicPr>
            <p:cNvPr id="10" name="그림 9" descr="센터CI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6336" y="188640"/>
              <a:ext cx="1326909" cy="248615"/>
            </a:xfrm>
            <a:prstGeom prst="rect">
              <a:avLst/>
            </a:prstGeom>
          </p:spPr>
        </p:pic>
      </p:grpSp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179512" y="95250"/>
            <a:ext cx="88199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PDF classified </a:t>
            </a:r>
            <a:r>
              <a:rPr kumimoji="0" lang="en-US" altLang="ko-KR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by </a:t>
            </a:r>
            <a:r>
              <a:rPr kumimoji="0" lang="en-US" altLang="ko-K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 rain </a:t>
            </a:r>
            <a:r>
              <a:rPr kumimoji="0" lang="en-US" altLang="ko-KR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rate </a:t>
            </a:r>
          </a:p>
        </p:txBody>
      </p:sp>
      <p:sp>
        <p:nvSpPr>
          <p:cNvPr id="9220" name="직사각형 11"/>
          <p:cNvSpPr>
            <a:spLocks noChangeArrowheads="1"/>
          </p:cNvSpPr>
          <p:nvPr/>
        </p:nvSpPr>
        <p:spPr bwMode="auto">
          <a:xfrm>
            <a:off x="2339752" y="924029"/>
            <a:ext cx="46805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 smtClean="0">
                <a:latin typeface="Arial" charset="0"/>
                <a:ea typeface="굴림" pitchFamily="50" charset="-127"/>
                <a:cs typeface="Arial" charset="0"/>
              </a:rPr>
              <a:t>Storm </a:t>
            </a:r>
            <a:r>
              <a:rPr kumimoji="1" lang="en-US" altLang="ko-KR" b="1" dirty="0">
                <a:latin typeface="Arial" charset="0"/>
                <a:ea typeface="굴림" pitchFamily="50" charset="-127"/>
                <a:cs typeface="Arial" charset="0"/>
              </a:rPr>
              <a:t>height (TRMM PR )</a:t>
            </a:r>
          </a:p>
        </p:txBody>
      </p:sp>
      <p:sp>
        <p:nvSpPr>
          <p:cNvPr id="9221" name="직사각형 11"/>
          <p:cNvSpPr>
            <a:spLocks noChangeArrowheads="1"/>
          </p:cNvSpPr>
          <p:nvPr/>
        </p:nvSpPr>
        <p:spPr bwMode="auto">
          <a:xfrm>
            <a:off x="3491359" y="3707740"/>
            <a:ext cx="25208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 smtClean="0">
                <a:latin typeface="Arial" charset="0"/>
                <a:ea typeface="굴림" pitchFamily="50" charset="-127"/>
                <a:cs typeface="Arial" charset="0"/>
              </a:rPr>
              <a:t>TMI TB85V</a:t>
            </a:r>
            <a:r>
              <a:rPr kumimoji="1" lang="en-US" altLang="ko-KR" b="1" dirty="0" smtClean="0">
                <a:solidFill>
                  <a:srgbClr val="0000FF"/>
                </a:solidFill>
                <a:latin typeface="Arial" charset="0"/>
                <a:ea typeface="굴림" pitchFamily="50" charset="-127"/>
                <a:cs typeface="Arial" charset="0"/>
              </a:rPr>
              <a:t> </a:t>
            </a:r>
            <a:endParaRPr kumimoji="1" lang="en-US" altLang="ko-KR" b="1" dirty="0">
              <a:solidFill>
                <a:srgbClr val="0000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6" y="1412776"/>
            <a:ext cx="8855992" cy="192144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7" y="4149080"/>
            <a:ext cx="8824778" cy="1900997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413643" y="589608"/>
            <a:ext cx="3478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ko-K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(Courtesy </a:t>
            </a:r>
            <a:r>
              <a:rPr kumimoji="0" lang="en-US" altLang="ko-KR" sz="1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Sohn</a:t>
            </a:r>
            <a:r>
              <a:rPr kumimoji="0" lang="en-US" altLang="ko-K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 et al.(SNU))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30362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4"/>
          <p:cNvGrpSpPr/>
          <p:nvPr/>
        </p:nvGrpSpPr>
        <p:grpSpPr>
          <a:xfrm>
            <a:off x="0" y="27975"/>
            <a:ext cx="9144000" cy="6857409"/>
            <a:chOff x="0" y="295"/>
            <a:chExt cx="9144000" cy="6857409"/>
          </a:xfrm>
        </p:grpSpPr>
        <p:pic>
          <p:nvPicPr>
            <p:cNvPr id="29" name="그림 28" descr="배경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95"/>
              <a:ext cx="9144000" cy="6857409"/>
            </a:xfrm>
            <a:prstGeom prst="rect">
              <a:avLst/>
            </a:prstGeom>
          </p:spPr>
        </p:pic>
        <p:pic>
          <p:nvPicPr>
            <p:cNvPr id="30" name="그림 29" descr="센터CI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6336" y="188640"/>
              <a:ext cx="1326909" cy="248615"/>
            </a:xfrm>
            <a:prstGeom prst="rect">
              <a:avLst/>
            </a:prstGeom>
          </p:spPr>
        </p:pic>
      </p:grpSp>
      <p:pic>
        <p:nvPicPr>
          <p:cNvPr id="11266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709782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그림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3694282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그림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709782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그림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694282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10"/>
          <p:cNvSpPr txBox="1">
            <a:spLocks noChangeArrowheads="1"/>
          </p:cNvSpPr>
          <p:nvPr/>
        </p:nvSpPr>
        <p:spPr bwMode="auto">
          <a:xfrm>
            <a:off x="36066" y="95250"/>
            <a:ext cx="89284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0" hangingPunct="1"/>
            <a:r>
              <a:rPr kumimoji="0" lang="en-US" altLang="ko-KR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HY견고딕" pitchFamily="18" charset="-127"/>
                <a:ea typeface="HY견고딕" pitchFamily="18" charset="-127"/>
              </a:rPr>
              <a:t>Frequency distributions of IWC and LWC</a:t>
            </a:r>
            <a:endParaRPr kumimoji="0" lang="en-US" altLang="ko-KR" sz="2800" b="1" dirty="0">
              <a:solidFill>
                <a:schemeClr val="accent6">
                  <a:lumMod val="40000"/>
                  <a:lumOff val="60000"/>
                </a:schemeClr>
              </a:solidFill>
              <a:latin typeface="Arial" charset="0"/>
              <a:ea typeface="돋움체" pitchFamily="49" charset="-127"/>
              <a:cs typeface="Times New Roman" pitchFamily="18" charset="0"/>
            </a:endParaRPr>
          </a:p>
        </p:txBody>
      </p:sp>
      <p:sp>
        <p:nvSpPr>
          <p:cNvPr id="11272" name="직사각형 11"/>
          <p:cNvSpPr>
            <a:spLocks noChangeArrowheads="1"/>
          </p:cNvSpPr>
          <p:nvPr/>
        </p:nvSpPr>
        <p:spPr bwMode="auto">
          <a:xfrm>
            <a:off x="3497263" y="4167357"/>
            <a:ext cx="1041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ko-KR" altLang="en-US" sz="1600" b="1" dirty="0">
                <a:solidFill>
                  <a:srgbClr val="080808"/>
                </a:solidFill>
                <a:latin typeface="Arial" charset="0"/>
                <a:ea typeface="HY견고딕" pitchFamily="18" charset="-127"/>
                <a:cs typeface="Arial" charset="0"/>
              </a:rPr>
              <a:t> </a:t>
            </a:r>
            <a:r>
              <a:rPr lang="en-US" altLang="ko-KR" sz="1600" b="1" dirty="0">
                <a:solidFill>
                  <a:srgbClr val="080808"/>
                </a:solidFill>
                <a:latin typeface="Arial" charset="0"/>
                <a:ea typeface="HY견고딕" pitchFamily="18" charset="-127"/>
                <a:cs typeface="Arial" charset="0"/>
              </a:rPr>
              <a:t># 46,678</a:t>
            </a:r>
            <a:endParaRPr lang="ko-KR" altLang="en-US" sz="1600" b="1" dirty="0">
              <a:solidFill>
                <a:srgbClr val="080808"/>
              </a:solidFill>
              <a:latin typeface="Arial" charset="0"/>
              <a:ea typeface="HY견고딕" pitchFamily="18" charset="-127"/>
              <a:cs typeface="Arial" charset="0"/>
            </a:endParaRPr>
          </a:p>
        </p:txBody>
      </p:sp>
      <p:sp>
        <p:nvSpPr>
          <p:cNvPr id="11273" name="직사각형 12"/>
          <p:cNvSpPr>
            <a:spLocks noChangeArrowheads="1"/>
          </p:cNvSpPr>
          <p:nvPr/>
        </p:nvSpPr>
        <p:spPr bwMode="auto">
          <a:xfrm>
            <a:off x="3497263" y="1143170"/>
            <a:ext cx="1041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ko-KR" altLang="en-US" sz="1600" b="1" dirty="0">
                <a:solidFill>
                  <a:srgbClr val="080808"/>
                </a:solidFill>
                <a:latin typeface="Arial" charset="0"/>
                <a:ea typeface="HY견고딕" pitchFamily="18" charset="-127"/>
                <a:cs typeface="Arial" charset="0"/>
              </a:rPr>
              <a:t> </a:t>
            </a:r>
            <a:r>
              <a:rPr lang="en-US" altLang="ko-KR" sz="1600" b="1" dirty="0">
                <a:solidFill>
                  <a:srgbClr val="080808"/>
                </a:solidFill>
                <a:latin typeface="Arial" charset="0"/>
                <a:ea typeface="HY견고딕" pitchFamily="18" charset="-127"/>
                <a:cs typeface="Arial" charset="0"/>
              </a:rPr>
              <a:t># 91,939</a:t>
            </a:r>
            <a:endParaRPr lang="ko-KR" altLang="en-US" sz="1600" b="1" dirty="0">
              <a:solidFill>
                <a:srgbClr val="080808"/>
              </a:solidFill>
              <a:latin typeface="Arial" charset="0"/>
              <a:ea typeface="HY견고딕" pitchFamily="18" charset="-127"/>
              <a:cs typeface="Arial" charset="0"/>
            </a:endParaRPr>
          </a:p>
        </p:txBody>
      </p:sp>
      <p:sp>
        <p:nvSpPr>
          <p:cNvPr id="11274" name="직사각형 13"/>
          <p:cNvSpPr>
            <a:spLocks noChangeArrowheads="1"/>
          </p:cNvSpPr>
          <p:nvPr/>
        </p:nvSpPr>
        <p:spPr bwMode="auto">
          <a:xfrm>
            <a:off x="6600825" y="1143170"/>
            <a:ext cx="1041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ko-KR" altLang="en-US" sz="1600" b="1" dirty="0">
                <a:solidFill>
                  <a:srgbClr val="080808"/>
                </a:solidFill>
                <a:latin typeface="Arial" charset="0"/>
                <a:ea typeface="HY견고딕" pitchFamily="18" charset="-127"/>
                <a:cs typeface="Arial" charset="0"/>
              </a:rPr>
              <a:t> </a:t>
            </a:r>
            <a:r>
              <a:rPr lang="en-US" altLang="ko-KR" sz="1600" b="1" dirty="0">
                <a:solidFill>
                  <a:srgbClr val="080808"/>
                </a:solidFill>
                <a:latin typeface="Arial" charset="0"/>
                <a:ea typeface="HY견고딕" pitchFamily="18" charset="-127"/>
                <a:cs typeface="Arial" charset="0"/>
              </a:rPr>
              <a:t># 31,634</a:t>
            </a:r>
            <a:endParaRPr lang="ko-KR" altLang="en-US" sz="1600" b="1" dirty="0">
              <a:solidFill>
                <a:srgbClr val="080808"/>
              </a:solidFill>
              <a:latin typeface="Arial" charset="0"/>
              <a:ea typeface="HY견고딕" pitchFamily="18" charset="-127"/>
              <a:cs typeface="Arial" charset="0"/>
            </a:endParaRPr>
          </a:p>
        </p:txBody>
      </p:sp>
      <p:sp>
        <p:nvSpPr>
          <p:cNvPr id="11275" name="직사각형 14"/>
          <p:cNvSpPr>
            <a:spLocks noChangeArrowheads="1"/>
          </p:cNvSpPr>
          <p:nvPr/>
        </p:nvSpPr>
        <p:spPr bwMode="auto">
          <a:xfrm>
            <a:off x="6569075" y="4167357"/>
            <a:ext cx="1098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ko-KR" altLang="en-US" sz="1600" b="1" dirty="0">
                <a:solidFill>
                  <a:srgbClr val="080808"/>
                </a:solidFill>
                <a:latin typeface="Arial" charset="0"/>
                <a:ea typeface="HY견고딕" pitchFamily="18" charset="-127"/>
                <a:cs typeface="Arial" charset="0"/>
              </a:rPr>
              <a:t>  </a:t>
            </a:r>
            <a:r>
              <a:rPr lang="en-US" altLang="ko-KR" sz="1600" b="1" dirty="0">
                <a:solidFill>
                  <a:srgbClr val="080808"/>
                </a:solidFill>
                <a:latin typeface="Arial" charset="0"/>
                <a:ea typeface="HY견고딕" pitchFamily="18" charset="-127"/>
                <a:cs typeface="Arial" charset="0"/>
              </a:rPr>
              <a:t># 12,766</a:t>
            </a:r>
            <a:endParaRPr lang="ko-KR" altLang="en-US" sz="1600" b="1" dirty="0">
              <a:solidFill>
                <a:srgbClr val="080808"/>
              </a:solidFill>
              <a:latin typeface="Arial" charset="0"/>
              <a:ea typeface="HY견고딕" pitchFamily="18" charset="-127"/>
              <a:cs typeface="Arial" charset="0"/>
            </a:endParaRPr>
          </a:p>
        </p:txBody>
      </p:sp>
      <p:graphicFrame>
        <p:nvGraphicFramePr>
          <p:cNvPr id="11276" name="개체 17"/>
          <p:cNvGraphicFramePr>
            <a:graphicFrameLocks noChangeAspect="1"/>
          </p:cNvGraphicFramePr>
          <p:nvPr/>
        </p:nvGraphicFramePr>
        <p:xfrm>
          <a:off x="34925" y="2336800"/>
          <a:ext cx="3086100" cy="311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SPW 10.0 Graph" r:id="rId9" imgW="3378708" imgH="3412541" progId="SigmaPlotGraphicObject.9">
                  <p:embed/>
                </p:oleObj>
              </mc:Choice>
              <mc:Fallback>
                <p:oleObj name="SPW 10.0 Graph" r:id="rId9" imgW="3378708" imgH="3412541" progId="SigmaPlotGraphicObject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2336800"/>
                        <a:ext cx="3086100" cy="311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7" name="직사각형 18"/>
          <p:cNvSpPr>
            <a:spLocks noChangeArrowheads="1"/>
          </p:cNvSpPr>
          <p:nvPr/>
        </p:nvSpPr>
        <p:spPr bwMode="auto">
          <a:xfrm>
            <a:off x="755650" y="2245808"/>
            <a:ext cx="195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ko-KR" sz="2000" b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CloudSat</a:t>
            </a:r>
            <a:endParaRPr lang="en-US" altLang="ko-KR" sz="2000" b="1" dirty="0">
              <a:latin typeface="Arial" charset="0"/>
              <a:cs typeface="Arial" charset="0"/>
            </a:endParaRPr>
          </a:p>
        </p:txBody>
      </p:sp>
      <p:sp>
        <p:nvSpPr>
          <p:cNvPr id="14" name="TextBox 25"/>
          <p:cNvSpPr txBox="1">
            <a:spLocks noChangeArrowheads="1"/>
          </p:cNvSpPr>
          <p:nvPr/>
        </p:nvSpPr>
        <p:spPr bwMode="auto">
          <a:xfrm>
            <a:off x="3930452" y="3437227"/>
            <a:ext cx="1217000" cy="3270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20000"/>
              </a:lnSpc>
            </a:pPr>
            <a:r>
              <a:rPr kumimoji="0" lang="en-US" altLang="ko-KR" sz="1400" dirty="0" err="1">
                <a:latin typeface="Arial" charset="0"/>
                <a:ea typeface="HY견고딕" pitchFamily="18" charset="-127"/>
              </a:rPr>
              <a:t>IWC</a:t>
            </a:r>
            <a:r>
              <a:rPr kumimoji="0" lang="en-US" altLang="ko-KR" sz="1400" dirty="0">
                <a:latin typeface="Arial" charset="0"/>
                <a:ea typeface="HY견고딕" pitchFamily="18" charset="-127"/>
              </a:rPr>
              <a:t> (mg/m</a:t>
            </a:r>
            <a:r>
              <a:rPr kumimoji="0" lang="en-US" altLang="ko-KR" sz="1400" baseline="30000" dirty="0">
                <a:latin typeface="Arial" charset="0"/>
                <a:ea typeface="HY견고딕" pitchFamily="18" charset="-127"/>
              </a:rPr>
              <a:t>3</a:t>
            </a:r>
            <a:r>
              <a:rPr kumimoji="0" lang="en-US" altLang="ko-KR" sz="1400" dirty="0">
                <a:latin typeface="Arial" charset="0"/>
                <a:ea typeface="HY견고딕" pitchFamily="18" charset="-127"/>
              </a:rPr>
              <a:t>)</a:t>
            </a:r>
            <a:endParaRPr kumimoji="0" lang="ko-KR" altLang="en-US" sz="1400" dirty="0">
              <a:latin typeface="Arial" charset="0"/>
              <a:ea typeface="HY견고딕" pitchFamily="18" charset="-127"/>
            </a:endParaRPr>
          </a:p>
        </p:txBody>
      </p:sp>
      <p:sp>
        <p:nvSpPr>
          <p:cNvPr id="15" name="TextBox 34"/>
          <p:cNvSpPr txBox="1">
            <a:spLocks noChangeArrowheads="1"/>
          </p:cNvSpPr>
          <p:nvPr/>
        </p:nvSpPr>
        <p:spPr bwMode="auto">
          <a:xfrm rot="-5400000">
            <a:off x="2480518" y="1886912"/>
            <a:ext cx="1239838" cy="3270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20000"/>
              </a:lnSpc>
            </a:pPr>
            <a:r>
              <a:rPr kumimoji="0" lang="en-US" altLang="ko-KR" sz="1400" dirty="0">
                <a:latin typeface="Arial" charset="0"/>
                <a:ea typeface="HY견고딕" pitchFamily="18" charset="-127"/>
              </a:rPr>
              <a:t>Height (km)</a:t>
            </a:r>
            <a:endParaRPr kumimoji="0" lang="ko-KR" altLang="en-US" sz="1400" dirty="0">
              <a:latin typeface="Arial" charset="0"/>
              <a:ea typeface="HY견고딕" pitchFamily="18" charset="-127"/>
            </a:endParaRPr>
          </a:p>
        </p:txBody>
      </p:sp>
      <p:sp>
        <p:nvSpPr>
          <p:cNvPr id="16" name="TextBox 25"/>
          <p:cNvSpPr txBox="1">
            <a:spLocks noChangeArrowheads="1"/>
          </p:cNvSpPr>
          <p:nvPr/>
        </p:nvSpPr>
        <p:spPr bwMode="auto">
          <a:xfrm>
            <a:off x="3921250" y="6389555"/>
            <a:ext cx="1253356" cy="3508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20000"/>
              </a:lnSpc>
            </a:pPr>
            <a:r>
              <a:rPr kumimoji="0" lang="en-US" altLang="ko-KR" sz="1400" dirty="0" err="1">
                <a:latin typeface="Arial" charset="0"/>
                <a:ea typeface="HY견고딕" pitchFamily="18" charset="-127"/>
              </a:rPr>
              <a:t>L</a:t>
            </a:r>
            <a:r>
              <a:rPr kumimoji="0" lang="en-US" altLang="ko-KR" sz="1400" dirty="0" err="1" smtClean="0">
                <a:latin typeface="Arial" charset="0"/>
                <a:ea typeface="HY견고딕" pitchFamily="18" charset="-127"/>
              </a:rPr>
              <a:t>WC</a:t>
            </a:r>
            <a:r>
              <a:rPr kumimoji="0" lang="en-US" altLang="ko-KR" sz="1400" dirty="0" smtClean="0">
                <a:latin typeface="Arial" charset="0"/>
                <a:ea typeface="HY견고딕" pitchFamily="18" charset="-127"/>
              </a:rPr>
              <a:t> </a:t>
            </a:r>
            <a:r>
              <a:rPr kumimoji="0" lang="en-US" altLang="ko-KR" sz="1400" dirty="0">
                <a:latin typeface="Arial" charset="0"/>
                <a:ea typeface="HY견고딕" pitchFamily="18" charset="-127"/>
              </a:rPr>
              <a:t>(mg/m</a:t>
            </a:r>
            <a:r>
              <a:rPr kumimoji="0" lang="en-US" altLang="ko-KR" sz="1400" baseline="30000" dirty="0">
                <a:latin typeface="Arial" charset="0"/>
                <a:ea typeface="HY견고딕" pitchFamily="18" charset="-127"/>
              </a:rPr>
              <a:t>3</a:t>
            </a:r>
            <a:r>
              <a:rPr kumimoji="0" lang="en-US" altLang="ko-KR" sz="1400" dirty="0">
                <a:latin typeface="Arial" charset="0"/>
                <a:ea typeface="HY견고딕" pitchFamily="18" charset="-127"/>
              </a:rPr>
              <a:t>)</a:t>
            </a:r>
            <a:endParaRPr kumimoji="0" lang="ko-KR" altLang="en-US" sz="1400" dirty="0">
              <a:latin typeface="Arial" charset="0"/>
              <a:ea typeface="HY견고딕" pitchFamily="18" charset="-127"/>
            </a:endParaRP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7026796" y="3438202"/>
            <a:ext cx="1217000" cy="3508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20000"/>
              </a:lnSpc>
            </a:pPr>
            <a:r>
              <a:rPr kumimoji="0" lang="en-US" altLang="ko-KR" sz="1400" dirty="0" err="1">
                <a:latin typeface="Arial" charset="0"/>
                <a:ea typeface="HY견고딕" pitchFamily="18" charset="-127"/>
              </a:rPr>
              <a:t>I</a:t>
            </a:r>
            <a:r>
              <a:rPr kumimoji="0" lang="en-US" altLang="ko-KR" sz="1400" dirty="0" err="1" smtClean="0">
                <a:latin typeface="Arial" charset="0"/>
                <a:ea typeface="HY견고딕" pitchFamily="18" charset="-127"/>
              </a:rPr>
              <a:t>WC</a:t>
            </a:r>
            <a:r>
              <a:rPr kumimoji="0" lang="en-US" altLang="ko-KR" sz="1400" dirty="0" smtClean="0">
                <a:latin typeface="Arial" charset="0"/>
                <a:ea typeface="HY견고딕" pitchFamily="18" charset="-127"/>
              </a:rPr>
              <a:t> </a:t>
            </a:r>
            <a:r>
              <a:rPr kumimoji="0" lang="en-US" altLang="ko-KR" sz="1400" dirty="0">
                <a:latin typeface="Arial" charset="0"/>
                <a:ea typeface="HY견고딕" pitchFamily="18" charset="-127"/>
              </a:rPr>
              <a:t>(mg/m</a:t>
            </a:r>
            <a:r>
              <a:rPr kumimoji="0" lang="en-US" altLang="ko-KR" sz="1400" baseline="30000" dirty="0">
                <a:latin typeface="Arial" charset="0"/>
                <a:ea typeface="HY견고딕" pitchFamily="18" charset="-127"/>
              </a:rPr>
              <a:t>3</a:t>
            </a:r>
            <a:r>
              <a:rPr kumimoji="0" lang="en-US" altLang="ko-KR" sz="1400" dirty="0">
                <a:latin typeface="Arial" charset="0"/>
                <a:ea typeface="HY견고딕" pitchFamily="18" charset="-127"/>
              </a:rPr>
              <a:t>)</a:t>
            </a:r>
            <a:endParaRPr kumimoji="0" lang="ko-KR" altLang="en-US" sz="1400" dirty="0">
              <a:latin typeface="Arial" charset="0"/>
              <a:ea typeface="HY견고딕" pitchFamily="18" charset="-127"/>
            </a:endParaRPr>
          </a:p>
        </p:txBody>
      </p:sp>
      <p:sp>
        <p:nvSpPr>
          <p:cNvPr id="19" name="TextBox 34"/>
          <p:cNvSpPr txBox="1">
            <a:spLocks noChangeArrowheads="1"/>
          </p:cNvSpPr>
          <p:nvPr/>
        </p:nvSpPr>
        <p:spPr bwMode="auto">
          <a:xfrm rot="-5400000">
            <a:off x="5576862" y="1876007"/>
            <a:ext cx="1239838" cy="350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20000"/>
              </a:lnSpc>
            </a:pPr>
            <a:r>
              <a:rPr kumimoji="0" lang="en-US" altLang="ko-KR" sz="1400" dirty="0">
                <a:latin typeface="Arial" charset="0"/>
                <a:ea typeface="HY견고딕" pitchFamily="18" charset="-127"/>
              </a:rPr>
              <a:t>Height (km)</a:t>
            </a:r>
            <a:endParaRPr kumimoji="0" lang="ko-KR" altLang="en-US" sz="1400" dirty="0">
              <a:latin typeface="Arial" charset="0"/>
              <a:ea typeface="HY견고딕" pitchFamily="18" charset="-127"/>
            </a:endParaRP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7017594" y="6390530"/>
            <a:ext cx="1253356" cy="3508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20000"/>
              </a:lnSpc>
            </a:pPr>
            <a:r>
              <a:rPr kumimoji="0" lang="en-US" altLang="ko-KR" sz="1400" dirty="0" err="1">
                <a:latin typeface="Arial" charset="0"/>
                <a:ea typeface="HY견고딕" pitchFamily="18" charset="-127"/>
              </a:rPr>
              <a:t>L</a:t>
            </a:r>
            <a:r>
              <a:rPr kumimoji="0" lang="en-US" altLang="ko-KR" sz="1400" dirty="0" err="1" smtClean="0">
                <a:latin typeface="Arial" charset="0"/>
                <a:ea typeface="HY견고딕" pitchFamily="18" charset="-127"/>
              </a:rPr>
              <a:t>WC</a:t>
            </a:r>
            <a:r>
              <a:rPr kumimoji="0" lang="en-US" altLang="ko-KR" sz="1400" dirty="0" smtClean="0">
                <a:latin typeface="Arial" charset="0"/>
                <a:ea typeface="HY견고딕" pitchFamily="18" charset="-127"/>
              </a:rPr>
              <a:t> </a:t>
            </a:r>
            <a:r>
              <a:rPr kumimoji="0" lang="en-US" altLang="ko-KR" sz="1400" dirty="0">
                <a:latin typeface="Arial" charset="0"/>
                <a:ea typeface="HY견고딕" pitchFamily="18" charset="-127"/>
              </a:rPr>
              <a:t>(mg/m</a:t>
            </a:r>
            <a:r>
              <a:rPr kumimoji="0" lang="en-US" altLang="ko-KR" sz="1400" baseline="30000" dirty="0">
                <a:latin typeface="Arial" charset="0"/>
                <a:ea typeface="HY견고딕" pitchFamily="18" charset="-127"/>
              </a:rPr>
              <a:t>3</a:t>
            </a:r>
            <a:r>
              <a:rPr kumimoji="0" lang="en-US" altLang="ko-KR" sz="1400" dirty="0">
                <a:latin typeface="Arial" charset="0"/>
                <a:ea typeface="HY견고딕" pitchFamily="18" charset="-127"/>
              </a:rPr>
              <a:t>)</a:t>
            </a:r>
            <a:endParaRPr kumimoji="0" lang="ko-KR" altLang="en-US" sz="1400" dirty="0">
              <a:latin typeface="Arial" charset="0"/>
              <a:ea typeface="HY견고딕" pitchFamily="18" charset="-127"/>
            </a:endParaRPr>
          </a:p>
        </p:txBody>
      </p:sp>
      <p:sp>
        <p:nvSpPr>
          <p:cNvPr id="21" name="TextBox 34"/>
          <p:cNvSpPr txBox="1">
            <a:spLocks noChangeArrowheads="1"/>
          </p:cNvSpPr>
          <p:nvPr/>
        </p:nvSpPr>
        <p:spPr bwMode="auto">
          <a:xfrm rot="-5400000">
            <a:off x="5567660" y="4828335"/>
            <a:ext cx="1239838" cy="350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latinLnBrk="0" hangingPunct="1">
              <a:lnSpc>
                <a:spcPct val="120000"/>
              </a:lnSpc>
            </a:pPr>
            <a:r>
              <a:rPr kumimoji="0" lang="en-US" altLang="ko-KR" sz="1400" dirty="0">
                <a:latin typeface="Arial" charset="0"/>
                <a:ea typeface="HY견고딕" pitchFamily="18" charset="-127"/>
              </a:rPr>
              <a:t>Height (km)</a:t>
            </a:r>
            <a:endParaRPr kumimoji="0" lang="ko-KR" altLang="en-US" sz="1400" dirty="0">
              <a:latin typeface="Arial" charset="0"/>
              <a:ea typeface="HY견고딕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4994822" y="1052736"/>
            <a:ext cx="513282" cy="42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l" latinLnBrk="0">
              <a:lnSpc>
                <a:spcPct val="120000"/>
              </a:lnSpc>
            </a:pPr>
            <a:r>
              <a:rPr kumimoji="0" lang="en-US" altLang="ko-KR" sz="2000" dirty="0" smtClean="0">
                <a:solidFill>
                  <a:srgbClr val="FF0000"/>
                </a:solidFill>
                <a:latin typeface="Arial" charset="0"/>
                <a:ea typeface="HY견고딕" pitchFamily="18" charset="-127"/>
              </a:rPr>
              <a:t>ice</a:t>
            </a:r>
            <a:endParaRPr kumimoji="0" lang="ko-KR" altLang="en-US" sz="2000" dirty="0">
              <a:solidFill>
                <a:srgbClr val="FF0000"/>
              </a:solidFill>
              <a:latin typeface="Arial" charset="0"/>
              <a:ea typeface="HY견고딕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4696663" y="4077072"/>
            <a:ext cx="811441" cy="42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l" latinLnBrk="0">
              <a:lnSpc>
                <a:spcPct val="120000"/>
              </a:lnSpc>
            </a:pPr>
            <a:r>
              <a:rPr kumimoji="0" lang="en-US" altLang="ko-KR" sz="2000" dirty="0" smtClean="0">
                <a:solidFill>
                  <a:srgbClr val="FF0000"/>
                </a:solidFill>
                <a:latin typeface="Arial" charset="0"/>
                <a:ea typeface="HY견고딕" pitchFamily="18" charset="-127"/>
              </a:rPr>
              <a:t>water</a:t>
            </a:r>
            <a:endParaRPr kumimoji="0" lang="ko-KR" altLang="en-US" sz="2000" dirty="0">
              <a:solidFill>
                <a:srgbClr val="FF0000"/>
              </a:solidFill>
              <a:latin typeface="Arial" charset="0"/>
              <a:ea typeface="HY견고딕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8091166" y="1052736"/>
            <a:ext cx="513282" cy="42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l" latinLnBrk="0">
              <a:lnSpc>
                <a:spcPct val="120000"/>
              </a:lnSpc>
            </a:pPr>
            <a:r>
              <a:rPr kumimoji="0" lang="en-US" altLang="ko-KR" sz="2000" dirty="0" smtClean="0">
                <a:solidFill>
                  <a:srgbClr val="FF0000"/>
                </a:solidFill>
                <a:latin typeface="Arial" charset="0"/>
                <a:ea typeface="HY견고딕" pitchFamily="18" charset="-127"/>
              </a:rPr>
              <a:t>ice</a:t>
            </a:r>
            <a:endParaRPr kumimoji="0" lang="ko-KR" altLang="en-US" sz="2000" dirty="0">
              <a:solidFill>
                <a:srgbClr val="FF0000"/>
              </a:solidFill>
              <a:latin typeface="Arial" charset="0"/>
              <a:ea typeface="HY견고딕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7865015" y="4077072"/>
            <a:ext cx="811441" cy="42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l" latinLnBrk="0">
              <a:lnSpc>
                <a:spcPct val="120000"/>
              </a:lnSpc>
            </a:pPr>
            <a:r>
              <a:rPr kumimoji="0" lang="en-US" altLang="ko-KR" sz="2000" dirty="0" smtClean="0">
                <a:solidFill>
                  <a:srgbClr val="FF0000"/>
                </a:solidFill>
                <a:latin typeface="Arial" charset="0"/>
                <a:ea typeface="HY견고딕" pitchFamily="18" charset="-127"/>
              </a:rPr>
              <a:t>water</a:t>
            </a:r>
            <a:endParaRPr kumimoji="0" lang="ko-KR" altLang="en-US" sz="2000" dirty="0">
              <a:solidFill>
                <a:srgbClr val="FF0000"/>
              </a:solidFill>
              <a:latin typeface="Arial" charset="0"/>
              <a:ea typeface="HY견고딕" pitchFamily="18" charset="-127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7308304" y="1421911"/>
            <a:ext cx="1630363" cy="1070985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/>
          <p:cNvSpPr/>
          <p:nvPr/>
        </p:nvSpPr>
        <p:spPr>
          <a:xfrm>
            <a:off x="3995936" y="5382351"/>
            <a:ext cx="1630363" cy="1070985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-5869" y="777028"/>
            <a:ext cx="2717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ko-K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(Courtesy </a:t>
            </a:r>
            <a:r>
              <a:rPr kumimoji="0" lang="en-US" altLang="ko-KR" sz="1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Sohn</a:t>
            </a:r>
            <a:r>
              <a:rPr kumimoji="0" lang="en-US" altLang="ko-K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 et al</a:t>
            </a:r>
            <a:r>
              <a:rPr kumimoji="0" lang="en-US" altLang="ko-K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(</a:t>
            </a:r>
            <a:r>
              <a:rPr kumimoji="0" lang="en-US" altLang="ko-K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SNU))</a:t>
            </a:r>
            <a:endParaRPr lang="ko-KR" altLang="en-US" sz="1800" dirty="0"/>
          </a:p>
        </p:txBody>
      </p:sp>
      <p:sp>
        <p:nvSpPr>
          <p:cNvPr id="4" name="직사각형 3"/>
          <p:cNvSpPr/>
          <p:nvPr/>
        </p:nvSpPr>
        <p:spPr>
          <a:xfrm>
            <a:off x="309189" y="5687010"/>
            <a:ext cx="2402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dirty="0">
                <a:latin typeface="Arial" pitchFamily="34" charset="0"/>
                <a:ea typeface="HY견고딕" pitchFamily="18" charset="-127"/>
                <a:cs typeface="Arial" pitchFamily="34" charset="0"/>
              </a:rPr>
              <a:t>JJA  2007~2010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31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4344C-F8D8-40BF-BF1A-B4C32B3504BC}" type="slidenum">
              <a:rPr lang="ko-KR" altLang="en-US" smtClean="0"/>
              <a:pPr>
                <a:defRPr/>
              </a:pPr>
              <a:t>8</a:t>
            </a:fld>
            <a:endParaRPr lang="en-US" altLang="ko-KR"/>
          </a:p>
        </p:txBody>
      </p:sp>
      <p:grpSp>
        <p:nvGrpSpPr>
          <p:cNvPr id="4" name="그룹 24"/>
          <p:cNvGrpSpPr/>
          <p:nvPr/>
        </p:nvGrpSpPr>
        <p:grpSpPr>
          <a:xfrm>
            <a:off x="0" y="27975"/>
            <a:ext cx="9144000" cy="6857409"/>
            <a:chOff x="0" y="295"/>
            <a:chExt cx="9144000" cy="6857409"/>
          </a:xfrm>
        </p:grpSpPr>
        <p:pic>
          <p:nvPicPr>
            <p:cNvPr id="5" name="그림 4" descr="배경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95"/>
              <a:ext cx="9144000" cy="6857409"/>
            </a:xfrm>
            <a:prstGeom prst="rect">
              <a:avLst/>
            </a:prstGeom>
          </p:spPr>
        </p:pic>
        <p:pic>
          <p:nvPicPr>
            <p:cNvPr id="6" name="그림 5" descr="센터CI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6336" y="188640"/>
              <a:ext cx="1326909" cy="248615"/>
            </a:xfrm>
            <a:prstGeom prst="rect">
              <a:avLst/>
            </a:prstGeom>
          </p:spPr>
        </p:pic>
      </p:grpSp>
      <p:sp>
        <p:nvSpPr>
          <p:cNvPr id="3" name="직사각형 2"/>
          <p:cNvSpPr/>
          <p:nvPr/>
        </p:nvSpPr>
        <p:spPr>
          <a:xfrm>
            <a:off x="282163" y="1412776"/>
            <a:ext cx="8748464" cy="4727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latinLnBrk="0">
              <a:lnSpc>
                <a:spcPct val="120000"/>
              </a:lnSpc>
              <a:buFont typeface="Wingdings" pitchFamily="2" charset="2"/>
              <a:buChar char="v"/>
            </a:pPr>
            <a:r>
              <a:rPr kumimoji="0" lang="en-US" altLang="ko-KR" b="1" dirty="0" smtClean="0"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Characteristics of rainfall mechanism over Korea</a:t>
            </a:r>
            <a:endParaRPr kumimoji="0" lang="en-US" altLang="ko-KR" b="1" dirty="0">
              <a:latin typeface="Times New Roman" pitchFamily="18" charset="0"/>
              <a:ea typeface="HY견고딕" pitchFamily="18" charset="-127"/>
              <a:cs typeface="Times New Roman" pitchFamily="18" charset="0"/>
            </a:endParaRPr>
          </a:p>
          <a:p>
            <a:pPr marL="609600" indent="-342900" latinLnBrk="0">
              <a:lnSpc>
                <a:spcPct val="120000"/>
              </a:lnSpc>
              <a:buFontTx/>
              <a:buChar char="-"/>
            </a:pPr>
            <a:r>
              <a:rPr kumimoji="0" lang="en-US" altLang="ko-KR" dirty="0" smtClean="0"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Rainfall cloud height in summer season is relatively lower than US-OK</a:t>
            </a:r>
          </a:p>
          <a:p>
            <a:pPr marL="609600" indent="-342900" latinLnBrk="0">
              <a:lnSpc>
                <a:spcPct val="120000"/>
              </a:lnSpc>
              <a:buFontTx/>
              <a:buChar char="-"/>
            </a:pPr>
            <a:r>
              <a:rPr kumimoji="0" lang="en-US" altLang="ko-KR" dirty="0" smtClean="0"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Small amount of ice crystal</a:t>
            </a:r>
          </a:p>
          <a:p>
            <a:pPr marL="609600" indent="-342900" latinLnBrk="0">
              <a:lnSpc>
                <a:spcPct val="120000"/>
              </a:lnSpc>
              <a:buFontTx/>
              <a:buChar char="-"/>
            </a:pPr>
            <a:r>
              <a:rPr kumimoji="0" lang="en-US" altLang="ko-KR" dirty="0" smtClean="0"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Heavy rainfall can be occurred from not tall warm clouds </a:t>
            </a:r>
          </a:p>
          <a:p>
            <a:pPr latinLnBrk="0">
              <a:lnSpc>
                <a:spcPct val="120000"/>
              </a:lnSpc>
            </a:pPr>
            <a:endParaRPr kumimoji="0" lang="en-US" altLang="ko-KR" sz="1100" dirty="0">
              <a:latin typeface="Times New Roman" pitchFamily="18" charset="0"/>
              <a:ea typeface="HY견고딕" pitchFamily="18" charset="-127"/>
              <a:cs typeface="Times New Roman" pitchFamily="18" charset="0"/>
            </a:endParaRPr>
          </a:p>
          <a:p>
            <a:pPr marL="342900" indent="-342900" latinLnBrk="0">
              <a:lnSpc>
                <a:spcPct val="120000"/>
              </a:lnSpc>
              <a:buFont typeface="Wingdings" pitchFamily="2" charset="2"/>
              <a:buChar char="v"/>
            </a:pPr>
            <a:r>
              <a:rPr kumimoji="0" lang="en-US" altLang="ko-KR" b="1" dirty="0"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Expected Problems</a:t>
            </a:r>
          </a:p>
          <a:p>
            <a:pPr latinLnBrk="0">
              <a:lnSpc>
                <a:spcPct val="120000"/>
              </a:lnSpc>
            </a:pPr>
            <a:r>
              <a:rPr kumimoji="0" lang="en-US" altLang="ko-KR" dirty="0" smtClean="0"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   -   Satellite-based </a:t>
            </a:r>
            <a:r>
              <a:rPr kumimoji="0" lang="en-US" altLang="ko-KR" dirty="0"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rain retrieval algorithm developed for US hardly </a:t>
            </a:r>
            <a:endParaRPr kumimoji="0" lang="en-US" altLang="ko-KR" dirty="0" smtClean="0">
              <a:latin typeface="Times New Roman" pitchFamily="18" charset="0"/>
              <a:ea typeface="HY견고딕" pitchFamily="18" charset="-127"/>
              <a:cs typeface="Times New Roman" pitchFamily="18" charset="0"/>
            </a:endParaRPr>
          </a:p>
          <a:p>
            <a:pPr latinLnBrk="0">
              <a:lnSpc>
                <a:spcPct val="120000"/>
              </a:lnSpc>
            </a:pPr>
            <a:r>
              <a:rPr kumimoji="0" lang="en-US" altLang="ko-KR" dirty="0"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 </a:t>
            </a:r>
            <a:r>
              <a:rPr kumimoji="0" lang="en-US" altLang="ko-KR" dirty="0" smtClean="0"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      works </a:t>
            </a:r>
            <a:r>
              <a:rPr kumimoji="0" lang="en-US" altLang="ko-KR" dirty="0"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over </a:t>
            </a:r>
            <a:r>
              <a:rPr kumimoji="0" lang="en-US" altLang="ko-KR" dirty="0" smtClean="0"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Korea.</a:t>
            </a:r>
          </a:p>
          <a:p>
            <a:pPr latinLnBrk="0">
              <a:lnSpc>
                <a:spcPct val="120000"/>
              </a:lnSpc>
            </a:pPr>
            <a:r>
              <a:rPr kumimoji="0" lang="en-US" altLang="ko-KR" dirty="0"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 </a:t>
            </a:r>
            <a:r>
              <a:rPr kumimoji="0" lang="en-US" altLang="ko-KR" dirty="0" smtClean="0"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  -   IR-based </a:t>
            </a:r>
            <a:r>
              <a:rPr kumimoji="0" lang="en-US" altLang="ko-KR" dirty="0"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rainfall intensity over Korea loses the physical </a:t>
            </a:r>
            <a:endParaRPr kumimoji="0" lang="en-US" altLang="ko-KR" dirty="0" smtClean="0">
              <a:latin typeface="Times New Roman" pitchFamily="18" charset="0"/>
              <a:ea typeface="HY견고딕" pitchFamily="18" charset="-127"/>
              <a:cs typeface="Times New Roman" pitchFamily="18" charset="0"/>
            </a:endParaRPr>
          </a:p>
          <a:p>
            <a:pPr latinLnBrk="0">
              <a:lnSpc>
                <a:spcPct val="120000"/>
              </a:lnSpc>
            </a:pPr>
            <a:r>
              <a:rPr kumimoji="0" lang="en-US" altLang="ko-KR" dirty="0"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 </a:t>
            </a:r>
            <a:r>
              <a:rPr kumimoji="0" lang="en-US" altLang="ko-KR" dirty="0" smtClean="0"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      background </a:t>
            </a:r>
            <a:r>
              <a:rPr kumimoji="0" lang="en-US" altLang="ko-KR" dirty="0">
                <a:latin typeface="Times New Roman" pitchFamily="18" charset="0"/>
                <a:ea typeface="HY견고딕" pitchFamily="18" charset="-127"/>
                <a:cs typeface="Times New Roman" pitchFamily="18" charset="0"/>
              </a:rPr>
              <a:t>because of warmer rain clouds. 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4656395" y="776134"/>
            <a:ext cx="4145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ko-K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(Courtesy </a:t>
            </a:r>
            <a:r>
              <a:rPr kumimoji="0" lang="en-US" altLang="ko-KR" sz="1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Sohn</a:t>
            </a:r>
            <a:r>
              <a:rPr kumimoji="0" lang="en-US" altLang="ko-K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 et al</a:t>
            </a:r>
            <a:r>
              <a:rPr kumimoji="0" lang="en-US" altLang="ko-KR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(</a:t>
            </a:r>
            <a:r>
              <a:rPr kumimoji="0" lang="en-US" altLang="ko-K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SNU))</a:t>
            </a:r>
            <a:endParaRPr lang="ko-KR" altLang="en-US" sz="1800" dirty="0"/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6066" y="95250"/>
            <a:ext cx="89284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0" hangingPunct="1"/>
            <a:r>
              <a:rPr kumimoji="0"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HY견고딕" pitchFamily="18" charset="-127"/>
                <a:ea typeface="HY견고딕" pitchFamily="18" charset="-127"/>
              </a:rPr>
              <a:t>Conclusions</a:t>
            </a:r>
            <a:endParaRPr kumimoji="0" lang="en-US" altLang="ko-KR" sz="2800" b="1" dirty="0">
              <a:solidFill>
                <a:schemeClr val="accent6">
                  <a:lumMod val="40000"/>
                  <a:lumOff val="60000"/>
                </a:schemeClr>
              </a:solidFill>
              <a:latin typeface="Arial" charset="0"/>
              <a:ea typeface="돋움체" pitchFamily="49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231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24"/>
          <p:cNvGrpSpPr/>
          <p:nvPr/>
        </p:nvGrpSpPr>
        <p:grpSpPr>
          <a:xfrm>
            <a:off x="0" y="-44033"/>
            <a:ext cx="9144000" cy="6857409"/>
            <a:chOff x="0" y="295"/>
            <a:chExt cx="9144000" cy="6857409"/>
          </a:xfrm>
        </p:grpSpPr>
        <p:pic>
          <p:nvPicPr>
            <p:cNvPr id="7" name="그림 6" descr="배경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95"/>
              <a:ext cx="9144000" cy="6857409"/>
            </a:xfrm>
            <a:prstGeom prst="rect">
              <a:avLst/>
            </a:prstGeom>
          </p:spPr>
        </p:pic>
        <p:pic>
          <p:nvPicPr>
            <p:cNvPr id="8" name="그림 7" descr="센터CI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6336" y="188640"/>
              <a:ext cx="1326909" cy="24861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051720" y="2780928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 smtClean="0">
                <a:latin typeface="맑은 고딕" pitchFamily="50" charset="-127"/>
                <a:ea typeface="맑은 고딕" pitchFamily="50" charset="-127"/>
              </a:rPr>
              <a:t>Thank You !</a:t>
            </a:r>
            <a:endParaRPr lang="ko-KR" altLang="en-US" sz="4800" b="1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메트로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D_BusPres_01_TP01136794 ">
  <a:themeElements>
    <a:clrScheme name="GD_BusPres_01_TP01136794  3">
      <a:dk1>
        <a:srgbClr val="0000C0"/>
      </a:dk1>
      <a:lt1>
        <a:srgbClr val="FFFFFF"/>
      </a:lt1>
      <a:dk2>
        <a:srgbClr val="0066CC"/>
      </a:dk2>
      <a:lt2>
        <a:srgbClr val="9ADCF6"/>
      </a:lt2>
      <a:accent1>
        <a:srgbClr val="BE9932"/>
      </a:accent1>
      <a:accent2>
        <a:srgbClr val="2A99EC"/>
      </a:accent2>
      <a:accent3>
        <a:srgbClr val="AAB8E2"/>
      </a:accent3>
      <a:accent4>
        <a:srgbClr val="DADADA"/>
      </a:accent4>
      <a:accent5>
        <a:srgbClr val="DBCAAD"/>
      </a:accent5>
      <a:accent6>
        <a:srgbClr val="258AD6"/>
      </a:accent6>
      <a:hlink>
        <a:srgbClr val="70B040"/>
      </a:hlink>
      <a:folHlink>
        <a:srgbClr val="6B8ED3"/>
      </a:folHlink>
    </a:clrScheme>
    <a:fontScheme name="GD_BusPres_01_TP01136794 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/>
      </a:spPr>
      <a:bodyPr lIns="96981" tIns="48491" rIns="96981" bIns="48491"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D_BusPres_01_TP01136794  1">
        <a:dk1>
          <a:srgbClr val="000066"/>
        </a:dk1>
        <a:lt1>
          <a:srgbClr val="FFFFFF"/>
        </a:lt1>
        <a:dk2>
          <a:srgbClr val="006699"/>
        </a:dk2>
        <a:lt2>
          <a:srgbClr val="EEE378"/>
        </a:lt2>
        <a:accent1>
          <a:srgbClr val="69C828"/>
        </a:accent1>
        <a:accent2>
          <a:srgbClr val="E68B30"/>
        </a:accent2>
        <a:accent3>
          <a:srgbClr val="AAB8CA"/>
        </a:accent3>
        <a:accent4>
          <a:srgbClr val="DADADA"/>
        </a:accent4>
        <a:accent5>
          <a:srgbClr val="B9E0AC"/>
        </a:accent5>
        <a:accent6>
          <a:srgbClr val="D07D2A"/>
        </a:accent6>
        <a:hlink>
          <a:srgbClr val="0FAAE1"/>
        </a:hlink>
        <a:folHlink>
          <a:srgbClr val="547F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D_BusPres_01_TP01136794  2">
        <a:dk1>
          <a:srgbClr val="0F4334"/>
        </a:dk1>
        <a:lt1>
          <a:srgbClr val="FFFFFF"/>
        </a:lt1>
        <a:dk2>
          <a:srgbClr val="43BD4C"/>
        </a:dk2>
        <a:lt2>
          <a:srgbClr val="F0F7BD"/>
        </a:lt2>
        <a:accent1>
          <a:srgbClr val="B2B838"/>
        </a:accent1>
        <a:accent2>
          <a:srgbClr val="E68B30"/>
        </a:accent2>
        <a:accent3>
          <a:srgbClr val="B0DBB2"/>
        </a:accent3>
        <a:accent4>
          <a:srgbClr val="DADADA"/>
        </a:accent4>
        <a:accent5>
          <a:srgbClr val="D5D8AE"/>
        </a:accent5>
        <a:accent6>
          <a:srgbClr val="D07D2A"/>
        </a:accent6>
        <a:hlink>
          <a:srgbClr val="3FB180"/>
        </a:hlink>
        <a:folHlink>
          <a:srgbClr val="3BA7E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D_BusPres_01_TP01136794  3">
        <a:dk1>
          <a:srgbClr val="0000C0"/>
        </a:dk1>
        <a:lt1>
          <a:srgbClr val="FFFFFF"/>
        </a:lt1>
        <a:dk2>
          <a:srgbClr val="0066CC"/>
        </a:dk2>
        <a:lt2>
          <a:srgbClr val="9ADCF6"/>
        </a:lt2>
        <a:accent1>
          <a:srgbClr val="BE9932"/>
        </a:accent1>
        <a:accent2>
          <a:srgbClr val="2A99EC"/>
        </a:accent2>
        <a:accent3>
          <a:srgbClr val="AAB8E2"/>
        </a:accent3>
        <a:accent4>
          <a:srgbClr val="DADADA"/>
        </a:accent4>
        <a:accent5>
          <a:srgbClr val="DBCAAD"/>
        </a:accent5>
        <a:accent6>
          <a:srgbClr val="258AD6"/>
        </a:accent6>
        <a:hlink>
          <a:srgbClr val="70B040"/>
        </a:hlink>
        <a:folHlink>
          <a:srgbClr val="6B8ED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9_Office 테마">
  <a:themeElements>
    <a:clrScheme name="KMA">
      <a:dk1>
        <a:sysClr val="windowText" lastClr="000000"/>
      </a:dk1>
      <a:lt1>
        <a:sysClr val="window" lastClr="FFFFFF"/>
      </a:lt1>
      <a:dk2>
        <a:srgbClr val="0F298F"/>
      </a:dk2>
      <a:lt2>
        <a:srgbClr val="BFE7F1"/>
      </a:lt2>
      <a:accent1>
        <a:srgbClr val="0098BC"/>
      </a:accent1>
      <a:accent2>
        <a:srgbClr val="0A58A5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9_Office 테마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GD_BusPres_01_TP01136794 ">
  <a:themeElements>
    <a:clrScheme name="GD_BusPres_01_TP01136794  3">
      <a:dk1>
        <a:srgbClr val="0000C0"/>
      </a:dk1>
      <a:lt1>
        <a:srgbClr val="FFFFFF"/>
      </a:lt1>
      <a:dk2>
        <a:srgbClr val="0066CC"/>
      </a:dk2>
      <a:lt2>
        <a:srgbClr val="9ADCF6"/>
      </a:lt2>
      <a:accent1>
        <a:srgbClr val="BE9932"/>
      </a:accent1>
      <a:accent2>
        <a:srgbClr val="2A99EC"/>
      </a:accent2>
      <a:accent3>
        <a:srgbClr val="AAB8E2"/>
      </a:accent3>
      <a:accent4>
        <a:srgbClr val="DADADA"/>
      </a:accent4>
      <a:accent5>
        <a:srgbClr val="DBCAAD"/>
      </a:accent5>
      <a:accent6>
        <a:srgbClr val="258AD6"/>
      </a:accent6>
      <a:hlink>
        <a:srgbClr val="70B040"/>
      </a:hlink>
      <a:folHlink>
        <a:srgbClr val="6B8ED3"/>
      </a:folHlink>
    </a:clrScheme>
    <a:fontScheme name="GD_BusPres_01_TP01136794 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/>
      </a:spPr>
      <a:bodyPr lIns="96981" tIns="48491" rIns="96981" bIns="48491"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D_BusPres_01_TP01136794  1">
        <a:dk1>
          <a:srgbClr val="000066"/>
        </a:dk1>
        <a:lt1>
          <a:srgbClr val="FFFFFF"/>
        </a:lt1>
        <a:dk2>
          <a:srgbClr val="006699"/>
        </a:dk2>
        <a:lt2>
          <a:srgbClr val="EEE378"/>
        </a:lt2>
        <a:accent1>
          <a:srgbClr val="69C828"/>
        </a:accent1>
        <a:accent2>
          <a:srgbClr val="E68B30"/>
        </a:accent2>
        <a:accent3>
          <a:srgbClr val="AAB8CA"/>
        </a:accent3>
        <a:accent4>
          <a:srgbClr val="DADADA"/>
        </a:accent4>
        <a:accent5>
          <a:srgbClr val="B9E0AC"/>
        </a:accent5>
        <a:accent6>
          <a:srgbClr val="D07D2A"/>
        </a:accent6>
        <a:hlink>
          <a:srgbClr val="0FAAE1"/>
        </a:hlink>
        <a:folHlink>
          <a:srgbClr val="547F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D_BusPres_01_TP01136794  2">
        <a:dk1>
          <a:srgbClr val="0F4334"/>
        </a:dk1>
        <a:lt1>
          <a:srgbClr val="FFFFFF"/>
        </a:lt1>
        <a:dk2>
          <a:srgbClr val="43BD4C"/>
        </a:dk2>
        <a:lt2>
          <a:srgbClr val="F0F7BD"/>
        </a:lt2>
        <a:accent1>
          <a:srgbClr val="B2B838"/>
        </a:accent1>
        <a:accent2>
          <a:srgbClr val="E68B30"/>
        </a:accent2>
        <a:accent3>
          <a:srgbClr val="B0DBB2"/>
        </a:accent3>
        <a:accent4>
          <a:srgbClr val="DADADA"/>
        </a:accent4>
        <a:accent5>
          <a:srgbClr val="D5D8AE"/>
        </a:accent5>
        <a:accent6>
          <a:srgbClr val="D07D2A"/>
        </a:accent6>
        <a:hlink>
          <a:srgbClr val="3FB180"/>
        </a:hlink>
        <a:folHlink>
          <a:srgbClr val="3BA7E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D_BusPres_01_TP01136794  3">
        <a:dk1>
          <a:srgbClr val="0000C0"/>
        </a:dk1>
        <a:lt1>
          <a:srgbClr val="FFFFFF"/>
        </a:lt1>
        <a:dk2>
          <a:srgbClr val="0066CC"/>
        </a:dk2>
        <a:lt2>
          <a:srgbClr val="9ADCF6"/>
        </a:lt2>
        <a:accent1>
          <a:srgbClr val="BE9932"/>
        </a:accent1>
        <a:accent2>
          <a:srgbClr val="2A99EC"/>
        </a:accent2>
        <a:accent3>
          <a:srgbClr val="AAB8E2"/>
        </a:accent3>
        <a:accent4>
          <a:srgbClr val="DADADA"/>
        </a:accent4>
        <a:accent5>
          <a:srgbClr val="DBCAAD"/>
        </a:accent5>
        <a:accent6>
          <a:srgbClr val="258AD6"/>
        </a:accent6>
        <a:hlink>
          <a:srgbClr val="70B040"/>
        </a:hlink>
        <a:folHlink>
          <a:srgbClr val="6B8ED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28934</TotalTime>
  <Words>447</Words>
  <Application>Microsoft Office PowerPoint</Application>
  <PresentationFormat>화면 슬라이드 쇼(4:3)</PresentationFormat>
  <Paragraphs>112</Paragraphs>
  <Slides>9</Slides>
  <Notes>4</Notes>
  <HiddenSlides>0</HiddenSlides>
  <MMClips>0</MMClips>
  <ScaleCrop>false</ScaleCrop>
  <HeadingPairs>
    <vt:vector size="10" baseType="variant">
      <vt:variant>
        <vt:lpstr>사용한 글꼴</vt:lpstr>
      </vt:variant>
      <vt:variant>
        <vt:i4>19</vt:i4>
      </vt:variant>
      <vt:variant>
        <vt:lpstr>테마</vt:lpstr>
      </vt:variant>
      <vt:variant>
        <vt:i4>4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9</vt:i4>
      </vt:variant>
      <vt:variant>
        <vt:lpstr>재구성한 쇼</vt:lpstr>
      </vt:variant>
      <vt:variant>
        <vt:i4>1</vt:i4>
      </vt:variant>
    </vt:vector>
  </HeadingPairs>
  <TitlesOfParts>
    <vt:vector size="35" baseType="lpstr">
      <vt:lpstr>굴림</vt:lpstr>
      <vt:lpstr>Arial</vt:lpstr>
      <vt:lpstr>Cre고딕 B</vt:lpstr>
      <vt:lpstr>HY울릉도M</vt:lpstr>
      <vt:lpstr>Franklin Gothic Demi</vt:lpstr>
      <vt:lpstr>돋움체</vt:lpstr>
      <vt:lpstr>Gill Sans MT</vt:lpstr>
      <vt:lpstr>휴먼엑스포</vt:lpstr>
      <vt:lpstr>Times New Roman</vt:lpstr>
      <vt:lpstr>Verdana</vt:lpstr>
      <vt:lpstr>Symbol</vt:lpstr>
      <vt:lpstr>Georgia</vt:lpstr>
      <vt:lpstr>Wingdings</vt:lpstr>
      <vt:lpstr>Frutiger67-Condensed</vt:lpstr>
      <vt:lpstr>HY헤드라인M</vt:lpstr>
      <vt:lpstr>맑은 고딕</vt:lpstr>
      <vt:lpstr>HY견고딕</vt:lpstr>
      <vt:lpstr>Gautami</vt:lpstr>
      <vt:lpstr>Arial Unicode MS</vt:lpstr>
      <vt:lpstr>디자인 사용자 지정</vt:lpstr>
      <vt:lpstr>GD_BusPres_01_TP01136794 </vt:lpstr>
      <vt:lpstr>19_Office 테마</vt:lpstr>
      <vt:lpstr>1_GD_BusPres_01_TP01136794 </vt:lpstr>
      <vt:lpstr>Equation</vt:lpstr>
      <vt:lpstr>SPW 10.0 Graph</vt:lpstr>
      <vt:lpstr>PowerPoint 프레젠테이션</vt:lpstr>
      <vt:lpstr>COMS Rainfall Intensity (RI) Convective + Stratiform</vt:lpstr>
      <vt:lpstr>KMA CRR Calibration Matrices</vt:lpstr>
      <vt:lpstr>2011. 07. 31 0700 UTC ~ 08. 01 0300 UTC</vt:lpstr>
      <vt:lpstr>AWS 강우자료 및 위성관측 강우의 일변화 연구</vt:lpstr>
      <vt:lpstr>PowerPoint 프레젠테이션</vt:lpstr>
      <vt:lpstr>PowerPoint 프레젠테이션</vt:lpstr>
      <vt:lpstr>PowerPoint 프레젠테이션</vt:lpstr>
      <vt:lpstr>PowerPoint 프레젠테이션</vt:lpstr>
      <vt:lpstr>재구성한 쇼 1</vt:lpstr>
    </vt:vector>
  </TitlesOfParts>
  <Company>지구환경위성과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고수미</dc:creator>
  <cp:lastModifiedBy>위성분석과</cp:lastModifiedBy>
  <cp:revision>2169</cp:revision>
  <dcterms:created xsi:type="dcterms:W3CDTF">2007-06-28T10:54:57Z</dcterms:created>
  <dcterms:modified xsi:type="dcterms:W3CDTF">2012-03-28T15:06:24Z</dcterms:modified>
</cp:coreProperties>
</file>